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1043B-BA8E-4E0D-9143-1A40DC59F09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5F87-4698-4CEB-B7D3-B919C929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6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9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9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6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F73F-EC3D-4CF9-A438-F15F713BA5D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BA61-CB1A-418A-8750-4025DA11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8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08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81" y="101645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1. </a:t>
            </a:r>
            <a:r>
              <a:rPr lang="en-US" sz="3200" dirty="0" err="1" smtClean="0">
                <a:latin typeface="UTM Avo" pitchFamily="18" charset="0"/>
              </a:rPr>
              <a:t>Làm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quen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1569" y="804051"/>
            <a:ext cx="2183782" cy="10089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33394" y="1828781"/>
            <a:ext cx="2174164" cy="961724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357" y="1564769"/>
              <a:ext cx="1542053" cy="95771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  <a:latin typeface="UTM Avo" pitchFamily="18" charset="0"/>
                </a:rPr>
                <a:t>n</a:t>
              </a:r>
              <a:endParaRPr lang="en-US" sz="6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949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FF0000"/>
                  </a:solidFill>
                  <a:latin typeface="UTM Avo" pitchFamily="18" charset="0"/>
                </a:rPr>
                <a:t>yê</a:t>
              </a:r>
              <a:endParaRPr lang="en-US" sz="6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4121" y="2806262"/>
            <a:ext cx="3390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y – ê – </a:t>
            </a:r>
            <a:r>
              <a:rPr lang="en-US" sz="4000" dirty="0" err="1" smtClean="0">
                <a:latin typeface="UTM Avo" pitchFamily="18" charset="0"/>
              </a:rPr>
              <a:t>nờ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yên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765" y="6181646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y </a:t>
            </a:r>
            <a:r>
              <a:rPr lang="en-US" sz="4000" dirty="0" smtClean="0">
                <a:latin typeface="UTM Avo" pitchFamily="18" charset="0"/>
              </a:rPr>
              <a:t>- </a:t>
            </a:r>
            <a:r>
              <a:rPr lang="en-US" sz="4000" dirty="0" smtClean="0">
                <a:latin typeface="UTM Avo" pitchFamily="18" charset="0"/>
              </a:rPr>
              <a:t>ê </a:t>
            </a:r>
            <a:r>
              <a:rPr lang="en-US" sz="4000" dirty="0" smtClean="0">
                <a:latin typeface="UTM Avo" pitchFamily="18" charset="0"/>
              </a:rPr>
              <a:t>- </a:t>
            </a:r>
            <a:r>
              <a:rPr lang="en-US" sz="4000" dirty="0" err="1" smtClean="0">
                <a:latin typeface="UTM Avo" pitchFamily="18" charset="0"/>
              </a:rPr>
              <a:t>nờ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smtClean="0">
                <a:latin typeface="UTM Avo" pitchFamily="18" charset="0"/>
              </a:rPr>
              <a:t>- </a:t>
            </a:r>
            <a:r>
              <a:rPr lang="en-US" sz="4000" dirty="0" err="1" smtClean="0">
                <a:latin typeface="UTM Avo" pitchFamily="18" charset="0"/>
              </a:rPr>
              <a:t>yên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2314" y="5385592"/>
            <a:ext cx="1156540" cy="90484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n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72867" y="5395230"/>
            <a:ext cx="1025212" cy="8952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4690" y="4413524"/>
            <a:ext cx="2173278" cy="994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5550" y="867104"/>
            <a:ext cx="2372139" cy="101857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675549" y="1893699"/>
            <a:ext cx="2386012" cy="802204"/>
            <a:chOff x="7567398" y="1893699"/>
            <a:chExt cx="3181349" cy="802204"/>
          </a:xfrm>
        </p:grpSpPr>
        <p:sp>
          <p:nvSpPr>
            <p:cNvPr id="23" name="Rectangle 22"/>
            <p:cNvSpPr/>
            <p:nvPr/>
          </p:nvSpPr>
          <p:spPr>
            <a:xfrm>
              <a:off x="9065591" y="1897711"/>
              <a:ext cx="1683156" cy="7981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rgbClr val="FF0000"/>
                  </a:solidFill>
                  <a:latin typeface="UTM Avo" pitchFamily="18" charset="0"/>
                </a:rPr>
                <a:t>t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3699"/>
              <a:ext cx="1492029" cy="80220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UTM Avo" pitchFamily="18" charset="0"/>
                </a:rPr>
                <a:t>yê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16300" y="2735403"/>
            <a:ext cx="3163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TM Avo" pitchFamily="18" charset="0"/>
              </a:rPr>
              <a:t>y – ê – </a:t>
            </a:r>
            <a:r>
              <a:rPr lang="en-US" sz="4000" dirty="0" err="1" smtClean="0">
                <a:latin typeface="UTM Avo" pitchFamily="18" charset="0"/>
              </a:rPr>
              <a:t>tờ</a:t>
            </a:r>
            <a:r>
              <a:rPr lang="en-US" sz="4000" dirty="0" smtClean="0">
                <a:latin typeface="UTM Avo" pitchFamily="18" charset="0"/>
              </a:rPr>
              <a:t> - </a:t>
            </a:r>
            <a:r>
              <a:rPr lang="en-US" sz="4000" dirty="0" err="1" smtClean="0">
                <a:latin typeface="UTM Avo" pitchFamily="18" charset="0"/>
              </a:rPr>
              <a:t>yêt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70456" y="4530393"/>
            <a:ext cx="2173278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Yết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8993" y="4401877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r>
              <a:rPr lang="en-US" sz="6000" dirty="0" smtClean="0">
                <a:latin typeface="UTM Avo" pitchFamily="18" charset="0"/>
              </a:rPr>
              <a:t> </a:t>
            </a:r>
            <a:r>
              <a:rPr lang="en-US" sz="6000" dirty="0" err="1" smtClean="0">
                <a:latin typeface="UTM Avo" pitchFamily="18" charset="0"/>
              </a:rPr>
              <a:t>ngựa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2407" y="4532392"/>
            <a:ext cx="2954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UTM Avo" pitchFamily="18" charset="0"/>
              </a:rPr>
              <a:t>Nam </a:t>
            </a:r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Yết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30612" y="5346923"/>
            <a:ext cx="1156540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UTM Avo" pitchFamily="18" charset="0"/>
              </a:rPr>
              <a:t>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01164" y="5356561"/>
            <a:ext cx="1025212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UTM Avo" pitchFamily="18" charset="0"/>
              </a:rPr>
              <a:t>yế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421" y="6150114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UTM Avo" pitchFamily="18" charset="0"/>
              </a:rPr>
              <a:t>yêt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smtClean="0">
                <a:latin typeface="UTM Avo" pitchFamily="18" charset="0"/>
              </a:rPr>
              <a:t>- </a:t>
            </a:r>
            <a:r>
              <a:rPr lang="en-US" sz="4000" dirty="0" err="1" smtClean="0">
                <a:latin typeface="UTM Avo" pitchFamily="18" charset="0"/>
              </a:rPr>
              <a:t>sắc</a:t>
            </a:r>
            <a:r>
              <a:rPr lang="en-US" sz="4000" dirty="0" smtClean="0">
                <a:latin typeface="UTM Avo" pitchFamily="18" charset="0"/>
              </a:rPr>
              <a:t> </a:t>
            </a:r>
            <a:r>
              <a:rPr lang="en-US" sz="4000" dirty="0" smtClean="0">
                <a:latin typeface="UTM Avo" pitchFamily="18" charset="0"/>
              </a:rPr>
              <a:t>- </a:t>
            </a:r>
            <a:r>
              <a:rPr lang="en-US" sz="4000" dirty="0" err="1" smtClean="0">
                <a:latin typeface="UTM Avo" pitchFamily="18" charset="0"/>
              </a:rPr>
              <a:t>yết</a:t>
            </a:r>
            <a:endParaRPr lang="en-US" sz="4000" dirty="0">
              <a:latin typeface="UTM Avo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l="25082" t="23707" r="55773" b="40948"/>
          <a:stretch>
            <a:fillRect/>
          </a:stretch>
        </p:blipFill>
        <p:spPr bwMode="auto">
          <a:xfrm>
            <a:off x="839504" y="2806256"/>
            <a:ext cx="3168874" cy="17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 l="49435" t="26832" r="17850" b="43642"/>
          <a:stretch>
            <a:fillRect/>
          </a:stretch>
        </p:blipFill>
        <p:spPr bwMode="auto">
          <a:xfrm>
            <a:off x="5320863" y="2711674"/>
            <a:ext cx="30151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93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5" grpId="0"/>
      <p:bldP spid="15" grpId="1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/>
      <p:bldP spid="28" grpId="1"/>
      <p:bldP spid="29" grpId="0"/>
      <p:bldP spid="29" grpId="1"/>
      <p:bldP spid="30" grpId="0" animBg="1"/>
      <p:bldP spid="31" grpId="0" animBg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49" y="73746"/>
            <a:ext cx="6892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2</a:t>
            </a:r>
            <a:r>
              <a:rPr lang="en-US" sz="3200" dirty="0" smtClean="0">
                <a:latin typeface="UTM Avo" pitchFamily="18" charset="0"/>
              </a:rPr>
              <a:t>. </a:t>
            </a:r>
            <a:r>
              <a:rPr lang="en-US" sz="3200" dirty="0" err="1" smtClean="0">
                <a:latin typeface="UTM Avo" pitchFamily="18" charset="0"/>
              </a:rPr>
              <a:t>Tìm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tiếng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có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vần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tiếng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có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vân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yêt</a:t>
            </a:r>
            <a:endParaRPr lang="en-US" sz="3200" dirty="0">
              <a:solidFill>
                <a:srgbClr val="FF0000"/>
              </a:solidFill>
              <a:latin typeface="UTM Avo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60874"/>
              </p:ext>
            </p:extLst>
          </p:nvPr>
        </p:nvGraphicFramePr>
        <p:xfrm>
          <a:off x="3429000" y="1507942"/>
          <a:ext cx="2222939" cy="459331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22939"/>
              </a:tblGrid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400" b="0" baseline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yên</a:t>
                      </a:r>
                      <a:r>
                        <a:rPr lang="en-US" sz="4400" b="0" baseline="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4400" b="0" baseline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xe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 marL="68580" marR="68580" anchor="ctr"/>
                </a:tc>
              </a:tr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VNI-Avo" pitchFamily="2" charset="0"/>
                        </a:rPr>
                        <a:t>niêm</a:t>
                      </a:r>
                      <a:r>
                        <a:rPr lang="en-US" sz="4400" baseline="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VNI-Avo" pitchFamily="2" charset="0"/>
                        </a:rPr>
                        <a:t>yết</a:t>
                      </a:r>
                      <a:endParaRPr lang="en-US" sz="4400" dirty="0">
                        <a:latin typeface="VNI-Avo" pitchFamily="2" charset="0"/>
                      </a:endParaRPr>
                    </a:p>
                  </a:txBody>
                  <a:tcPr marL="68580" marR="68580" anchor="ctr"/>
                </a:tc>
              </a:tr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VNI-Avo" pitchFamily="2" charset="0"/>
                        </a:rPr>
                        <a:t>chim</a:t>
                      </a:r>
                      <a:r>
                        <a:rPr lang="en-US" sz="400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VNI-Avo" pitchFamily="2" charset="0"/>
                        </a:rPr>
                        <a:t>yến</a:t>
                      </a:r>
                      <a:endParaRPr lang="en-US" sz="4000" dirty="0">
                        <a:latin typeface="VNI-Avo" pitchFamily="2" charset="0"/>
                      </a:endParaRPr>
                    </a:p>
                  </a:txBody>
                  <a:tcPr marL="68580" marR="68580" anchor="ctr"/>
                </a:tc>
              </a:tr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VNI-Avo" pitchFamily="2" charset="0"/>
                        </a:rPr>
                        <a:t>yết</a:t>
                      </a:r>
                      <a:r>
                        <a:rPr lang="en-US" sz="4400" dirty="0" smtClean="0">
                          <a:latin typeface="VNI-Avo" pitchFamily="2" charset="0"/>
                        </a:rPr>
                        <a:t> </a:t>
                      </a:r>
                      <a:r>
                        <a:rPr lang="en-US" sz="4400" dirty="0" err="1" smtClean="0">
                          <a:latin typeface="VNI-Avo" pitchFamily="2" charset="0"/>
                        </a:rPr>
                        <a:t>kiến</a:t>
                      </a:r>
                      <a:endParaRPr lang="en-US" sz="4400" dirty="0">
                        <a:latin typeface="VNI-Avo" pitchFamily="2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 l="16961" t="22953" r="63409" b="52263"/>
          <a:stretch>
            <a:fillRect/>
          </a:stretch>
        </p:blipFill>
        <p:spPr bwMode="auto">
          <a:xfrm>
            <a:off x="425258" y="1245476"/>
            <a:ext cx="2081460" cy="22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 l="59249" t="22953" r="18698" b="50754"/>
          <a:stretch>
            <a:fillRect/>
          </a:stretch>
        </p:blipFill>
        <p:spPr bwMode="auto">
          <a:xfrm>
            <a:off x="354725" y="4177864"/>
            <a:ext cx="2246585" cy="20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print"/>
          <a:srcRect l="16961" t="54418" r="66317" b="19720"/>
          <a:stretch>
            <a:fillRect/>
          </a:stretch>
        </p:blipFill>
        <p:spPr bwMode="auto">
          <a:xfrm>
            <a:off x="6668816" y="1135117"/>
            <a:ext cx="2175641" cy="25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/>
          <a:srcRect l="58643" t="51616" r="17244" b="18858"/>
          <a:stretch>
            <a:fillRect/>
          </a:stretch>
        </p:blipFill>
        <p:spPr bwMode="auto">
          <a:xfrm>
            <a:off x="6645166" y="4430110"/>
            <a:ext cx="2353004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25" idx="3"/>
          </p:cNvCxnSpPr>
          <p:nvPr/>
        </p:nvCxnSpPr>
        <p:spPr>
          <a:xfrm flipV="1">
            <a:off x="2506718" y="2159877"/>
            <a:ext cx="945931" cy="2049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24958" y="3421120"/>
            <a:ext cx="780394" cy="17972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75586" y="2396358"/>
            <a:ext cx="981405" cy="2112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1"/>
          </p:cNvCxnSpPr>
          <p:nvPr/>
        </p:nvCxnSpPr>
        <p:spPr>
          <a:xfrm flipH="1" flipV="1">
            <a:off x="5628290" y="5502166"/>
            <a:ext cx="1016876" cy="78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48060" r="18332" b="27802"/>
          <a:stretch>
            <a:fillRect/>
          </a:stretch>
        </p:blipFill>
        <p:spPr bwMode="auto">
          <a:xfrm>
            <a:off x="1" y="1447800"/>
            <a:ext cx="9159062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138" y="231401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3</a:t>
            </a:r>
            <a:r>
              <a:rPr lang="en-US" sz="3200" dirty="0" smtClean="0">
                <a:latin typeface="UTM Avo" pitchFamily="18" charset="0"/>
              </a:rPr>
              <a:t>. </a:t>
            </a:r>
            <a:r>
              <a:rPr lang="en-US" sz="3200" dirty="0" err="1" smtClean="0">
                <a:latin typeface="UTM Avo" pitchFamily="18" charset="0"/>
              </a:rPr>
              <a:t>Ghi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nhớ</a:t>
            </a:r>
            <a:r>
              <a:rPr lang="en-US" sz="3200" dirty="0" smtClean="0">
                <a:latin typeface="UTM Avo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0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0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</cp:revision>
  <dcterms:created xsi:type="dcterms:W3CDTF">2024-11-14T00:56:06Z</dcterms:created>
  <dcterms:modified xsi:type="dcterms:W3CDTF">2024-11-14T01:00:04Z</dcterms:modified>
</cp:coreProperties>
</file>