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97" r:id="rId3"/>
    <p:sldId id="398" r:id="rId4"/>
    <p:sldId id="399" r:id="rId5"/>
    <p:sldId id="261" r:id="rId6"/>
    <p:sldId id="263" r:id="rId7"/>
    <p:sldId id="393" r:id="rId8"/>
    <p:sldId id="264" r:id="rId9"/>
    <p:sldId id="267" r:id="rId10"/>
    <p:sldId id="395" r:id="rId11"/>
    <p:sldId id="270" r:id="rId12"/>
    <p:sldId id="272" r:id="rId13"/>
    <p:sldId id="4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showGuides="1">
      <p:cViewPr varScale="1">
        <p:scale>
          <a:sx n="112" d="100"/>
          <a:sy n="112" d="100"/>
        </p:scale>
        <p:origin x="3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D8B7C-2649-4837-8A8C-310E41721CA5}"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009E5-7A87-436A-98B6-D0D8723DFF90}" type="slidenum">
              <a:rPr lang="en-US" smtClean="0"/>
              <a:t>‹#›</a:t>
            </a:fld>
            <a:endParaRPr lang="en-US"/>
          </a:p>
        </p:txBody>
      </p:sp>
    </p:spTree>
    <p:extLst>
      <p:ext uri="{BB962C8B-B14F-4D97-AF65-F5344CB8AC3E}">
        <p14:creationId xmlns:p14="http://schemas.microsoft.com/office/powerpoint/2010/main" val="418653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805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4332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419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837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0679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429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8542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806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073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7036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0AEB15-B0D4-49CA-A138-10A793C6CC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681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1CB011-0E9E-4BA4-B04F-C08E3862E9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389832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CB011-0E9E-4BA4-B04F-C08E3862E9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43423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CB011-0E9E-4BA4-B04F-C08E3862E9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184625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CB011-0E9E-4BA4-B04F-C08E3862E9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394003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CB011-0E9E-4BA4-B04F-C08E3862E949}"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235965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CB011-0E9E-4BA4-B04F-C08E3862E949}"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213929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CB011-0E9E-4BA4-B04F-C08E3862E949}"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344880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CB011-0E9E-4BA4-B04F-C08E3862E949}"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33852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CB011-0E9E-4BA4-B04F-C08E3862E949}"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110936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CB011-0E9E-4BA4-B04F-C08E3862E949}"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168570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CB011-0E9E-4BA4-B04F-C08E3862E949}"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B6937E-A971-4FB6-BA1A-D5263C3C9F07}" type="slidenum">
              <a:rPr lang="en-US" smtClean="0"/>
              <a:t>‹#›</a:t>
            </a:fld>
            <a:endParaRPr lang="en-US"/>
          </a:p>
        </p:txBody>
      </p:sp>
    </p:spTree>
    <p:extLst>
      <p:ext uri="{BB962C8B-B14F-4D97-AF65-F5344CB8AC3E}">
        <p14:creationId xmlns:p14="http://schemas.microsoft.com/office/powerpoint/2010/main" val="120929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CB011-0E9E-4BA4-B04F-C08E3862E949}"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6937E-A971-4FB6-BA1A-D5263C3C9F07}" type="slidenum">
              <a:rPr lang="en-US" smtClean="0"/>
              <a:t>‹#›</a:t>
            </a:fld>
            <a:endParaRPr lang="en-US"/>
          </a:p>
        </p:txBody>
      </p:sp>
    </p:spTree>
    <p:extLst>
      <p:ext uri="{BB962C8B-B14F-4D97-AF65-F5344CB8AC3E}">
        <p14:creationId xmlns:p14="http://schemas.microsoft.com/office/powerpoint/2010/main" val="119164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7.png"/><Relationship Id="rId12"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4.pn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9" name="Picture 8">
            <a:extLst>
              <a:ext uri="{FF2B5EF4-FFF2-40B4-BE49-F238E27FC236}">
                <a16:creationId xmlns:a16="http://schemas.microsoft.com/office/drawing/2014/main" id="{6BDB2CDF-9910-4227-B0DD-14EBCA58B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170" y="1216176"/>
            <a:ext cx="6858000"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1" name="Picture 10">
            <a:extLst>
              <a:ext uri="{FF2B5EF4-FFF2-40B4-BE49-F238E27FC236}">
                <a16:creationId xmlns:a16="http://schemas.microsoft.com/office/drawing/2014/main" id="{245F1B7D-F5B6-410B-939C-8A6D1E9A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062" y="1216176"/>
            <a:ext cx="1371600" cy="1371600"/>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1209675" y="2587776"/>
            <a:ext cx="5852630" cy="1323439"/>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Khởi</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động</a:t>
            </a:r>
            <a:endParaRPr lang="en-US" sz="8000" dirty="0">
              <a:solidFill>
                <a:srgbClr val="0070C0"/>
              </a:solidFill>
              <a:latin typeface="Coiny" panose="02000903060500060000" pitchFamily="2" charset="0"/>
            </a:endParaRPr>
          </a:p>
        </p:txBody>
      </p:sp>
    </p:spTree>
    <p:extLst>
      <p:ext uri="{BB962C8B-B14F-4D97-AF65-F5344CB8AC3E}">
        <p14:creationId xmlns:p14="http://schemas.microsoft.com/office/powerpoint/2010/main" val="17619375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14:presetBounceEnd="5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14:presetBounceEnd="5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0693" y="110030"/>
            <a:ext cx="971686" cy="733527"/>
          </a:xfrm>
          <a:prstGeom prst="ellipse">
            <a:avLst/>
          </a:prstGeom>
        </p:spPr>
      </p:pic>
      <p:sp>
        <p:nvSpPr>
          <p:cNvPr id="8" name="Rounded Rectangle 7"/>
          <p:cNvSpPr/>
          <p:nvPr/>
        </p:nvSpPr>
        <p:spPr>
          <a:xfrm>
            <a:off x="1109918" y="150365"/>
            <a:ext cx="9496698" cy="1055608"/>
          </a:xfrm>
          <a:prstGeom prst="roundRect">
            <a:avLst/>
          </a:prstGeom>
          <a:ln w="57150">
            <a:solidFill>
              <a:srgbClr val="00B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Câu </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3: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Tìm hình ảnh so sánh trong các đoạn thơ dưới đây. Nêu tác dụng của hình ảnh so sánh.</a:t>
            </a:r>
            <a:endParaRPr kumimoji="0" lang="vi-VN" sz="28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nvGrpSpPr>
          <p:cNvPr id="4" name="Group 3"/>
          <p:cNvGrpSpPr/>
          <p:nvPr/>
        </p:nvGrpSpPr>
        <p:grpSpPr>
          <a:xfrm>
            <a:off x="1589688" y="1402853"/>
            <a:ext cx="3732436" cy="2485787"/>
            <a:chOff x="1727838" y="1402853"/>
            <a:chExt cx="3732436" cy="2485787"/>
          </a:xfrm>
        </p:grpSpPr>
        <p:sp>
          <p:nvSpPr>
            <p:cNvPr id="6" name="Rounded Rectangle 5"/>
            <p:cNvSpPr/>
            <p:nvPr/>
          </p:nvSpPr>
          <p:spPr>
            <a:xfrm>
              <a:off x="1727838" y="1402853"/>
              <a:ext cx="3732436" cy="2485787"/>
            </a:xfrm>
            <a:prstGeom prst="roundRect">
              <a:avLst/>
            </a:prstGeom>
            <a:solidFill>
              <a:srgbClr val="FDE1E6"/>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Cau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cao</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mãi</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Tàu</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vươn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giữa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trời</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tay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xoè</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rộng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Hứng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mưa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Ngô</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Dinh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3" name="Group 2"/>
            <p:cNvGrpSpPr/>
            <p:nvPr/>
          </p:nvGrpSpPr>
          <p:grpSpPr>
            <a:xfrm>
              <a:off x="1727838" y="1538258"/>
              <a:ext cx="367446" cy="735747"/>
              <a:chOff x="754994" y="2637019"/>
              <a:chExt cx="362832" cy="735747"/>
            </a:xfrm>
          </p:grpSpPr>
          <p:sp>
            <p:nvSpPr>
              <p:cNvPr id="10" name="Oval 9"/>
              <p:cNvSpPr/>
              <p:nvPr/>
            </p:nvSpPr>
            <p:spPr>
              <a:xfrm>
                <a:off x="754994" y="2637019"/>
                <a:ext cx="340448" cy="735747"/>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p>
            </p:txBody>
          </p:sp>
          <p:sp>
            <p:nvSpPr>
              <p:cNvPr id="2" name="Oval 1"/>
              <p:cNvSpPr/>
              <p:nvPr/>
            </p:nvSpPr>
            <p:spPr>
              <a:xfrm>
                <a:off x="809898"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grpSp>
        <p:nvGrpSpPr>
          <p:cNvPr id="7" name="Group 6"/>
          <p:cNvGrpSpPr/>
          <p:nvPr/>
        </p:nvGrpSpPr>
        <p:grpSpPr>
          <a:xfrm>
            <a:off x="1303460" y="3992275"/>
            <a:ext cx="4645767" cy="2485787"/>
            <a:chOff x="1310896" y="3952422"/>
            <a:chExt cx="4645767" cy="2485787"/>
          </a:xfrm>
        </p:grpSpPr>
        <p:sp>
          <p:nvSpPr>
            <p:cNvPr id="11" name="Rounded Rectangle 10"/>
            <p:cNvSpPr/>
            <p:nvPr/>
          </p:nvSpPr>
          <p:spPr>
            <a:xfrm>
              <a:off x="1310896" y="3952422"/>
              <a:ext cx="4645767" cy="2485787"/>
            </a:xfrm>
            <a:prstGeom prst="roundRect">
              <a:avLst/>
            </a:prstGeom>
            <a:solidFill>
              <a:srgbClr val="C6E8F8"/>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Sương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trắng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viền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quanh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núi</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chiếc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khăn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bông</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Ồ,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núi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ngủ</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lười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Giờ</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đang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rửa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mặt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Thanh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Hào</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310896" y="3960455"/>
              <a:ext cx="363342" cy="735747"/>
              <a:chOff x="754994" y="2637019"/>
              <a:chExt cx="362831" cy="735747"/>
            </a:xfrm>
          </p:grpSpPr>
          <p:sp>
            <p:nvSpPr>
              <p:cNvPr id="14" name="Oval 13"/>
              <p:cNvSpPr/>
              <p:nvPr/>
            </p:nvSpPr>
            <p:spPr>
              <a:xfrm>
                <a:off x="754994" y="2637019"/>
                <a:ext cx="340448" cy="735747"/>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a:t>
                </a:r>
              </a:p>
            </p:txBody>
          </p:sp>
          <p:sp>
            <p:nvSpPr>
              <p:cNvPr id="15" name="Oval 14"/>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grpSp>
        <p:nvGrpSpPr>
          <p:cNvPr id="22" name="Group 21"/>
          <p:cNvGrpSpPr/>
          <p:nvPr/>
        </p:nvGrpSpPr>
        <p:grpSpPr>
          <a:xfrm>
            <a:off x="5803364" y="1368985"/>
            <a:ext cx="4728755" cy="2485787"/>
            <a:chOff x="5803364" y="1368985"/>
            <a:chExt cx="4728755" cy="2485787"/>
          </a:xfrm>
        </p:grpSpPr>
        <p:sp>
          <p:nvSpPr>
            <p:cNvPr id="9" name="Rounded Rectangle 8"/>
            <p:cNvSpPr/>
            <p:nvPr/>
          </p:nvSpPr>
          <p:spPr>
            <a:xfrm>
              <a:off x="5803364" y="1368985"/>
              <a:ext cx="4728755" cy="2485787"/>
            </a:xfrm>
            <a:prstGeom prst="roundRect">
              <a:avLst/>
            </a:prstGeom>
            <a:solidFill>
              <a:srgbClr val="FFF79A"/>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Sân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quá</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Nhờ</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ánh</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trăng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ngời</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Trăng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tròn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đĩa</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lửng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Nhược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Thuỷ-Phương</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16" name="Group 15"/>
            <p:cNvGrpSpPr/>
            <p:nvPr/>
          </p:nvGrpSpPr>
          <p:grpSpPr>
            <a:xfrm>
              <a:off x="5803364" y="1587902"/>
              <a:ext cx="362831" cy="735747"/>
              <a:chOff x="754994" y="2637019"/>
              <a:chExt cx="362831" cy="735747"/>
            </a:xfrm>
          </p:grpSpPr>
          <p:sp>
            <p:nvSpPr>
              <p:cNvPr id="17" name="Oval 16"/>
              <p:cNvSpPr/>
              <p:nvPr/>
            </p:nvSpPr>
            <p:spPr>
              <a:xfrm>
                <a:off x="754994" y="2637019"/>
                <a:ext cx="340448" cy="735747"/>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p>
            </p:txBody>
          </p:sp>
          <p:sp>
            <p:nvSpPr>
              <p:cNvPr id="18" name="Oval 17"/>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grpSp>
        <p:nvGrpSpPr>
          <p:cNvPr id="23" name="Group 22"/>
          <p:cNvGrpSpPr/>
          <p:nvPr/>
        </p:nvGrpSpPr>
        <p:grpSpPr>
          <a:xfrm>
            <a:off x="6189847" y="3894488"/>
            <a:ext cx="4139486" cy="2485787"/>
            <a:chOff x="6189847" y="3894488"/>
            <a:chExt cx="4139486" cy="2485787"/>
          </a:xfrm>
        </p:grpSpPr>
        <p:sp>
          <p:nvSpPr>
            <p:cNvPr id="12" name="Rounded Rectangle 11"/>
            <p:cNvSpPr/>
            <p:nvPr/>
          </p:nvSpPr>
          <p:spPr>
            <a:xfrm>
              <a:off x="6189847" y="3894488"/>
              <a:ext cx="4139486" cy="2485787"/>
            </a:xfrm>
            <a:prstGeom prst="roundRect">
              <a:avLst/>
            </a:prstGeom>
            <a:solidFill>
              <a:srgbClr val="DFECC0"/>
            </a:solid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hôm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mặt</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đất</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Mọc</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lên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cây</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bé</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nhỏ</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mềm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như</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mây</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Lâm</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Thị</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Mỹ</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Dạ</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nvGrpSpPr>
            <p:cNvPr id="19" name="Group 18"/>
            <p:cNvGrpSpPr/>
            <p:nvPr/>
          </p:nvGrpSpPr>
          <p:grpSpPr>
            <a:xfrm>
              <a:off x="6189848" y="3894488"/>
              <a:ext cx="364415" cy="735747"/>
              <a:chOff x="754994" y="2637019"/>
              <a:chExt cx="362831" cy="735747"/>
            </a:xfrm>
          </p:grpSpPr>
          <p:sp>
            <p:nvSpPr>
              <p:cNvPr id="20" name="Oval 19"/>
              <p:cNvSpPr/>
              <p:nvPr/>
            </p:nvSpPr>
            <p:spPr>
              <a:xfrm>
                <a:off x="754994" y="2637019"/>
                <a:ext cx="340448" cy="735747"/>
              </a:xfrm>
              <a:prstGeom prst="ellipse">
                <a:avLst/>
              </a:prstGeom>
              <a:noFill/>
              <a:ln w="571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a:t>
                </a:r>
              </a:p>
            </p:txBody>
          </p:sp>
          <p:sp>
            <p:nvSpPr>
              <p:cNvPr id="21" name="Oval 20"/>
              <p:cNvSpPr/>
              <p:nvPr/>
            </p:nvSpPr>
            <p:spPr>
              <a:xfrm>
                <a:off x="809897" y="2772616"/>
                <a:ext cx="307928" cy="23184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495940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18" name="Picture 17">
            <a:extLst>
              <a:ext uri="{FF2B5EF4-FFF2-40B4-BE49-F238E27FC236}">
                <a16:creationId xmlns:a16="http://schemas.microsoft.com/office/drawing/2014/main" id="{DA06BC86-B491-478D-87DD-C607F9521E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8134" y="1593234"/>
            <a:ext cx="6539995" cy="3749040"/>
          </a:xfrm>
          <a:prstGeom prst="rect">
            <a:avLst/>
          </a:prstGeom>
        </p:spPr>
      </p:pic>
      <p:pic>
        <p:nvPicPr>
          <p:cNvPr id="22" name="Picture 21">
            <a:extLst>
              <a:ext uri="{FF2B5EF4-FFF2-40B4-BE49-F238E27FC236}">
                <a16:creationId xmlns:a16="http://schemas.microsoft.com/office/drawing/2014/main" id="{9F828BD9-0993-469A-A9DA-38BB5D244B34}"/>
              </a:ext>
            </a:extLst>
          </p:cNvPr>
          <p:cNvPicPr>
            <a:picLocks noChangeAspect="1"/>
          </p:cNvPicPr>
          <p:nvPr/>
        </p:nvPicPr>
        <p:blipFill>
          <a:blip r:embed="rId11"/>
          <a:stretch>
            <a:fillRect/>
          </a:stretch>
        </p:blipFill>
        <p:spPr>
          <a:xfrm>
            <a:off x="1895822" y="615438"/>
            <a:ext cx="6712278" cy="1652159"/>
          </a:xfrm>
          <a:prstGeom prst="rect">
            <a:avLst/>
          </a:prstGeom>
        </p:spPr>
      </p:pic>
    </p:spTree>
    <p:extLst>
      <p:ext uri="{BB962C8B-B14F-4D97-AF65-F5344CB8AC3E}">
        <p14:creationId xmlns:p14="http://schemas.microsoft.com/office/powerpoint/2010/main" val="2468300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4"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16" presetClass="entr" presetSubtype="37"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500"/>
                                </p:stCondLst>
                                <p:childTnLst>
                                  <p:par>
                                    <p:cTn id="26" presetID="2" presetClass="entr" presetSubtype="4" fill="hold" nodeType="afterEffect" p14:presetBounceEnd="50000">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14:bounceEnd="50000">
                                          <p:cBhvr additive="base">
                                            <p:cTn id="28"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22" presetClass="entr" presetSubtype="4"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16" presetClass="entr" presetSubtype="37"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20" name="图片 8">
            <a:extLst>
              <a:ext uri="{FF2B5EF4-FFF2-40B4-BE49-F238E27FC236}">
                <a16:creationId xmlns:a16="http://schemas.microsoft.com/office/drawing/2014/main" id="{E7E1A6DC-C3E4-4DDF-9EC8-D1FFB068A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pic>
        <p:nvPicPr>
          <p:cNvPr id="32" name="Picture 31" descr="A picture containing plant, flower&#10;&#10;Description automatically generated">
            <a:extLst>
              <a:ext uri="{FF2B5EF4-FFF2-40B4-BE49-F238E27FC236}">
                <a16:creationId xmlns:a16="http://schemas.microsoft.com/office/drawing/2014/main" id="{1AFCE37A-8C8F-4D04-BB1F-B29625A2967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7200"/>
                    </a14:imgEffect>
                  </a14:imgLayer>
                </a14:imgProps>
              </a:ext>
              <a:ext uri="{28A0092B-C50C-407E-A947-70E740481C1C}">
                <a14:useLocalDpi xmlns:a14="http://schemas.microsoft.com/office/drawing/2010/main" val="0"/>
              </a:ext>
            </a:extLst>
          </a:blip>
          <a:srcRect b="29656"/>
          <a:stretch/>
        </p:blipFill>
        <p:spPr>
          <a:xfrm>
            <a:off x="6431279" y="4156454"/>
            <a:ext cx="5760721" cy="2701546"/>
          </a:xfrm>
          <a:prstGeom prst="rect">
            <a:avLst/>
          </a:prstGeom>
        </p:spPr>
      </p:pic>
      <p:sp>
        <p:nvSpPr>
          <p:cNvPr id="33" name="矩形: 圆角 1">
            <a:extLst>
              <a:ext uri="{FF2B5EF4-FFF2-40B4-BE49-F238E27FC236}">
                <a16:creationId xmlns:a16="http://schemas.microsoft.com/office/drawing/2014/main" id="{F9939FB3-A75D-4350-8ED1-6AE709752AED}"/>
              </a:ext>
            </a:extLst>
          </p:cNvPr>
          <p:cNvSpPr/>
          <p:nvPr/>
        </p:nvSpPr>
        <p:spPr>
          <a:xfrm>
            <a:off x="665001" y="369305"/>
            <a:ext cx="1144619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7" name="Picture 46" descr="A child reading a book&#10;&#10;Description automatically generated with medium confidence">
            <a:extLst>
              <a:ext uri="{FF2B5EF4-FFF2-40B4-BE49-F238E27FC236}">
                <a16:creationId xmlns:a16="http://schemas.microsoft.com/office/drawing/2014/main" id="{512C555D-C722-43B2-A4F6-441ECD0758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61425" y="2666210"/>
            <a:ext cx="3037134" cy="2921858"/>
          </a:xfrm>
          <a:prstGeom prst="rect">
            <a:avLst/>
          </a:prstGeom>
        </p:spPr>
      </p:pic>
      <p:sp>
        <p:nvSpPr>
          <p:cNvPr id="2" name="TextBox 1"/>
          <p:cNvSpPr txBox="1"/>
          <p:nvPr/>
        </p:nvSpPr>
        <p:spPr>
          <a:xfrm>
            <a:off x="1043190" y="779843"/>
            <a:ext cx="8274315" cy="4832092"/>
          </a:xfrm>
          <a:prstGeom prst="rect">
            <a:avLst/>
          </a:prstGeom>
          <a:noFill/>
        </p:spPr>
        <p:txBody>
          <a:bodyPr wrap="square" rtlCol="0">
            <a:spAutoFit/>
          </a:bodyPr>
          <a:lstStyle/>
          <a:p>
            <a:r>
              <a:rPr lang="nl-NL" sz="2800" dirty="0">
                <a:solidFill>
                  <a:srgbClr val="C00000"/>
                </a:solidFill>
                <a:latin typeface="Times New Roman" panose="02020603050405020304" pitchFamily="18" charset="0"/>
                <a:cs typeface="Times New Roman" panose="02020603050405020304" pitchFamily="18" charset="0"/>
              </a:rPr>
              <a:t>* Các hình ảnh so sánh:</a:t>
            </a:r>
            <a:r>
              <a:rPr lang="nl-NL" sz="2800" i="1" dirty="0">
                <a:solidFill>
                  <a:srgbClr val="C00000"/>
                </a:solidFill>
                <a:latin typeface="Times New Roman" panose="02020603050405020304" pitchFamily="18" charset="0"/>
                <a:cs typeface="Times New Roman" panose="02020603050405020304" pitchFamily="18" charset="0"/>
              </a:rPr>
              <a:t> </a:t>
            </a:r>
            <a:endParaRPr lang="en-US" sz="2800" dirty="0">
              <a:solidFill>
                <a:srgbClr val="C00000"/>
              </a:solidFill>
              <a:latin typeface="Times New Roman" panose="02020603050405020304" pitchFamily="18" charset="0"/>
              <a:cs typeface="Times New Roman" panose="02020603050405020304" pitchFamily="18" charset="0"/>
            </a:endParaRPr>
          </a:p>
          <a:p>
            <a:r>
              <a:rPr lang="nl-NL" sz="2800" i="1" dirty="0">
                <a:solidFill>
                  <a:srgbClr val="002060"/>
                </a:solidFill>
                <a:latin typeface="Times New Roman" panose="02020603050405020304" pitchFamily="18" charset="0"/>
                <a:cs typeface="Times New Roman" panose="02020603050405020304" pitchFamily="18" charset="0"/>
              </a:rPr>
              <a:t>+ Khổ thơ 1: Tàu cau như tay xoè rộng, hứng mưa.</a:t>
            </a:r>
            <a:endParaRPr lang="en-US" sz="2800" dirty="0">
              <a:solidFill>
                <a:srgbClr val="002060"/>
              </a:solidFill>
              <a:latin typeface="Times New Roman" panose="02020603050405020304" pitchFamily="18" charset="0"/>
              <a:cs typeface="Times New Roman" panose="02020603050405020304" pitchFamily="18" charset="0"/>
            </a:endParaRPr>
          </a:p>
          <a:p>
            <a:r>
              <a:rPr lang="nl-NL" sz="2800" i="1" dirty="0">
                <a:solidFill>
                  <a:srgbClr val="002060"/>
                </a:solidFill>
                <a:latin typeface="Times New Roman" panose="02020603050405020304" pitchFamily="18" charset="0"/>
                <a:cs typeface="Times New Roman" panose="02020603050405020304" pitchFamily="18" charset="0"/>
              </a:rPr>
              <a:t>+ Khổ thơ 2: Trăng tròn như cái đĩa</a:t>
            </a:r>
            <a:endParaRPr lang="en-US" sz="2800" dirty="0">
              <a:solidFill>
                <a:srgbClr val="002060"/>
              </a:solidFill>
              <a:latin typeface="Times New Roman" panose="02020603050405020304" pitchFamily="18" charset="0"/>
              <a:cs typeface="Times New Roman" panose="02020603050405020304" pitchFamily="18" charset="0"/>
            </a:endParaRPr>
          </a:p>
          <a:p>
            <a:r>
              <a:rPr lang="nl-NL" sz="2800" i="1" dirty="0">
                <a:solidFill>
                  <a:srgbClr val="002060"/>
                </a:solidFill>
                <a:latin typeface="Times New Roman" panose="02020603050405020304" pitchFamily="18" charset="0"/>
                <a:cs typeface="Times New Roman" panose="02020603050405020304" pitchFamily="18" charset="0"/>
              </a:rPr>
              <a:t>+ Khổ thơ 3: Sương trắng viền quanh núi như một chiếc khăn bông</a:t>
            </a:r>
            <a:endParaRPr lang="en-US" sz="2800" dirty="0">
              <a:solidFill>
                <a:srgbClr val="002060"/>
              </a:solidFill>
              <a:latin typeface="Times New Roman" panose="02020603050405020304" pitchFamily="18" charset="0"/>
              <a:cs typeface="Times New Roman" panose="02020603050405020304" pitchFamily="18" charset="0"/>
            </a:endParaRPr>
          </a:p>
          <a:p>
            <a:r>
              <a:rPr lang="nl-NL" sz="2800" i="1" dirty="0">
                <a:solidFill>
                  <a:srgbClr val="002060"/>
                </a:solidFill>
                <a:latin typeface="Times New Roman" panose="02020603050405020304" pitchFamily="18" charset="0"/>
                <a:cs typeface="Times New Roman" panose="02020603050405020304" pitchFamily="18" charset="0"/>
              </a:rPr>
              <a:t>+ Khổ thơ 4: Lá cây mềm như mây</a:t>
            </a:r>
            <a:endParaRPr lang="en-US" sz="2800" dirty="0">
              <a:solidFill>
                <a:srgbClr val="002060"/>
              </a:solidFill>
              <a:latin typeface="Times New Roman" panose="02020603050405020304" pitchFamily="18" charset="0"/>
              <a:cs typeface="Times New Roman" panose="02020603050405020304" pitchFamily="18" charset="0"/>
            </a:endParaRPr>
          </a:p>
          <a:p>
            <a:r>
              <a:rPr lang="nl-NL" sz="2800" i="1" dirty="0">
                <a:solidFill>
                  <a:srgbClr val="C00000"/>
                </a:solidFill>
                <a:latin typeface="Times New Roman" panose="02020603050405020304" pitchFamily="18" charset="0"/>
                <a:cs typeface="Times New Roman" panose="02020603050405020304" pitchFamily="18" charset="0"/>
              </a:rPr>
              <a:t>* </a:t>
            </a:r>
            <a:r>
              <a:rPr lang="nl-NL" sz="2800" dirty="0">
                <a:solidFill>
                  <a:srgbClr val="C00000"/>
                </a:solidFill>
                <a:latin typeface="Times New Roman" panose="02020603050405020304" pitchFamily="18" charset="0"/>
                <a:cs typeface="Times New Roman" panose="02020603050405020304" pitchFamily="18" charset="0"/>
              </a:rPr>
              <a:t>Tác dụng của các hình ảnh so sánh:</a:t>
            </a:r>
            <a:endParaRPr lang="en-US" sz="2800" dirty="0">
              <a:solidFill>
                <a:srgbClr val="C00000"/>
              </a:solidFill>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a:t>
            </a:r>
            <a:r>
              <a:rPr lang="nl-NL" sz="2800" dirty="0">
                <a:solidFill>
                  <a:srgbClr val="002060"/>
                </a:solidFill>
                <a:latin typeface="Times New Roman" panose="02020603050405020304" pitchFamily="18" charset="0"/>
                <a:cs typeface="Times New Roman" panose="02020603050405020304" pitchFamily="18" charset="0"/>
              </a:rPr>
              <a:t>+ Làm cho câu văn, câu thơ nêu đặc điểm, miêu tả người, sự vật... cụ thể hơn, sinh động hơn, dễ cảm nhận hơn. Hình ảnh so sánh cũng giúp cho câu văn, câu thơ hay hơn, dễ hiểu hơn.</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6388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50000">
                                          <p:cBhvr additive="base">
                                            <p:cTn id="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9" name="Picture 8">
            <a:extLst>
              <a:ext uri="{FF2B5EF4-FFF2-40B4-BE49-F238E27FC236}">
                <a16:creationId xmlns:a16="http://schemas.microsoft.com/office/drawing/2014/main" id="{6BDB2CDF-9910-4227-B0DD-14EBCA58B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170" y="1216176"/>
            <a:ext cx="6858000"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1" name="Picture 10">
            <a:extLst>
              <a:ext uri="{FF2B5EF4-FFF2-40B4-BE49-F238E27FC236}">
                <a16:creationId xmlns:a16="http://schemas.microsoft.com/office/drawing/2014/main" id="{245F1B7D-F5B6-410B-939C-8A6D1E9A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062" y="1216176"/>
            <a:ext cx="1371600" cy="1371600"/>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1209675" y="2587776"/>
            <a:ext cx="5852630" cy="1323439"/>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Vận</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dụng</a:t>
            </a:r>
            <a:endParaRPr lang="en-US" sz="8000" dirty="0">
              <a:solidFill>
                <a:srgbClr val="0070C0"/>
              </a:solidFill>
              <a:latin typeface="Coiny" panose="02000903060500060000" pitchFamily="2" charset="0"/>
            </a:endParaRPr>
          </a:p>
        </p:txBody>
      </p:sp>
    </p:spTree>
    <p:extLst>
      <p:ext uri="{BB962C8B-B14F-4D97-AF65-F5344CB8AC3E}">
        <p14:creationId xmlns:p14="http://schemas.microsoft.com/office/powerpoint/2010/main" val="36806614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14:presetBounceEnd="5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14:presetBounceEnd="5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20" name="图片 8">
            <a:extLst>
              <a:ext uri="{FF2B5EF4-FFF2-40B4-BE49-F238E27FC236}">
                <a16:creationId xmlns:a16="http://schemas.microsoft.com/office/drawing/2014/main" id="{E7E1A6DC-C3E4-4DDF-9EC8-D1FFB068A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pic>
        <p:nvPicPr>
          <p:cNvPr id="32" name="Picture 31" descr="A picture containing plant, flower&#10;&#10;Description automatically generated">
            <a:extLst>
              <a:ext uri="{FF2B5EF4-FFF2-40B4-BE49-F238E27FC236}">
                <a16:creationId xmlns:a16="http://schemas.microsoft.com/office/drawing/2014/main" id="{1AFCE37A-8C8F-4D04-BB1F-B29625A2967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7200"/>
                    </a14:imgEffect>
                  </a14:imgLayer>
                </a14:imgProps>
              </a:ext>
              <a:ext uri="{28A0092B-C50C-407E-A947-70E740481C1C}">
                <a14:useLocalDpi xmlns:a14="http://schemas.microsoft.com/office/drawing/2010/main" val="0"/>
              </a:ext>
            </a:extLst>
          </a:blip>
          <a:srcRect b="29656"/>
          <a:stretch/>
        </p:blipFill>
        <p:spPr>
          <a:xfrm>
            <a:off x="6431279" y="4156454"/>
            <a:ext cx="5760721" cy="2701546"/>
          </a:xfrm>
          <a:prstGeom prst="rect">
            <a:avLst/>
          </a:prstGeom>
        </p:spPr>
      </p:pic>
      <p:sp>
        <p:nvSpPr>
          <p:cNvPr id="33" name="矩形: 圆角 1">
            <a:extLst>
              <a:ext uri="{FF2B5EF4-FFF2-40B4-BE49-F238E27FC236}">
                <a16:creationId xmlns:a16="http://schemas.microsoft.com/office/drawing/2014/main" id="{F9939FB3-A75D-4350-8ED1-6AE709752AED}"/>
              </a:ext>
            </a:extLst>
          </p:cNvPr>
          <p:cNvSpPr/>
          <p:nvPr/>
        </p:nvSpPr>
        <p:spPr>
          <a:xfrm>
            <a:off x="665001" y="369305"/>
            <a:ext cx="1144619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7" name="Picture 46" descr="A child reading a book&#10;&#10;Description automatically generated with medium confidence">
            <a:extLst>
              <a:ext uri="{FF2B5EF4-FFF2-40B4-BE49-F238E27FC236}">
                <a16:creationId xmlns:a16="http://schemas.microsoft.com/office/drawing/2014/main" id="{512C555D-C722-43B2-A4F6-441ECD0758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61425" y="2666210"/>
            <a:ext cx="3037134" cy="2921858"/>
          </a:xfrm>
          <a:prstGeom prst="rect">
            <a:avLst/>
          </a:prstGeom>
        </p:spPr>
      </p:pic>
      <p:sp>
        <p:nvSpPr>
          <p:cNvPr id="2" name="TextBox 1"/>
          <p:cNvSpPr txBox="1"/>
          <p:nvPr/>
        </p:nvSpPr>
        <p:spPr>
          <a:xfrm>
            <a:off x="1545401" y="714765"/>
            <a:ext cx="8828944" cy="1460849"/>
          </a:xfrm>
          <a:prstGeom prst="rect">
            <a:avLst/>
          </a:prstGeom>
          <a:noFill/>
        </p:spPr>
        <p:txBody>
          <a:bodyPr wrap="square" rtlCol="0">
            <a:spAutoFit/>
          </a:bodyPr>
          <a:lstStyle/>
          <a:p>
            <a:pPr algn="just">
              <a:lnSpc>
                <a:spcPct val="130000"/>
              </a:lnSpc>
              <a:spcBef>
                <a:spcPts val="300"/>
              </a:spcBef>
              <a:spcAft>
                <a:spcPts val="300"/>
              </a:spcAft>
            </a:pPr>
            <a:r>
              <a:rPr lang="nl-NL" sz="3600" dirty="0">
                <a:solidFill>
                  <a:srgbClr val="002060"/>
                </a:solidFill>
                <a:effectLst/>
                <a:latin typeface="Times New Roman" panose="02020603050405020304" pitchFamily="18" charset="0"/>
                <a:ea typeface="Calibri" panose="020F0502020204030204" pitchFamily="34" charset="0"/>
              </a:rPr>
              <a:t>   Tìm trong đoạn 1 bài “</a:t>
            </a:r>
            <a:r>
              <a:rPr lang="nl-NL" sz="3600" b="1" dirty="0">
                <a:solidFill>
                  <a:srgbClr val="002060"/>
                </a:solidFill>
                <a:effectLst/>
                <a:latin typeface="Times New Roman" panose="02020603050405020304" pitchFamily="18" charset="0"/>
                <a:ea typeface="Calibri" panose="020F0502020204030204" pitchFamily="34" charset="0"/>
              </a:rPr>
              <a:t>Bạn nhỏ trong nhà</a:t>
            </a:r>
            <a:r>
              <a:rPr lang="nl-NL" sz="3600" dirty="0">
                <a:solidFill>
                  <a:srgbClr val="002060"/>
                </a:solidFill>
                <a:effectLst/>
                <a:latin typeface="Times New Roman" panose="02020603050405020304" pitchFamily="18" charset="0"/>
                <a:ea typeface="Calibri" panose="020F0502020204030204" pitchFamily="34" charset="0"/>
              </a:rPr>
              <a:t>” các đặc điểm của chú chó nhỏ</a:t>
            </a:r>
            <a:r>
              <a:rPr lang="en-US" sz="3600" dirty="0">
                <a:solidFill>
                  <a:srgbClr val="002060"/>
                </a:solidFill>
                <a:effectLst/>
                <a:latin typeface="Times New Roman" panose="02020603050405020304" pitchFamily="18" charset="0"/>
                <a:ea typeface="Calibri" panose="020F0502020204030204" pitchFamily="34" charset="0"/>
              </a:rPr>
              <a:t>?</a:t>
            </a:r>
          </a:p>
        </p:txBody>
      </p:sp>
      <p:sp>
        <p:nvSpPr>
          <p:cNvPr id="3" name="TextBox 2">
            <a:extLst>
              <a:ext uri="{FF2B5EF4-FFF2-40B4-BE49-F238E27FC236}">
                <a16:creationId xmlns:a16="http://schemas.microsoft.com/office/drawing/2014/main" id="{DB4A94AF-B02D-7432-097F-299B16E132D5}"/>
              </a:ext>
            </a:extLst>
          </p:cNvPr>
          <p:cNvSpPr txBox="1"/>
          <p:nvPr/>
        </p:nvSpPr>
        <p:spPr>
          <a:xfrm>
            <a:off x="1410812" y="2486833"/>
            <a:ext cx="8243903" cy="1460849"/>
          </a:xfrm>
          <a:prstGeom prst="rect">
            <a:avLst/>
          </a:prstGeom>
          <a:noFill/>
        </p:spPr>
        <p:txBody>
          <a:bodyPr wrap="square" rtlCol="0">
            <a:spAutoFit/>
          </a:bodyPr>
          <a:lstStyle/>
          <a:p>
            <a:pPr algn="just">
              <a:lnSpc>
                <a:spcPct val="130000"/>
              </a:lnSpc>
              <a:spcBef>
                <a:spcPts val="300"/>
              </a:spcBef>
              <a:spcAft>
                <a:spcPts val="300"/>
              </a:spcAft>
            </a:pPr>
            <a:r>
              <a:rPr lang="nl-NL" sz="3600" i="1" dirty="0">
                <a:solidFill>
                  <a:srgbClr val="FF0000"/>
                </a:solidFill>
                <a:effectLst/>
                <a:latin typeface="Times New Roman" panose="02020603050405020304" pitchFamily="18" charset="0"/>
                <a:ea typeface="Calibri" panose="020F0502020204030204" pitchFamily="34" charset="0"/>
              </a:rPr>
              <a:t>tuyệt xinh, trắng, khoang đen, tròn xoe, loáng ướt, bé xíu</a:t>
            </a:r>
            <a:endParaRPr lang="en-US" sz="3600" i="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599857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50000">
                                          <p:cBhvr additive="base">
                                            <p:cTn id="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4" name="uỷn.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20" name="图片 8">
            <a:extLst>
              <a:ext uri="{FF2B5EF4-FFF2-40B4-BE49-F238E27FC236}">
                <a16:creationId xmlns:a16="http://schemas.microsoft.com/office/drawing/2014/main" id="{E7E1A6DC-C3E4-4DDF-9EC8-D1FFB068A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pic>
        <p:nvPicPr>
          <p:cNvPr id="32" name="Picture 31" descr="A picture containing plant, flower&#10;&#10;Description automatically generated">
            <a:extLst>
              <a:ext uri="{FF2B5EF4-FFF2-40B4-BE49-F238E27FC236}">
                <a16:creationId xmlns:a16="http://schemas.microsoft.com/office/drawing/2014/main" id="{1AFCE37A-8C8F-4D04-BB1F-B29625A2967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colorTemperature colorTemp="7200"/>
                    </a14:imgEffect>
                  </a14:imgLayer>
                </a14:imgProps>
              </a:ext>
              <a:ext uri="{28A0092B-C50C-407E-A947-70E740481C1C}">
                <a14:useLocalDpi xmlns:a14="http://schemas.microsoft.com/office/drawing/2010/main" val="0"/>
              </a:ext>
            </a:extLst>
          </a:blip>
          <a:srcRect b="29656"/>
          <a:stretch/>
        </p:blipFill>
        <p:spPr>
          <a:xfrm>
            <a:off x="6431279" y="4156454"/>
            <a:ext cx="5760721" cy="2701546"/>
          </a:xfrm>
          <a:prstGeom prst="rect">
            <a:avLst/>
          </a:prstGeom>
        </p:spPr>
      </p:pic>
      <p:sp>
        <p:nvSpPr>
          <p:cNvPr id="33" name="矩形: 圆角 1">
            <a:extLst>
              <a:ext uri="{FF2B5EF4-FFF2-40B4-BE49-F238E27FC236}">
                <a16:creationId xmlns:a16="http://schemas.microsoft.com/office/drawing/2014/main" id="{F9939FB3-A75D-4350-8ED1-6AE709752AED}"/>
              </a:ext>
            </a:extLst>
          </p:cNvPr>
          <p:cNvSpPr/>
          <p:nvPr/>
        </p:nvSpPr>
        <p:spPr>
          <a:xfrm>
            <a:off x="665001" y="369305"/>
            <a:ext cx="1144619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47" name="Picture 46" descr="A child reading a book&#10;&#10;Description automatically generated with medium confidence">
            <a:extLst>
              <a:ext uri="{FF2B5EF4-FFF2-40B4-BE49-F238E27FC236}">
                <a16:creationId xmlns:a16="http://schemas.microsoft.com/office/drawing/2014/main" id="{512C555D-C722-43B2-A4F6-441ECD07583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61425" y="2666210"/>
            <a:ext cx="3037134" cy="2921858"/>
          </a:xfrm>
          <a:prstGeom prst="rect">
            <a:avLst/>
          </a:prstGeom>
        </p:spPr>
      </p:pic>
      <p:sp>
        <p:nvSpPr>
          <p:cNvPr id="2" name="TextBox 1"/>
          <p:cNvSpPr txBox="1"/>
          <p:nvPr/>
        </p:nvSpPr>
        <p:spPr>
          <a:xfrm>
            <a:off x="1043189" y="779843"/>
            <a:ext cx="10200544" cy="1424877"/>
          </a:xfrm>
          <a:prstGeom prst="rect">
            <a:avLst/>
          </a:prstGeom>
          <a:noFill/>
        </p:spPr>
        <p:txBody>
          <a:bodyPr wrap="square" rtlCol="0">
            <a:spAutoFit/>
          </a:bodyPr>
          <a:lstStyle/>
          <a:p>
            <a:pPr algn="just">
              <a:lnSpc>
                <a:spcPct val="130000"/>
              </a:lnSpc>
              <a:spcBef>
                <a:spcPts val="300"/>
              </a:spcBef>
              <a:spcAft>
                <a:spcPts val="300"/>
              </a:spcAft>
            </a:pPr>
            <a:r>
              <a:rPr lang="nl-NL" sz="3600" dirty="0">
                <a:solidFill>
                  <a:srgbClr val="002060"/>
                </a:solidFill>
                <a:effectLst/>
                <a:latin typeface="Times New Roman" panose="02020603050405020304" pitchFamily="18" charset="0"/>
                <a:ea typeface="Calibri" panose="020F0502020204030204" pitchFamily="34" charset="0"/>
              </a:rPr>
              <a:t>   </a:t>
            </a:r>
            <a:r>
              <a:rPr lang="nl-NL" sz="3400" dirty="0">
                <a:solidFill>
                  <a:srgbClr val="002060"/>
                </a:solidFill>
                <a:effectLst/>
                <a:latin typeface="Times New Roman" panose="02020603050405020304" pitchFamily="18" charset="0"/>
                <a:ea typeface="Calibri" panose="020F0502020204030204" pitchFamily="34" charset="0"/>
              </a:rPr>
              <a:t>Tìm trong đoạn 1 bài “</a:t>
            </a:r>
            <a:r>
              <a:rPr lang="nl-NL" sz="3400" b="1" dirty="0">
                <a:solidFill>
                  <a:srgbClr val="002060"/>
                </a:solidFill>
                <a:effectLst/>
                <a:latin typeface="Times New Roman" panose="02020603050405020304" pitchFamily="18" charset="0"/>
                <a:ea typeface="Calibri" panose="020F0502020204030204" pitchFamily="34" charset="0"/>
              </a:rPr>
              <a:t>Bạn nhỏ trong nhà</a:t>
            </a:r>
            <a:r>
              <a:rPr lang="nl-NL" sz="3400" dirty="0">
                <a:solidFill>
                  <a:srgbClr val="002060"/>
                </a:solidFill>
                <a:effectLst/>
                <a:latin typeface="Times New Roman" panose="02020603050405020304" pitchFamily="18" charset="0"/>
                <a:ea typeface="Calibri" panose="020F0502020204030204" pitchFamily="34" charset="0"/>
              </a:rPr>
              <a:t>” các từ tả hoạt động của chú chó nhỏ ngày đầu tiên về nhà bạn nhỏ</a:t>
            </a:r>
            <a:r>
              <a:rPr lang="en-US" sz="3400" dirty="0">
                <a:solidFill>
                  <a:srgbClr val="002060"/>
                </a:solidFill>
                <a:effectLst/>
                <a:latin typeface="Times New Roman" panose="02020603050405020304" pitchFamily="18" charset="0"/>
                <a:ea typeface="Calibri" panose="020F0502020204030204" pitchFamily="34" charset="0"/>
              </a:rPr>
              <a:t>?</a:t>
            </a:r>
          </a:p>
        </p:txBody>
      </p:sp>
      <p:sp>
        <p:nvSpPr>
          <p:cNvPr id="3" name="TextBox 2">
            <a:extLst>
              <a:ext uri="{FF2B5EF4-FFF2-40B4-BE49-F238E27FC236}">
                <a16:creationId xmlns:a16="http://schemas.microsoft.com/office/drawing/2014/main" id="{DB4A94AF-B02D-7432-097F-299B16E132D5}"/>
              </a:ext>
            </a:extLst>
          </p:cNvPr>
          <p:cNvSpPr txBox="1"/>
          <p:nvPr/>
        </p:nvSpPr>
        <p:spPr>
          <a:xfrm>
            <a:off x="1410812" y="2486833"/>
            <a:ext cx="8243903" cy="740652"/>
          </a:xfrm>
          <a:prstGeom prst="rect">
            <a:avLst/>
          </a:prstGeom>
          <a:noFill/>
        </p:spPr>
        <p:txBody>
          <a:bodyPr wrap="square" rtlCol="0">
            <a:spAutoFit/>
          </a:bodyPr>
          <a:lstStyle/>
          <a:p>
            <a:pPr algn="just">
              <a:lnSpc>
                <a:spcPct val="130000"/>
              </a:lnSpc>
              <a:spcBef>
                <a:spcPts val="300"/>
              </a:spcBef>
              <a:spcAft>
                <a:spcPts val="300"/>
              </a:spcAft>
            </a:pPr>
            <a:r>
              <a:rPr lang="nl-NL" sz="3600" i="1" dirty="0">
                <a:solidFill>
                  <a:srgbClr val="FF0000"/>
                </a:solidFill>
                <a:latin typeface="Times New Roman" panose="02020603050405020304" pitchFamily="18" charset="0"/>
                <a:ea typeface="Calibri" panose="020F0502020204030204" pitchFamily="34" charset="0"/>
              </a:rPr>
              <a:t>r</a:t>
            </a:r>
            <a:r>
              <a:rPr lang="nl-NL" sz="3600" i="1" dirty="0">
                <a:solidFill>
                  <a:srgbClr val="FF0000"/>
                </a:solidFill>
                <a:effectLst/>
                <a:latin typeface="Times New Roman" panose="02020603050405020304" pitchFamily="18" charset="0"/>
                <a:ea typeface="Calibri" panose="020F0502020204030204" pitchFamily="34" charset="0"/>
              </a:rPr>
              <a:t>úc, nức lên, ngoáy tít, làm nũng</a:t>
            </a:r>
            <a:endParaRPr lang="en-US" sz="3600" i="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44890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50000">
                                          <p:cBhvr additive="base">
                                            <p:cTn id="7"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4" name="uỷn.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1800" y="369642"/>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C2A3"/>
              </a:solidFill>
              <a:effectLst/>
              <a:uLnTx/>
              <a:uFillTx/>
              <a:latin typeface="等线" panose="020F0502020204030204"/>
              <a:ea typeface="等线" panose="02010600030101010101" pitchFamily="2" charset="-122"/>
              <a:cs typeface="+mn-cs"/>
            </a:endParaRPr>
          </a:p>
        </p:txBody>
      </p:sp>
      <p:grpSp>
        <p:nvGrpSpPr>
          <p:cNvPr id="31" name="组合 30">
            <a:extLst>
              <a:ext uri="{FF2B5EF4-FFF2-40B4-BE49-F238E27FC236}">
                <a16:creationId xmlns:a16="http://schemas.microsoft.com/office/drawing/2014/main" id="{B2913FD1-6782-477F-AA2F-DE9E95EC934E}"/>
              </a:ext>
            </a:extLst>
          </p:cNvPr>
          <p:cNvGrpSpPr/>
          <p:nvPr/>
        </p:nvGrpSpPr>
        <p:grpSpPr>
          <a:xfrm>
            <a:off x="-15831" y="5169507"/>
            <a:ext cx="12192001" cy="1688493"/>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9" name="Picture 8">
            <a:extLst>
              <a:ext uri="{FF2B5EF4-FFF2-40B4-BE49-F238E27FC236}">
                <a16:creationId xmlns:a16="http://schemas.microsoft.com/office/drawing/2014/main" id="{6BDB2CDF-9910-4227-B0DD-14EBCA58B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8170" y="1216176"/>
            <a:ext cx="6858000"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1" name="Picture 10">
            <a:extLst>
              <a:ext uri="{FF2B5EF4-FFF2-40B4-BE49-F238E27FC236}">
                <a16:creationId xmlns:a16="http://schemas.microsoft.com/office/drawing/2014/main" id="{245F1B7D-F5B6-410B-939C-8A6D1E9A13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8062" y="1216176"/>
            <a:ext cx="1371600" cy="1371600"/>
          </a:xfrm>
          <a:prstGeom prst="rect">
            <a:avLst/>
          </a:prstGeom>
        </p:spPr>
      </p:pic>
      <p:sp>
        <p:nvSpPr>
          <p:cNvPr id="2" name="TextBox 1">
            <a:extLst>
              <a:ext uri="{FF2B5EF4-FFF2-40B4-BE49-F238E27FC236}">
                <a16:creationId xmlns:a16="http://schemas.microsoft.com/office/drawing/2014/main" id="{810C4E79-682C-4E59-B9C6-008060288F68}"/>
              </a:ext>
            </a:extLst>
          </p:cNvPr>
          <p:cNvSpPr txBox="1"/>
          <p:nvPr/>
        </p:nvSpPr>
        <p:spPr>
          <a:xfrm>
            <a:off x="1209675" y="2587776"/>
            <a:ext cx="5852630" cy="1323439"/>
          </a:xfrm>
          <a:prstGeom prst="rect">
            <a:avLst/>
          </a:prstGeom>
          <a:noFill/>
        </p:spPr>
        <p:txBody>
          <a:bodyPr wrap="square" rtlCol="0">
            <a:spAutoFit/>
          </a:bodyPr>
          <a:lstStyle/>
          <a:p>
            <a:pPr algn="ctr"/>
            <a:r>
              <a:rPr lang="en-US" sz="8000" dirty="0" err="1">
                <a:solidFill>
                  <a:srgbClr val="0070C0"/>
                </a:solidFill>
                <a:latin typeface="Coiny" panose="02000903060500060000" pitchFamily="2" charset="0"/>
              </a:rPr>
              <a:t>Khám</a:t>
            </a:r>
            <a:r>
              <a:rPr lang="en-US" sz="8000" dirty="0">
                <a:solidFill>
                  <a:srgbClr val="0070C0"/>
                </a:solidFill>
                <a:latin typeface="Coiny" panose="02000903060500060000" pitchFamily="2" charset="0"/>
              </a:rPr>
              <a:t> </a:t>
            </a:r>
            <a:r>
              <a:rPr lang="en-US" sz="8000" dirty="0" err="1">
                <a:solidFill>
                  <a:srgbClr val="0070C0"/>
                </a:solidFill>
                <a:latin typeface="Coiny" panose="02000903060500060000" pitchFamily="2" charset="0"/>
              </a:rPr>
              <a:t>phá</a:t>
            </a:r>
            <a:endParaRPr lang="en-US" sz="8000" dirty="0">
              <a:solidFill>
                <a:srgbClr val="0070C0"/>
              </a:solidFill>
              <a:latin typeface="Coiny" panose="02000903060500060000" pitchFamily="2" charset="0"/>
            </a:endParaRPr>
          </a:p>
        </p:txBody>
      </p:sp>
    </p:spTree>
    <p:extLst>
      <p:ext uri="{BB962C8B-B14F-4D97-AF65-F5344CB8AC3E}">
        <p14:creationId xmlns:p14="http://schemas.microsoft.com/office/powerpoint/2010/main" val="36233208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14:presetBounceEnd="50000">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14:bounceEnd="50000">
                                          <p:cBhvr additive="base">
                                            <p:cTn id="30"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14:presetBounceEnd="5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outVertical)">
                                          <p:cBhvr>
                                            <p:cTn id="20" dur="500"/>
                                            <p:tgtEl>
                                              <p:spTgt spid="31"/>
                                            </p:tgtEl>
                                          </p:cBhvr>
                                        </p:animEffect>
                                      </p:childTnLst>
                                    </p:cTn>
                                  </p:par>
                                  <p:par>
                                    <p:cTn id="21" presetID="22" presetClass="entr" presetSubtype="4" fill="hold" nodeType="with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par>
                              <p:cTn id="27" fill="hold">
                                <p:stCondLst>
                                  <p:cond delay="1750"/>
                                </p:stCondLst>
                                <p:childTnLst>
                                  <p:par>
                                    <p:cTn id="28" presetID="2" presetClass="entr" presetSubtype="9"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 calcmode="lin" valueType="num">
                                          <p:cBhvr additive="base">
                                            <p:cTn id="4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0889" y="411294"/>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7" name="Table 36">
            <a:extLst>
              <a:ext uri="{FF2B5EF4-FFF2-40B4-BE49-F238E27FC236}">
                <a16:creationId xmlns:a16="http://schemas.microsoft.com/office/drawing/2014/main" id="{794FF2AA-0804-4CAF-803C-E14F764E7A95}"/>
              </a:ext>
            </a:extLst>
          </p:cNvPr>
          <p:cNvGraphicFramePr>
            <a:graphicFrameLocks noGrp="1"/>
          </p:cNvGraphicFramePr>
          <p:nvPr>
            <p:extLst>
              <p:ext uri="{D42A27DB-BD31-4B8C-83A1-F6EECF244321}">
                <p14:modId xmlns:p14="http://schemas.microsoft.com/office/powerpoint/2010/main" val="548529024"/>
              </p:ext>
            </p:extLst>
          </p:nvPr>
        </p:nvGraphicFramePr>
        <p:xfrm>
          <a:off x="5193082" y="1538314"/>
          <a:ext cx="6037160" cy="4782777"/>
        </p:xfrm>
        <a:graphic>
          <a:graphicData uri="http://schemas.openxmlformats.org/drawingml/2006/table">
            <a:tbl>
              <a:tblPr firstRow="1" bandRow="1"/>
              <a:tblGrid>
                <a:gridCol w="3018580">
                  <a:extLst>
                    <a:ext uri="{9D8B030D-6E8A-4147-A177-3AD203B41FA5}">
                      <a16:colId xmlns:a16="http://schemas.microsoft.com/office/drawing/2014/main" val="2291636980"/>
                    </a:ext>
                  </a:extLst>
                </a:gridCol>
                <a:gridCol w="3018580">
                  <a:extLst>
                    <a:ext uri="{9D8B030D-6E8A-4147-A177-3AD203B41FA5}">
                      <a16:colId xmlns:a16="http://schemas.microsoft.com/office/drawing/2014/main" val="2495621826"/>
                    </a:ext>
                  </a:extLst>
                </a:gridCol>
              </a:tblGrid>
              <a:tr h="921697">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600" b="1" dirty="0" err="1">
                          <a:solidFill>
                            <a:srgbClr val="FF0000"/>
                          </a:solidFill>
                          <a:latin typeface="Arial" panose="020B0604020202020204" pitchFamily="34" charset="0"/>
                          <a:cs typeface="Arial" panose="020B0604020202020204" pitchFamily="34" charset="0"/>
                        </a:rPr>
                        <a:t>Từ</a:t>
                      </a:r>
                      <a:r>
                        <a:rPr lang="en-US" sz="2600" b="1" baseline="0" dirty="0">
                          <a:solidFill>
                            <a:srgbClr val="FF0000"/>
                          </a:solidFill>
                          <a:latin typeface="Arial" panose="020B0604020202020204" pitchFamily="34" charset="0"/>
                          <a:cs typeface="Arial" panose="020B0604020202020204" pitchFamily="34" charset="0"/>
                        </a:rPr>
                        <a:t> </a:t>
                      </a:r>
                      <a:r>
                        <a:rPr lang="en-US" sz="2600" b="1" baseline="0" dirty="0" err="1">
                          <a:solidFill>
                            <a:srgbClr val="FF0000"/>
                          </a:solidFill>
                          <a:latin typeface="Arial" panose="020B0604020202020204" pitchFamily="34" charset="0"/>
                          <a:cs typeface="Arial" panose="020B0604020202020204" pitchFamily="34" charset="0"/>
                        </a:rPr>
                        <a:t>ngữ</a:t>
                      </a:r>
                      <a:r>
                        <a:rPr lang="en-US" sz="2600" b="1" baseline="0" dirty="0">
                          <a:solidFill>
                            <a:srgbClr val="FF0000"/>
                          </a:solidFill>
                          <a:latin typeface="Arial" panose="020B0604020202020204" pitchFamily="34" charset="0"/>
                          <a:cs typeface="Arial" panose="020B0604020202020204" pitchFamily="34" charset="0"/>
                        </a:rPr>
                        <a:t> </a:t>
                      </a:r>
                      <a:r>
                        <a:rPr lang="en-US" sz="2600" b="1" baseline="0" dirty="0" err="1">
                          <a:solidFill>
                            <a:srgbClr val="FF0000"/>
                          </a:solidFill>
                          <a:latin typeface="Arial" panose="020B0604020202020204" pitchFamily="34" charset="0"/>
                          <a:cs typeface="Arial" panose="020B0604020202020204" pitchFamily="34" charset="0"/>
                        </a:rPr>
                        <a:t>về</a:t>
                      </a:r>
                      <a:r>
                        <a:rPr lang="en-US" sz="2600" b="1" baseline="0" dirty="0">
                          <a:solidFill>
                            <a:srgbClr val="FF0000"/>
                          </a:solidFill>
                          <a:latin typeface="Arial" panose="020B0604020202020204" pitchFamily="34" charset="0"/>
                          <a:cs typeface="Arial" panose="020B0604020202020204" pitchFamily="34" charset="0"/>
                        </a:rPr>
                        <a:t> </a:t>
                      </a:r>
                      <a:r>
                        <a:rPr lang="en-US" sz="2600" b="1" baseline="0" dirty="0" err="1">
                          <a:solidFill>
                            <a:srgbClr val="FF0000"/>
                          </a:solidFill>
                          <a:latin typeface="Arial" panose="020B0604020202020204" pitchFamily="34" charset="0"/>
                          <a:cs typeface="Arial" panose="020B0604020202020204" pitchFamily="34" charset="0"/>
                        </a:rPr>
                        <a:t>bạn</a:t>
                      </a:r>
                      <a:r>
                        <a:rPr lang="en-US" sz="2600" b="1" baseline="0" dirty="0">
                          <a:solidFill>
                            <a:srgbClr val="FF0000"/>
                          </a:solidFill>
                          <a:latin typeface="Arial" panose="020B0604020202020204" pitchFamily="34" charset="0"/>
                          <a:cs typeface="Arial" panose="020B0604020202020204" pitchFamily="34" charset="0"/>
                        </a:rPr>
                        <a:t> </a:t>
                      </a:r>
                      <a:r>
                        <a:rPr lang="en-US" sz="2600" b="1" baseline="0" dirty="0" err="1">
                          <a:solidFill>
                            <a:srgbClr val="FF0000"/>
                          </a:solidFill>
                          <a:latin typeface="Arial" panose="020B0604020202020204" pitchFamily="34" charset="0"/>
                          <a:cs typeface="Arial" panose="020B0604020202020204" pitchFamily="34" charset="0"/>
                        </a:rPr>
                        <a:t>trong</a:t>
                      </a:r>
                      <a:r>
                        <a:rPr lang="en-US" sz="2600" b="1" baseline="0" dirty="0">
                          <a:solidFill>
                            <a:srgbClr val="FF0000"/>
                          </a:solidFill>
                          <a:latin typeface="Arial" panose="020B0604020202020204" pitchFamily="34" charset="0"/>
                          <a:cs typeface="Arial" panose="020B0604020202020204" pitchFamily="34" charset="0"/>
                        </a:rPr>
                        <a:t> </a:t>
                      </a:r>
                      <a:r>
                        <a:rPr lang="en-US" sz="2600" b="1" baseline="0" dirty="0" err="1">
                          <a:solidFill>
                            <a:srgbClr val="FF0000"/>
                          </a:solidFill>
                          <a:latin typeface="Arial" panose="020B0604020202020204" pitchFamily="34" charset="0"/>
                          <a:cs typeface="Arial" panose="020B0604020202020204" pitchFamily="34" charset="0"/>
                        </a:rPr>
                        <a:t>nhà</a:t>
                      </a:r>
                      <a:endParaRPr lang="en-US" sz="2600" dirty="0">
                        <a:solidFill>
                          <a:srgbClr val="FF0000"/>
                        </a:solidFill>
                        <a:latin typeface="Arial" panose="020B0604020202020204" pitchFamily="34" charset="0"/>
                        <a:cs typeface="Arial" panose="020B0604020202020204" pitchFamily="34"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hMerge="1">
                  <a:txBody>
                    <a:bodyPr/>
                    <a:lstStyle/>
                    <a:p>
                      <a:endParaRPr lang="en-US" dirty="0"/>
                    </a:p>
                  </a:txBody>
                  <a:tcPr/>
                </a:tc>
                <a:extLst>
                  <a:ext uri="{0D108BD9-81ED-4DB2-BD59-A6C34878D82A}">
                    <a16:rowId xmlns:a16="http://schemas.microsoft.com/office/drawing/2014/main" val="2422495564"/>
                  </a:ext>
                </a:extLst>
              </a:tr>
              <a:tr h="109598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600" b="1" dirty="0" err="1">
                          <a:solidFill>
                            <a:srgbClr val="002060"/>
                          </a:solidFill>
                          <a:latin typeface="Arial" panose="020B0604020202020204" pitchFamily="34" charset="0"/>
                          <a:cs typeface="Arial" panose="020B0604020202020204" pitchFamily="34" charset="0"/>
                        </a:rPr>
                        <a:t>Vật</a:t>
                      </a:r>
                      <a:r>
                        <a:rPr lang="en-US" sz="2600" b="1" baseline="0" dirty="0">
                          <a:solidFill>
                            <a:srgbClr val="002060"/>
                          </a:solidFill>
                          <a:latin typeface="Arial" panose="020B0604020202020204" pitchFamily="34" charset="0"/>
                          <a:cs typeface="Arial" panose="020B0604020202020204" pitchFamily="34" charset="0"/>
                        </a:rPr>
                        <a:t> </a:t>
                      </a:r>
                      <a:r>
                        <a:rPr lang="en-US" sz="2600" b="1" baseline="0" dirty="0" err="1">
                          <a:solidFill>
                            <a:srgbClr val="002060"/>
                          </a:solidFill>
                          <a:latin typeface="Arial" panose="020B0604020202020204" pitchFamily="34" charset="0"/>
                          <a:cs typeface="Arial" panose="020B0604020202020204" pitchFamily="34" charset="0"/>
                        </a:rPr>
                        <a:t>nuôi</a:t>
                      </a:r>
                      <a:endParaRPr lang="en-US" sz="2600" b="1" dirty="0">
                        <a:solidFill>
                          <a:srgbClr val="002060"/>
                        </a:solidFill>
                        <a:latin typeface="Arial" panose="020B0604020202020204" pitchFamily="34" charset="0"/>
                        <a:cs typeface="Arial" panose="020B0604020202020204" pitchFamily="34"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600" b="1" dirty="0" err="1">
                          <a:solidFill>
                            <a:srgbClr val="002060"/>
                          </a:solidFill>
                          <a:latin typeface="Arial" panose="020B0604020202020204" pitchFamily="34" charset="0"/>
                          <a:cs typeface="Arial" panose="020B0604020202020204" pitchFamily="34" charset="0"/>
                        </a:rPr>
                        <a:t>Đồ</a:t>
                      </a:r>
                      <a:r>
                        <a:rPr lang="en-US" sz="2600" b="1" baseline="0" dirty="0">
                          <a:solidFill>
                            <a:srgbClr val="002060"/>
                          </a:solidFill>
                          <a:latin typeface="Arial" panose="020B0604020202020204" pitchFamily="34" charset="0"/>
                          <a:cs typeface="Arial" panose="020B0604020202020204" pitchFamily="34" charset="0"/>
                        </a:rPr>
                        <a:t> </a:t>
                      </a:r>
                      <a:r>
                        <a:rPr lang="en-US" sz="2600" b="1" baseline="0" dirty="0" err="1">
                          <a:solidFill>
                            <a:srgbClr val="002060"/>
                          </a:solidFill>
                          <a:latin typeface="Arial" panose="020B0604020202020204" pitchFamily="34" charset="0"/>
                          <a:cs typeface="Arial" panose="020B0604020202020204" pitchFamily="34" charset="0"/>
                        </a:rPr>
                        <a:t>đạc</a:t>
                      </a:r>
                      <a:endParaRPr lang="en-US" sz="2600" b="1" dirty="0">
                        <a:solidFill>
                          <a:srgbClr val="002060"/>
                        </a:solidFill>
                        <a:latin typeface="Arial" panose="020B0604020202020204" pitchFamily="34" charset="0"/>
                        <a:cs typeface="Arial" panose="020B0604020202020204" pitchFamily="34"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2995240"/>
                  </a:ext>
                </a:extLst>
              </a:tr>
              <a:tr h="9216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600" dirty="0" err="1">
                          <a:solidFill>
                            <a:srgbClr val="002060"/>
                          </a:solidFill>
                          <a:latin typeface="Arial" panose="020B0604020202020204" pitchFamily="34" charset="0"/>
                          <a:cs typeface="Arial" panose="020B0604020202020204" pitchFamily="34" charset="0"/>
                        </a:rPr>
                        <a:t>mèo</a:t>
                      </a:r>
                      <a:endParaRPr lang="en-US" sz="2600" dirty="0">
                        <a:solidFill>
                          <a:srgbClr val="002060"/>
                        </a:solidFill>
                        <a:latin typeface="Arial" panose="020B0604020202020204" pitchFamily="34" charset="0"/>
                        <a:cs typeface="Arial" panose="020B0604020202020204" pitchFamily="34"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600" dirty="0" err="1">
                          <a:solidFill>
                            <a:srgbClr val="002060"/>
                          </a:solidFill>
                          <a:latin typeface="Arial" panose="020B0604020202020204" pitchFamily="34" charset="0"/>
                          <a:cs typeface="Arial" panose="020B0604020202020204" pitchFamily="34" charset="0"/>
                        </a:rPr>
                        <a:t>quạt</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điện</a:t>
                      </a:r>
                      <a:endParaRPr lang="en-US" sz="2600" dirty="0">
                        <a:solidFill>
                          <a:srgbClr val="002060"/>
                        </a:solidFill>
                        <a:latin typeface="Arial" panose="020B0604020202020204" pitchFamily="34" charset="0"/>
                        <a:cs typeface="Arial" panose="020B0604020202020204" pitchFamily="34"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09321581"/>
                  </a:ext>
                </a:extLst>
              </a:tr>
              <a:tr h="9216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800" dirty="0">
                        <a:latin typeface="Arial" panose="020B0604020202020204" pitchFamily="34" charset="0"/>
                        <a:cs typeface="Arial" panose="020B0604020202020204" pitchFamily="34"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800" dirty="0">
                        <a:latin typeface="Arial" panose="020B0604020202020204" pitchFamily="34" charset="0"/>
                        <a:cs typeface="Arial" panose="020B0604020202020204" pitchFamily="34"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0380126"/>
                  </a:ext>
                </a:extLst>
              </a:tr>
              <a:tr h="9216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800" dirty="0">
                          <a:latin typeface="Arial" panose="020B0604020202020204" pitchFamily="34" charset="0"/>
                          <a:cs typeface="Arial" panose="020B0604020202020204" pitchFamily="34" charset="0"/>
                        </a:rPr>
                        <a:t>(….)</a:t>
                      </a: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latin typeface="Arial" panose="020B0604020202020204" pitchFamily="34" charset="0"/>
                          <a:cs typeface="Arial" panose="020B0604020202020204" pitchFamily="34" charset="0"/>
                        </a:rPr>
                        <a:t>(….)</a:t>
                      </a: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57965121"/>
                  </a:ext>
                </a:extLst>
              </a:tr>
            </a:tbl>
          </a:graphicData>
        </a:graphic>
      </p:graphicFrame>
      <p:sp>
        <p:nvSpPr>
          <p:cNvPr id="42" name="TextBox 41">
            <a:extLst>
              <a:ext uri="{FF2B5EF4-FFF2-40B4-BE49-F238E27FC236}">
                <a16:creationId xmlns:a16="http://schemas.microsoft.com/office/drawing/2014/main" id="{4357DD0F-6012-4B91-B44F-EB15C72B1848}"/>
              </a:ext>
            </a:extLst>
          </p:cNvPr>
          <p:cNvSpPr txBox="1"/>
          <p:nvPr/>
        </p:nvSpPr>
        <p:spPr>
          <a:xfrm>
            <a:off x="1235134" y="445029"/>
            <a:ext cx="9137591" cy="584775"/>
          </a:xfrm>
          <a:prstGeom prst="rect">
            <a:avLst/>
          </a:prstGeom>
          <a:noFill/>
        </p:spPr>
        <p:txBody>
          <a:bodyPr wrap="square" rtlCol="0">
            <a:spAutoFit/>
          </a:bodyPr>
          <a:lstStyle/>
          <a:p>
            <a:r>
              <a:rPr lang="nl-NL" sz="3200" b="1" dirty="0"/>
              <a:t>Bài 1. Tìm từ ngữ về bạn trong nhà theo hai nhóm:</a:t>
            </a:r>
            <a:endParaRPr lang="en-US" sz="3200" dirty="0"/>
          </a:p>
        </p:txBody>
      </p:sp>
      <p:cxnSp>
        <p:nvCxnSpPr>
          <p:cNvPr id="43" name="Straight Connector 42">
            <a:extLst>
              <a:ext uri="{FF2B5EF4-FFF2-40B4-BE49-F238E27FC236}">
                <a16:creationId xmlns:a16="http://schemas.microsoft.com/office/drawing/2014/main" id="{8760E2C5-5D15-405A-9FF3-884DDAE5382E}"/>
              </a:ext>
            </a:extLst>
          </p:cNvPr>
          <p:cNvCxnSpPr>
            <a:cxnSpLocks/>
          </p:cNvCxnSpPr>
          <p:nvPr/>
        </p:nvCxnSpPr>
        <p:spPr>
          <a:xfrm>
            <a:off x="4893972" y="953539"/>
            <a:ext cx="2228045" cy="0"/>
          </a:xfrm>
          <a:prstGeom prst="line">
            <a:avLst/>
          </a:prstGeom>
          <a:noFill/>
          <a:ln w="25400" cap="flat" cmpd="sng" algn="ctr">
            <a:solidFill>
              <a:srgbClr val="FC7D77">
                <a:lumMod val="75000"/>
              </a:srgbClr>
            </a:solidFill>
            <a:prstDash val="solid"/>
          </a:ln>
          <a:effectLst>
            <a:outerShdw blurRad="40000" dist="20000" dir="5400000" rotWithShape="0">
              <a:srgbClr val="000000">
                <a:alpha val="38000"/>
              </a:srgbClr>
            </a:outerShdw>
          </a:effectLst>
        </p:spPr>
      </p:cxnSp>
      <p:cxnSp>
        <p:nvCxnSpPr>
          <p:cNvPr id="44" name="Straight Connector 43">
            <a:extLst>
              <a:ext uri="{FF2B5EF4-FFF2-40B4-BE49-F238E27FC236}">
                <a16:creationId xmlns:a16="http://schemas.microsoft.com/office/drawing/2014/main" id="{1B97BC75-9C9C-4D28-8AE2-80F65CFF78D9}"/>
              </a:ext>
            </a:extLst>
          </p:cNvPr>
          <p:cNvCxnSpPr>
            <a:cxnSpLocks/>
          </p:cNvCxnSpPr>
          <p:nvPr/>
        </p:nvCxnSpPr>
        <p:spPr>
          <a:xfrm>
            <a:off x="8252272" y="954578"/>
            <a:ext cx="1432641" cy="11997"/>
          </a:xfrm>
          <a:prstGeom prst="line">
            <a:avLst/>
          </a:prstGeom>
          <a:noFill/>
          <a:ln w="25400" cap="flat" cmpd="sng" algn="ctr">
            <a:solidFill>
              <a:srgbClr val="FC7D77">
                <a:lumMod val="75000"/>
              </a:srgbClr>
            </a:solidFill>
            <a:prstDash val="solid"/>
          </a:ln>
          <a:effectLst>
            <a:outerShdw blurRad="40000" dist="20000" dir="5400000" rotWithShape="0">
              <a:srgbClr val="000000">
                <a:alpha val="38000"/>
              </a:srgbClr>
            </a:outerShdw>
          </a:effectLst>
        </p:spPr>
      </p:cxnSp>
      <p:cxnSp>
        <p:nvCxnSpPr>
          <p:cNvPr id="45" name="Straight Connector 44">
            <a:extLst>
              <a:ext uri="{FF2B5EF4-FFF2-40B4-BE49-F238E27FC236}">
                <a16:creationId xmlns:a16="http://schemas.microsoft.com/office/drawing/2014/main" id="{CE46FE8A-4E40-486A-9AC3-CE496DB7121B}"/>
              </a:ext>
            </a:extLst>
          </p:cNvPr>
          <p:cNvCxnSpPr>
            <a:cxnSpLocks/>
          </p:cNvCxnSpPr>
          <p:nvPr/>
        </p:nvCxnSpPr>
        <p:spPr>
          <a:xfrm>
            <a:off x="3168203" y="953539"/>
            <a:ext cx="1172436" cy="0"/>
          </a:xfrm>
          <a:prstGeom prst="line">
            <a:avLst/>
          </a:prstGeom>
          <a:noFill/>
          <a:ln w="25400" cap="flat" cmpd="sng" algn="ctr">
            <a:solidFill>
              <a:srgbClr val="FC7D77">
                <a:lumMod val="75000"/>
              </a:srgbClr>
            </a:solidFill>
            <a:prstDash val="solid"/>
          </a:ln>
          <a:effectLst>
            <a:outerShdw blurRad="40000" dist="20000" dir="5400000" rotWithShape="0">
              <a:srgbClr val="000000">
                <a:alpha val="38000"/>
              </a:srgbClr>
            </a:outerShdw>
          </a:effectLst>
        </p:spPr>
      </p:cxnSp>
      <p:pic>
        <p:nvPicPr>
          <p:cNvPr id="48" name="Picture 47">
            <a:extLst>
              <a:ext uri="{FF2B5EF4-FFF2-40B4-BE49-F238E27FC236}">
                <a16:creationId xmlns:a16="http://schemas.microsoft.com/office/drawing/2014/main" id="{49594D16-5DFE-463D-ACC4-00F489D755D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Lst>
          </a:blip>
          <a:stretch>
            <a:fillRect/>
          </a:stretch>
        </p:blipFill>
        <p:spPr>
          <a:xfrm>
            <a:off x="0" y="1217909"/>
            <a:ext cx="4762194" cy="3408354"/>
          </a:xfrm>
          <a:prstGeom prst="rect">
            <a:avLst/>
          </a:prstGeom>
          <a:ln>
            <a:noFill/>
          </a:ln>
          <a:effectLst>
            <a:outerShdw blurRad="292100" dist="139700" dir="2700000" algn="tl" rotWithShape="0">
              <a:srgbClr val="333333">
                <a:alpha val="65000"/>
              </a:srgbClr>
            </a:outerShdw>
          </a:effectLst>
        </p:spPr>
      </p:pic>
      <p:sp>
        <p:nvSpPr>
          <p:cNvPr id="49" name="Rectangle 48">
            <a:extLst>
              <a:ext uri="{FF2B5EF4-FFF2-40B4-BE49-F238E27FC236}">
                <a16:creationId xmlns:a16="http://schemas.microsoft.com/office/drawing/2014/main" id="{322DC504-5F3E-46B5-A808-A17E31020EDC}"/>
              </a:ext>
            </a:extLst>
          </p:cNvPr>
          <p:cNvSpPr/>
          <p:nvPr/>
        </p:nvSpPr>
        <p:spPr>
          <a:xfrm>
            <a:off x="961758" y="1760155"/>
            <a:ext cx="3378881" cy="1569660"/>
          </a:xfrm>
          <a:prstGeom prst="rect">
            <a:avLst/>
          </a:prstGeom>
        </p:spPr>
        <p:txBody>
          <a:bodyPr wrap="square">
            <a:spAutoFit/>
          </a:bodyPr>
          <a:lstStyle/>
          <a:p>
            <a:pPr algn="ctr"/>
            <a:r>
              <a:rPr lang="en-US" sz="3200" b="1" dirty="0" err="1">
                <a:solidFill>
                  <a:srgbClr val="002060"/>
                </a:solidFill>
                <a:latin typeface="Arial" panose="020B0604020202020204" pitchFamily="34" charset="0"/>
                <a:cs typeface="Arial" panose="020B0604020202020204" pitchFamily="34" charset="0"/>
              </a:rPr>
              <a:t>Thảo</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luận</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nhóm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trong</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gian</a:t>
            </a:r>
            <a:r>
              <a:rPr lang="en-US" sz="3200" b="1" dirty="0">
                <a:solidFill>
                  <a:srgbClr val="002060"/>
                </a:solidFill>
                <a:latin typeface="Arial" panose="020B0604020202020204" pitchFamily="34" charset="0"/>
                <a:cs typeface="Arial" panose="020B0604020202020204" pitchFamily="34" charset="0"/>
              </a:rPr>
              <a:t> 2 </a:t>
            </a:r>
            <a:r>
              <a:rPr lang="en-US" sz="3200" b="1" dirty="0" err="1">
                <a:solidFill>
                  <a:srgbClr val="002060"/>
                </a:solidFill>
                <a:latin typeface="Arial" panose="020B0604020202020204" pitchFamily="34" charset="0"/>
                <a:cs typeface="Arial" panose="020B0604020202020204" pitchFamily="34" charset="0"/>
              </a:rPr>
              <a:t>phút</a:t>
            </a:r>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1649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ppt_x"/>
                                          </p:val>
                                        </p:tav>
                                        <p:tav tm="100000">
                                          <p:val>
                                            <p:strVal val="#ppt_x"/>
                                          </p:val>
                                        </p:tav>
                                      </p:tavLst>
                                    </p:anim>
                                    <p:anim calcmode="lin" valueType="num">
                                      <p:cBhvr additive="base">
                                        <p:cTn id="23" dur="500" fill="hold"/>
                                        <p:tgtEl>
                                          <p:spTgt spid="4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0889" y="411294"/>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aphicFrame>
        <p:nvGraphicFramePr>
          <p:cNvPr id="37" name="Table 36">
            <a:extLst>
              <a:ext uri="{FF2B5EF4-FFF2-40B4-BE49-F238E27FC236}">
                <a16:creationId xmlns:a16="http://schemas.microsoft.com/office/drawing/2014/main" id="{794FF2AA-0804-4CAF-803C-E14F764E7A95}"/>
              </a:ext>
            </a:extLst>
          </p:cNvPr>
          <p:cNvGraphicFramePr>
            <a:graphicFrameLocks noGrp="1"/>
          </p:cNvGraphicFramePr>
          <p:nvPr>
            <p:extLst>
              <p:ext uri="{D42A27DB-BD31-4B8C-83A1-F6EECF244321}">
                <p14:modId xmlns:p14="http://schemas.microsoft.com/office/powerpoint/2010/main" val="2657416145"/>
              </p:ext>
            </p:extLst>
          </p:nvPr>
        </p:nvGraphicFramePr>
        <p:xfrm>
          <a:off x="2163648" y="1471616"/>
          <a:ext cx="8358390" cy="3757206"/>
        </p:xfrm>
        <a:graphic>
          <a:graphicData uri="http://schemas.openxmlformats.org/drawingml/2006/table">
            <a:tbl>
              <a:tblPr firstRow="1" bandRow="1"/>
              <a:tblGrid>
                <a:gridCol w="4179195">
                  <a:extLst>
                    <a:ext uri="{9D8B030D-6E8A-4147-A177-3AD203B41FA5}">
                      <a16:colId xmlns:a16="http://schemas.microsoft.com/office/drawing/2014/main" val="2291636980"/>
                    </a:ext>
                  </a:extLst>
                </a:gridCol>
                <a:gridCol w="4179195">
                  <a:extLst>
                    <a:ext uri="{9D8B030D-6E8A-4147-A177-3AD203B41FA5}">
                      <a16:colId xmlns:a16="http://schemas.microsoft.com/office/drawing/2014/main" val="2495621826"/>
                    </a:ext>
                  </a:extLst>
                </a:gridCol>
              </a:tblGrid>
              <a:tr h="933707">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ngữ</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về</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bạn</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trong</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nhà</a:t>
                      </a:r>
                      <a:endParaRPr lang="en-US" sz="3200" dirty="0">
                        <a:solidFill>
                          <a:srgbClr val="FF000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hMerge="1">
                  <a:txBody>
                    <a:bodyPr/>
                    <a:lstStyle/>
                    <a:p>
                      <a:endParaRPr lang="en-US" dirty="0"/>
                    </a:p>
                  </a:txBody>
                  <a:tcPr/>
                </a:tc>
                <a:extLst>
                  <a:ext uri="{0D108BD9-81ED-4DB2-BD59-A6C34878D82A}">
                    <a16:rowId xmlns:a16="http://schemas.microsoft.com/office/drawing/2014/main" val="2422495564"/>
                  </a:ext>
                </a:extLst>
              </a:tr>
              <a:tr h="9337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b="1" dirty="0" err="1">
                          <a:solidFill>
                            <a:srgbClr val="002060"/>
                          </a:solidFill>
                          <a:latin typeface="Times New Roman" panose="02020603050405020304" pitchFamily="18" charset="0"/>
                          <a:cs typeface="Times New Roman" panose="02020603050405020304" pitchFamily="18" charset="0"/>
                        </a:rPr>
                        <a:t>Vật</a:t>
                      </a:r>
                      <a:r>
                        <a:rPr lang="en-US" sz="3200" b="1" baseline="0" dirty="0">
                          <a:solidFill>
                            <a:srgbClr val="002060"/>
                          </a:solidFill>
                          <a:latin typeface="Times New Roman" panose="02020603050405020304" pitchFamily="18" charset="0"/>
                          <a:cs typeface="Times New Roman" panose="02020603050405020304" pitchFamily="18" charset="0"/>
                        </a:rPr>
                        <a:t> </a:t>
                      </a:r>
                      <a:r>
                        <a:rPr lang="en-US" sz="3200" b="1" baseline="0" dirty="0" err="1">
                          <a:solidFill>
                            <a:srgbClr val="002060"/>
                          </a:solidFill>
                          <a:latin typeface="Times New Roman" panose="02020603050405020304" pitchFamily="18" charset="0"/>
                          <a:cs typeface="Times New Roman" panose="02020603050405020304" pitchFamily="18" charset="0"/>
                        </a:rPr>
                        <a:t>nuôi</a:t>
                      </a:r>
                      <a:endParaRPr lang="en-US" sz="3200" b="1" dirty="0">
                        <a:solidFill>
                          <a:srgbClr val="00206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b="1" dirty="0" err="1">
                          <a:solidFill>
                            <a:srgbClr val="002060"/>
                          </a:solidFill>
                          <a:latin typeface="Times New Roman" panose="02020603050405020304" pitchFamily="18" charset="0"/>
                          <a:cs typeface="Times New Roman" panose="02020603050405020304" pitchFamily="18" charset="0"/>
                        </a:rPr>
                        <a:t>Đồ</a:t>
                      </a:r>
                      <a:r>
                        <a:rPr lang="en-US" sz="3200" b="1" baseline="0" dirty="0">
                          <a:solidFill>
                            <a:srgbClr val="002060"/>
                          </a:solidFill>
                          <a:latin typeface="Times New Roman" panose="02020603050405020304" pitchFamily="18" charset="0"/>
                          <a:cs typeface="Times New Roman" panose="02020603050405020304" pitchFamily="18" charset="0"/>
                        </a:rPr>
                        <a:t> </a:t>
                      </a:r>
                      <a:r>
                        <a:rPr lang="en-US" sz="3200" b="1" baseline="0" dirty="0" err="1">
                          <a:solidFill>
                            <a:srgbClr val="002060"/>
                          </a:solidFill>
                          <a:latin typeface="Times New Roman" panose="02020603050405020304" pitchFamily="18" charset="0"/>
                          <a:cs typeface="Times New Roman" panose="02020603050405020304" pitchFamily="18" charset="0"/>
                        </a:rPr>
                        <a:t>đạc</a:t>
                      </a:r>
                      <a:endParaRPr lang="en-US" sz="3200" b="1" dirty="0">
                        <a:solidFill>
                          <a:srgbClr val="00206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2995240"/>
                  </a:ext>
                </a:extLst>
              </a:tr>
              <a:tr h="188979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dirty="0" err="1">
                          <a:solidFill>
                            <a:srgbClr val="002060"/>
                          </a:solidFill>
                          <a:latin typeface="Times New Roman" panose="02020603050405020304" pitchFamily="18" charset="0"/>
                          <a:cs typeface="Times New Roman" panose="02020603050405020304" pitchFamily="18" charset="0"/>
                        </a:rPr>
                        <a:t>mèo</a:t>
                      </a:r>
                      <a:r>
                        <a:rPr lang="en-US" sz="3200" dirty="0">
                          <a:solidFill>
                            <a:srgbClr val="002060"/>
                          </a:solidFill>
                          <a:latin typeface="Times New Roman" panose="02020603050405020304" pitchFamily="18" charset="0"/>
                          <a:cs typeface="Times New Roman" panose="02020603050405020304" pitchFamily="18" charset="0"/>
                        </a:rPr>
                        <a:t>,</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chó</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trâu</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gà</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lợn</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vịt</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ngan</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ngỗng</a:t>
                      </a:r>
                      <a:r>
                        <a:rPr lang="en-US" sz="3200" baseline="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3200" dirty="0" err="1">
                          <a:solidFill>
                            <a:srgbClr val="002060"/>
                          </a:solidFill>
                          <a:latin typeface="Times New Roman" panose="02020603050405020304" pitchFamily="18" charset="0"/>
                          <a:cs typeface="Times New Roman" panose="02020603050405020304" pitchFamily="18" charset="0"/>
                        </a:rPr>
                        <a:t>quạt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bàn</a:t>
                      </a:r>
                      <a:r>
                        <a:rPr lang="en-US" sz="3200" dirty="0">
                          <a:solidFill>
                            <a:srgbClr val="002060"/>
                          </a:solidFill>
                          <a:latin typeface="Times New Roman" panose="02020603050405020304" pitchFamily="18" charset="0"/>
                          <a:cs typeface="Times New Roman" panose="02020603050405020304" pitchFamily="18" charset="0"/>
                        </a:rPr>
                        <a:t>,</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ghế</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tủ</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lạnh</a:t>
                      </a:r>
                      <a:r>
                        <a:rPr lang="en-US" sz="3200" baseline="0" dirty="0">
                          <a:solidFill>
                            <a:srgbClr val="002060"/>
                          </a:solidFill>
                          <a:latin typeface="Times New Roman" panose="02020603050405020304" pitchFamily="18" charset="0"/>
                          <a:cs typeface="Times New Roman" panose="02020603050405020304" pitchFamily="18" charset="0"/>
                        </a:rPr>
                        <a:t>, ti vi, </a:t>
                      </a:r>
                      <a:r>
                        <a:rPr lang="en-US" sz="3200" baseline="0" dirty="0" err="1">
                          <a:solidFill>
                            <a:srgbClr val="002060"/>
                          </a:solidFill>
                          <a:latin typeface="Times New Roman" panose="02020603050405020304" pitchFamily="18" charset="0"/>
                          <a:cs typeface="Times New Roman" panose="02020603050405020304" pitchFamily="18" charset="0"/>
                        </a:rPr>
                        <a:t>điều</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hòa</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máy</a:t>
                      </a:r>
                      <a:r>
                        <a:rPr lang="en-US" sz="3200" baseline="0" dirty="0">
                          <a:solidFill>
                            <a:srgbClr val="002060"/>
                          </a:solidFill>
                          <a:latin typeface="Times New Roman" panose="02020603050405020304" pitchFamily="18" charset="0"/>
                          <a:cs typeface="Times New Roman" panose="02020603050405020304" pitchFamily="18" charset="0"/>
                        </a:rPr>
                        <a:t> </a:t>
                      </a:r>
                      <a:r>
                        <a:rPr lang="en-US" sz="3200" baseline="0" dirty="0" err="1">
                          <a:solidFill>
                            <a:srgbClr val="002060"/>
                          </a:solidFill>
                          <a:latin typeface="Times New Roman" panose="02020603050405020304" pitchFamily="18" charset="0"/>
                          <a:cs typeface="Times New Roman" panose="02020603050405020304" pitchFamily="18" charset="0"/>
                        </a:rPr>
                        <a:t>tính</a:t>
                      </a:r>
                      <a:r>
                        <a:rPr lang="en-US" sz="3200" baseline="0" dirty="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a:txBody>
                  <a:tcPr>
                    <a:lnL w="12700" cmpd="sng">
                      <a:solidFill>
                        <a:srgbClr val="213054"/>
                      </a:solidFill>
                    </a:lnL>
                    <a:lnR w="12700" cmpd="sng">
                      <a:solidFill>
                        <a:srgbClr val="213054"/>
                      </a:solidFill>
                    </a:lnR>
                    <a:lnT w="12700" cmpd="sng">
                      <a:solidFill>
                        <a:srgbClr val="213054"/>
                      </a:solidFill>
                    </a:lnT>
                    <a:lnB w="12700" cmpd="sng">
                      <a:solidFill>
                        <a:srgbClr val="213054"/>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09321581"/>
                  </a:ext>
                </a:extLst>
              </a:tr>
            </a:tbl>
          </a:graphicData>
        </a:graphic>
      </p:graphicFrame>
      <p:sp>
        <p:nvSpPr>
          <p:cNvPr id="42" name="TextBox 41">
            <a:extLst>
              <a:ext uri="{FF2B5EF4-FFF2-40B4-BE49-F238E27FC236}">
                <a16:creationId xmlns:a16="http://schemas.microsoft.com/office/drawing/2014/main" id="{4357DD0F-6012-4B91-B44F-EB15C72B1848}"/>
              </a:ext>
            </a:extLst>
          </p:cNvPr>
          <p:cNvSpPr txBox="1"/>
          <p:nvPr/>
        </p:nvSpPr>
        <p:spPr>
          <a:xfrm>
            <a:off x="1235134" y="445029"/>
            <a:ext cx="9137591" cy="584775"/>
          </a:xfrm>
          <a:prstGeom prst="rect">
            <a:avLst/>
          </a:prstGeom>
          <a:noFill/>
        </p:spPr>
        <p:txBody>
          <a:bodyPr wrap="square" rtlCol="0">
            <a:spAutoFit/>
          </a:bodyPr>
          <a:lstStyle/>
          <a:p>
            <a:r>
              <a:rPr lang="nl-NL" sz="3200" b="1" dirty="0"/>
              <a:t>Bài 1. Tìm từ ngữ về bạn trong nhà theo hai nhóm:</a:t>
            </a:r>
            <a:endParaRPr lang="en-US" sz="3200" dirty="0"/>
          </a:p>
        </p:txBody>
      </p:sp>
    </p:spTree>
    <p:extLst>
      <p:ext uri="{BB962C8B-B14F-4D97-AF65-F5344CB8AC3E}">
        <p14:creationId xmlns:p14="http://schemas.microsoft.com/office/powerpoint/2010/main" val="28844853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1782" y="588168"/>
            <a:ext cx="8739052" cy="578882"/>
          </a:xfrm>
          <a:prstGeom prst="roundRect">
            <a:avLst/>
          </a:prstGeom>
          <a:ln w="57150">
            <a:solidFill>
              <a:srgbClr val="00B050"/>
            </a:solidFill>
          </a:ln>
        </p:spPr>
        <p:txBody>
          <a:bodyPr wrap="square">
            <a:spAutoFit/>
          </a:bodyPr>
          <a:lstStyle/>
          <a:p>
            <a:r>
              <a:rPr lang="vi-VN" sz="2800" b="1" dirty="0">
                <a:solidFill>
                  <a:srgbClr val="0070C0"/>
                </a:solidFill>
                <a:latin typeface="Nunito Black" pitchFamily="2" charset="0"/>
              </a:rPr>
              <a:t>Câu 2</a:t>
            </a:r>
            <a:r>
              <a:rPr lang="en-US" sz="2800" b="1" dirty="0">
                <a:solidFill>
                  <a:srgbClr val="0070C0"/>
                </a:solidFill>
                <a:latin typeface="Nunito Black" pitchFamily="2" charset="0"/>
              </a:rPr>
              <a:t>: </a:t>
            </a:r>
            <a:r>
              <a:rPr lang="vi-VN" sz="2800" b="1" dirty="0">
                <a:solidFill>
                  <a:srgbClr val="0070C0"/>
                </a:solidFill>
                <a:latin typeface="+mj-lt"/>
              </a:rPr>
              <a:t>Đọc đoạn văn dưới đây và trả lời câu hỏi.</a:t>
            </a:r>
            <a:endParaRPr lang="vi-VN" sz="2800" dirty="0">
              <a:solidFill>
                <a:srgbClr val="0070C0"/>
              </a:solidFill>
              <a:latin typeface="+mj-lt"/>
            </a:endParaRPr>
          </a:p>
        </p:txBody>
      </p:sp>
      <p:pic>
        <p:nvPicPr>
          <p:cNvPr id="5" name="Picture 4"/>
          <p:cNvPicPr>
            <a:picLocks noChangeAspect="1"/>
          </p:cNvPicPr>
          <p:nvPr/>
        </p:nvPicPr>
        <p:blipFill>
          <a:blip r:embed="rId2"/>
          <a:stretch>
            <a:fillRect/>
          </a:stretch>
        </p:blipFill>
        <p:spPr>
          <a:xfrm>
            <a:off x="110693" y="110030"/>
            <a:ext cx="971686" cy="733527"/>
          </a:xfrm>
          <a:prstGeom prst="ellipse">
            <a:avLst/>
          </a:prstGeom>
        </p:spPr>
      </p:pic>
      <p:sp>
        <p:nvSpPr>
          <p:cNvPr id="6" name="Rounded Rectangle 5"/>
          <p:cNvSpPr/>
          <p:nvPr/>
        </p:nvSpPr>
        <p:spPr>
          <a:xfrm>
            <a:off x="896981" y="1437733"/>
            <a:ext cx="10062756" cy="5005626"/>
          </a:xfrm>
          <a:prstGeom prst="roundRect">
            <a:avLst/>
          </a:prstGeom>
          <a:noFill/>
          <a:ln w="57150">
            <a:solidFill>
              <a:srgbClr val="F136C3"/>
            </a:solidFill>
          </a:ln>
        </p:spPr>
        <p:txBody>
          <a:bodyPr wrap="square">
            <a:spAutoFit/>
          </a:bodyPr>
          <a:lstStyle/>
          <a:p>
            <a:r>
              <a:rPr lang="en-US" sz="2400" dirty="0">
                <a:solidFill>
                  <a:srgbClr val="0070C0"/>
                </a:solidFill>
                <a:latin typeface="Nunito Black" pitchFamily="2" charset="0"/>
              </a:rPr>
              <a:t>	</a:t>
            </a:r>
            <a:r>
              <a:rPr lang="vi-VN" sz="3200" dirty="0">
                <a:solidFill>
                  <a:srgbClr val="002060"/>
                </a:solidFill>
                <a:latin typeface="+mj-lt"/>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p>
          <a:p>
            <a:pPr algn="r"/>
            <a:r>
              <a:rPr lang="vi-VN" sz="3200" dirty="0">
                <a:solidFill>
                  <a:srgbClr val="002060"/>
                </a:solidFill>
                <a:latin typeface="+mj-lt"/>
              </a:rPr>
              <a:t>(Theo Phong Thu)</a:t>
            </a:r>
            <a:endParaRPr lang="en-US" sz="3200" dirty="0">
              <a:solidFill>
                <a:srgbClr val="002060"/>
              </a:solidFill>
              <a:latin typeface="+mj-lt"/>
            </a:endParaRPr>
          </a:p>
          <a:p>
            <a:r>
              <a:rPr lang="vi-VN" sz="3200" b="1" dirty="0">
                <a:solidFill>
                  <a:schemeClr val="accent2">
                    <a:lumMod val="50000"/>
                  </a:schemeClr>
                </a:solidFill>
                <a:latin typeface="+mj-lt"/>
              </a:rPr>
              <a:t>- Cánh buồm trên sông được so sánh với sự vật nào?</a:t>
            </a:r>
            <a:endParaRPr lang="vi-VN" sz="3200" dirty="0">
              <a:solidFill>
                <a:schemeClr val="accent2">
                  <a:lumMod val="50000"/>
                </a:schemeClr>
              </a:solidFill>
              <a:latin typeface="+mj-lt"/>
            </a:endParaRPr>
          </a:p>
          <a:p>
            <a:r>
              <a:rPr lang="vi-VN" sz="3200" b="1" dirty="0">
                <a:solidFill>
                  <a:schemeClr val="accent2">
                    <a:lumMod val="50000"/>
                  </a:schemeClr>
                </a:solidFill>
                <a:latin typeface="+mj-lt"/>
              </a:rPr>
              <a:t>- Nước sông được ví với sự vật nào?</a:t>
            </a:r>
            <a:endParaRPr lang="vi-VN" sz="3200" dirty="0">
              <a:solidFill>
                <a:schemeClr val="accent2">
                  <a:lumMod val="50000"/>
                </a:schemeClr>
              </a:solidFill>
              <a:latin typeface="+mj-lt"/>
            </a:endParaRPr>
          </a:p>
        </p:txBody>
      </p:sp>
    </p:spTree>
    <p:extLst>
      <p:ext uri="{BB962C8B-B14F-4D97-AF65-F5344CB8AC3E}">
        <p14:creationId xmlns:p14="http://schemas.microsoft.com/office/powerpoint/2010/main" val="203328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3"/>
          <a:stretch>
            <a:fillRect/>
          </a:stretch>
        </p:blipFill>
        <p:spPr>
          <a:xfrm>
            <a:off x="0" y="0"/>
            <a:ext cx="12192000" cy="6858000"/>
          </a:xfrm>
          <a:prstGeom prst="rect">
            <a:avLst/>
          </a:prstGeom>
        </p:spPr>
      </p:pic>
      <p:sp>
        <p:nvSpPr>
          <p:cNvPr id="21" name="矩形: 圆角 20">
            <a:extLst>
              <a:ext uri="{FF2B5EF4-FFF2-40B4-BE49-F238E27FC236}">
                <a16:creationId xmlns:a16="http://schemas.microsoft.com/office/drawing/2014/main" id="{95310AC2-39A1-4C93-AB2F-D3F7719E3264}"/>
              </a:ext>
            </a:extLst>
          </p:cNvPr>
          <p:cNvSpPr/>
          <p:nvPr/>
        </p:nvSpPr>
        <p:spPr>
          <a:xfrm>
            <a:off x="430889" y="411294"/>
            <a:ext cx="11342188" cy="6081957"/>
          </a:xfrm>
          <a:prstGeom prst="roundRect">
            <a:avLst>
              <a:gd name="adj" fmla="val 4073"/>
            </a:avLst>
          </a:prstGeom>
          <a:solidFill>
            <a:schemeClr val="bg1"/>
          </a:solidFill>
          <a:ln w="76200">
            <a:solidFill>
              <a:srgbClr val="FFC3A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sp>
        <p:nvSpPr>
          <p:cNvPr id="22" name="TextBox 21">
            <a:extLst>
              <a:ext uri="{FF2B5EF4-FFF2-40B4-BE49-F238E27FC236}">
                <a16:creationId xmlns:a16="http://schemas.microsoft.com/office/drawing/2014/main" id="{0B8DED3D-ABC6-47A7-8671-16ACF73AA9D2}"/>
              </a:ext>
            </a:extLst>
          </p:cNvPr>
          <p:cNvSpPr txBox="1"/>
          <p:nvPr/>
        </p:nvSpPr>
        <p:spPr>
          <a:xfrm>
            <a:off x="1449238" y="579924"/>
            <a:ext cx="9592573" cy="646331"/>
          </a:xfrm>
          <a:prstGeom prst="rect">
            <a:avLst/>
          </a:prstGeom>
          <a:noFill/>
        </p:spPr>
        <p:txBody>
          <a:bodyPr wrap="square">
            <a:spAutoFit/>
          </a:bodyPr>
          <a:lstStyle/>
          <a:p>
            <a:r>
              <a:rPr lang="nl-NL" sz="3600" b="1" dirty="0"/>
              <a:t>Bài 2: Đọc đoạn văn SGK và trả lời câu hỏi</a:t>
            </a:r>
            <a:r>
              <a:rPr lang="nl-NL" sz="3600" dirty="0"/>
              <a:t>. </a:t>
            </a:r>
            <a:endParaRPr lang="en-US" sz="3600" dirty="0"/>
          </a:p>
        </p:txBody>
      </p:sp>
      <p:sp>
        <p:nvSpPr>
          <p:cNvPr id="25" name="TextBox 24">
            <a:extLst>
              <a:ext uri="{FF2B5EF4-FFF2-40B4-BE49-F238E27FC236}">
                <a16:creationId xmlns:a16="http://schemas.microsoft.com/office/drawing/2014/main" id="{619AF07F-EACB-470C-B480-6AAC7E9B8ED3}"/>
              </a:ext>
            </a:extLst>
          </p:cNvPr>
          <p:cNvSpPr txBox="1"/>
          <p:nvPr/>
        </p:nvSpPr>
        <p:spPr>
          <a:xfrm>
            <a:off x="1108888" y="1394885"/>
            <a:ext cx="3860460" cy="1865126"/>
          </a:xfrm>
          <a:prstGeom prst="rect">
            <a:avLst/>
          </a:prstGeom>
          <a:noFill/>
        </p:spPr>
        <p:txBody>
          <a:bodyPr wrap="square" rtlCol="0" anchor="ctr">
            <a:spAutoFit/>
          </a:bodyPr>
          <a:lstStyle/>
          <a:p>
            <a:pPr algn="ctr">
              <a:lnSpc>
                <a:spcPct val="120000"/>
              </a:lnSpc>
            </a:pPr>
            <a:r>
              <a:rPr lang="en-US" sz="3200" dirty="0">
                <a:solidFill>
                  <a:srgbClr val="0033CC"/>
                </a:solidFill>
                <a:effectLst/>
                <a:latin typeface="Calibri" panose="020F0502020204030204" pitchFamily="34" charset="0"/>
                <a:cs typeface="Calibri" panose="020F0502020204030204" pitchFamily="34" charset="0"/>
              </a:rPr>
              <a:t>1. </a:t>
            </a:r>
            <a:r>
              <a:rPr lang="en-US" sz="3200" dirty="0" err="1">
                <a:solidFill>
                  <a:srgbClr val="0033CC"/>
                </a:solidFill>
                <a:effectLst/>
                <a:latin typeface="Calibri" panose="020F0502020204030204" pitchFamily="34" charset="0"/>
                <a:cs typeface="Calibri" panose="020F0502020204030204" pitchFamily="34" charset="0"/>
              </a:rPr>
              <a:t>Cánh</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buồm</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trên</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sông</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được</a:t>
            </a:r>
            <a:r>
              <a:rPr lang="en-US" sz="3200" dirty="0">
                <a:solidFill>
                  <a:srgbClr val="0033CC"/>
                </a:solidFill>
                <a:effectLst/>
                <a:latin typeface="Calibri" panose="020F0502020204030204" pitchFamily="34" charset="0"/>
                <a:cs typeface="Calibri" panose="020F0502020204030204" pitchFamily="34" charset="0"/>
              </a:rPr>
              <a:t> so </a:t>
            </a:r>
            <a:r>
              <a:rPr lang="en-US" sz="3200" dirty="0" err="1">
                <a:solidFill>
                  <a:srgbClr val="0033CC"/>
                </a:solidFill>
                <a:effectLst/>
                <a:latin typeface="Calibri" panose="020F0502020204030204" pitchFamily="34" charset="0"/>
                <a:cs typeface="Calibri" panose="020F0502020204030204" pitchFamily="34" charset="0"/>
              </a:rPr>
              <a:t>sánh</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với</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sự</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vật</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nào</a:t>
            </a:r>
            <a:r>
              <a:rPr lang="en-US" sz="3200" dirty="0">
                <a:solidFill>
                  <a:srgbClr val="0033CC"/>
                </a:solidFill>
                <a:effectLst/>
                <a:latin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8DB50DF4-90AA-4AEE-A52B-E68E83CDFDE4}"/>
              </a:ext>
            </a:extLst>
          </p:cNvPr>
          <p:cNvSpPr txBox="1"/>
          <p:nvPr/>
        </p:nvSpPr>
        <p:spPr>
          <a:xfrm>
            <a:off x="5790887" y="1394885"/>
            <a:ext cx="4343115" cy="1274195"/>
          </a:xfrm>
          <a:prstGeom prst="rect">
            <a:avLst/>
          </a:prstGeom>
          <a:noFill/>
        </p:spPr>
        <p:txBody>
          <a:bodyPr wrap="square" rtlCol="0" anchor="ctr">
            <a:spAutoFit/>
          </a:bodyPr>
          <a:lstStyle/>
          <a:p>
            <a:pPr algn="ctr">
              <a:lnSpc>
                <a:spcPct val="120000"/>
              </a:lnSpc>
            </a:pPr>
            <a:r>
              <a:rPr lang="en-US" sz="3200" dirty="0">
                <a:solidFill>
                  <a:srgbClr val="0033CC"/>
                </a:solidFill>
                <a:latin typeface="Calibri" panose="020F0502020204030204" pitchFamily="34" charset="0"/>
                <a:cs typeface="Calibri" panose="020F0502020204030204" pitchFamily="34" charset="0"/>
              </a:rPr>
              <a:t>2</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Nước</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sông</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nhấp</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nháy</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được</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ví</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với</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sự</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vật</a:t>
            </a:r>
            <a:r>
              <a:rPr lang="en-US" sz="3200" dirty="0">
                <a:solidFill>
                  <a:srgbClr val="0033CC"/>
                </a:solidFill>
                <a:effectLst/>
                <a:latin typeface="Calibri" panose="020F0502020204030204" pitchFamily="34" charset="0"/>
                <a:cs typeface="Calibri" panose="020F0502020204030204" pitchFamily="34" charset="0"/>
              </a:rPr>
              <a:t> </a:t>
            </a:r>
            <a:r>
              <a:rPr lang="en-US" sz="3200" dirty="0" err="1">
                <a:solidFill>
                  <a:srgbClr val="0033CC"/>
                </a:solidFill>
                <a:effectLst/>
                <a:latin typeface="Calibri" panose="020F0502020204030204" pitchFamily="34" charset="0"/>
                <a:cs typeface="Calibri" panose="020F0502020204030204" pitchFamily="34" charset="0"/>
              </a:rPr>
              <a:t>nào</a:t>
            </a:r>
            <a:r>
              <a:rPr lang="en-US" sz="3200" dirty="0">
                <a:solidFill>
                  <a:srgbClr val="0033CC"/>
                </a:solidFill>
                <a:effectLst/>
                <a:latin typeface="Calibri" panose="020F0502020204030204" pitchFamily="34" charset="0"/>
                <a:cs typeface="Calibri" panose="020F0502020204030204" pitchFamily="34" charset="0"/>
              </a:rPr>
              <a:t>?</a:t>
            </a:r>
          </a:p>
        </p:txBody>
      </p:sp>
      <p:pic>
        <p:nvPicPr>
          <p:cNvPr id="18" name="Picture 17">
            <a:extLst>
              <a:ext uri="{FF2B5EF4-FFF2-40B4-BE49-F238E27FC236}">
                <a16:creationId xmlns:a16="http://schemas.microsoft.com/office/drawing/2014/main" id="{49594D16-5DFE-463D-ACC4-00F489D755D9}"/>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brightnessContrast contrast="-40000"/>
                    </a14:imgEffect>
                  </a14:imgLayer>
                </a14:imgProps>
              </a:ext>
            </a:extLst>
          </a:blip>
          <a:stretch>
            <a:fillRect/>
          </a:stretch>
        </p:blipFill>
        <p:spPr>
          <a:xfrm>
            <a:off x="3717117" y="3119888"/>
            <a:ext cx="4152872" cy="3199571"/>
          </a:xfrm>
          <a:prstGeom prst="rect">
            <a:avLst/>
          </a:prstGeom>
          <a:ln>
            <a:noFill/>
          </a:ln>
          <a:effectLst>
            <a:outerShdw blurRad="292100" dist="139700" dir="2700000" algn="tl" rotWithShape="0">
              <a:srgbClr val="333333">
                <a:alpha val="65000"/>
              </a:srgbClr>
            </a:outerShdw>
          </a:effectLst>
        </p:spPr>
      </p:pic>
      <p:sp>
        <p:nvSpPr>
          <p:cNvPr id="24" name="Rectangle 23">
            <a:extLst>
              <a:ext uri="{FF2B5EF4-FFF2-40B4-BE49-F238E27FC236}">
                <a16:creationId xmlns:a16="http://schemas.microsoft.com/office/drawing/2014/main" id="{322DC504-5F3E-46B5-A808-A17E31020EDC}"/>
              </a:ext>
            </a:extLst>
          </p:cNvPr>
          <p:cNvSpPr/>
          <p:nvPr/>
        </p:nvSpPr>
        <p:spPr>
          <a:xfrm>
            <a:off x="4566593" y="3554984"/>
            <a:ext cx="3006184" cy="1077218"/>
          </a:xfrm>
          <a:prstGeom prst="rect">
            <a:avLst/>
          </a:prstGeom>
        </p:spPr>
        <p:txBody>
          <a:bodyPr wrap="square">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Thảo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luận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nhóm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đôi</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68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B41226-6FCB-4B6C-9739-87EEE02AF0CD}"/>
              </a:ext>
            </a:extLst>
          </p:cNvPr>
          <p:cNvPicPr>
            <a:picLocks noChangeAspect="1"/>
          </p:cNvPicPr>
          <p:nvPr/>
        </p:nvPicPr>
        <p:blipFill>
          <a:blip r:embed="rId4"/>
          <a:stretch>
            <a:fillRect/>
          </a:stretch>
        </p:blipFill>
        <p:spPr>
          <a:xfrm>
            <a:off x="0" y="0"/>
            <a:ext cx="12192000" cy="6858000"/>
          </a:xfrm>
          <a:prstGeom prst="rect">
            <a:avLst/>
          </a:prstGeom>
        </p:spPr>
      </p:pic>
      <p:grpSp>
        <p:nvGrpSpPr>
          <p:cNvPr id="7" name="组合 6">
            <a:extLst>
              <a:ext uri="{FF2B5EF4-FFF2-40B4-BE49-F238E27FC236}">
                <a16:creationId xmlns:a16="http://schemas.microsoft.com/office/drawing/2014/main" id="{3E77FF08-B31F-457B-8454-7BBF39606D02}"/>
              </a:ext>
            </a:extLst>
          </p:cNvPr>
          <p:cNvGrpSpPr/>
          <p:nvPr/>
        </p:nvGrpSpPr>
        <p:grpSpPr>
          <a:xfrm>
            <a:off x="-15832" y="5588405"/>
            <a:ext cx="12219799" cy="1269592"/>
            <a:chOff x="-15831" y="5749200"/>
            <a:chExt cx="10672175" cy="1108800"/>
          </a:xfrm>
        </p:grpSpPr>
        <p:grpSp>
          <p:nvGrpSpPr>
            <p:cNvPr id="31" name="组合 30">
              <a:extLst>
                <a:ext uri="{FF2B5EF4-FFF2-40B4-BE49-F238E27FC236}">
                  <a16:creationId xmlns:a16="http://schemas.microsoft.com/office/drawing/2014/main" id="{B2913FD1-6782-477F-AA2F-DE9E95EC934E}"/>
                </a:ext>
              </a:extLst>
            </p:cNvPr>
            <p:cNvGrpSpPr/>
            <p:nvPr/>
          </p:nvGrpSpPr>
          <p:grpSpPr>
            <a:xfrm>
              <a:off x="-15831" y="5749493"/>
              <a:ext cx="8004131" cy="1108507"/>
              <a:chOff x="-883527" y="6643441"/>
              <a:chExt cx="10169247" cy="1408358"/>
            </a:xfrm>
          </p:grpSpPr>
          <p:grpSp>
            <p:nvGrpSpPr>
              <p:cNvPr id="27" name="组合 26">
                <a:extLst>
                  <a:ext uri="{FF2B5EF4-FFF2-40B4-BE49-F238E27FC236}">
                    <a16:creationId xmlns:a16="http://schemas.microsoft.com/office/drawing/2014/main" id="{E44622B9-56C2-48DF-B43A-D3709D70A8CB}"/>
                  </a:ext>
                </a:extLst>
              </p:cNvPr>
              <p:cNvGrpSpPr/>
              <p:nvPr/>
            </p:nvGrpSpPr>
            <p:grpSpPr>
              <a:xfrm>
                <a:off x="-883527" y="6643441"/>
                <a:ext cx="6779498" cy="1408358"/>
                <a:chOff x="-6117" y="4325260"/>
                <a:chExt cx="11112036" cy="2532739"/>
              </a:xfrm>
            </p:grpSpPr>
            <p:pic>
              <p:nvPicPr>
                <p:cNvPr id="6" name="图片 5">
                  <a:extLst>
                    <a:ext uri="{FF2B5EF4-FFF2-40B4-BE49-F238E27FC236}">
                      <a16:creationId xmlns:a16="http://schemas.microsoft.com/office/drawing/2014/main" id="{E3EEC572-AE9A-44CE-967F-4933DC071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 y="4325261"/>
                  <a:ext cx="5556018" cy="2532738"/>
                </a:xfrm>
                <a:prstGeom prst="rect">
                  <a:avLst/>
                </a:prstGeom>
              </p:spPr>
            </p:pic>
            <p:pic>
              <p:nvPicPr>
                <p:cNvPr id="26" name="图片 25">
                  <a:extLst>
                    <a:ext uri="{FF2B5EF4-FFF2-40B4-BE49-F238E27FC236}">
                      <a16:creationId xmlns:a16="http://schemas.microsoft.com/office/drawing/2014/main" id="{C8B9A887-52A3-4381-8D2C-3A3D562B0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49901" y="4325260"/>
                  <a:ext cx="5556018" cy="2532738"/>
                </a:xfrm>
                <a:prstGeom prst="rect">
                  <a:avLst/>
                </a:prstGeom>
              </p:spPr>
            </p:pic>
          </p:grpSp>
          <p:pic>
            <p:nvPicPr>
              <p:cNvPr id="29" name="图片 28">
                <a:extLst>
                  <a:ext uri="{FF2B5EF4-FFF2-40B4-BE49-F238E27FC236}">
                    <a16:creationId xmlns:a16="http://schemas.microsoft.com/office/drawing/2014/main" id="{41217DD9-3107-46F4-BD73-87B718317F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971" y="6643441"/>
                <a:ext cx="3389749" cy="1408357"/>
              </a:xfrm>
              <a:prstGeom prst="rect">
                <a:avLst/>
              </a:prstGeom>
            </p:spPr>
          </p:pic>
        </p:grpSp>
        <p:pic>
          <p:nvPicPr>
            <p:cNvPr id="28" name="图片 27">
              <a:extLst>
                <a:ext uri="{FF2B5EF4-FFF2-40B4-BE49-F238E27FC236}">
                  <a16:creationId xmlns:a16="http://schemas.microsoft.com/office/drawing/2014/main" id="{FC069E54-7FCE-4504-B61D-C3ADC5180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88300" y="5749200"/>
              <a:ext cx="2668044" cy="1108507"/>
            </a:xfrm>
            <a:prstGeom prst="rect">
              <a:avLst/>
            </a:prstGeom>
          </p:spPr>
        </p:pic>
      </p:grpSp>
      <p:pic>
        <p:nvPicPr>
          <p:cNvPr id="14" name="图片 13">
            <a:extLst>
              <a:ext uri="{FF2B5EF4-FFF2-40B4-BE49-F238E27FC236}">
                <a16:creationId xmlns:a16="http://schemas.microsoft.com/office/drawing/2014/main" id="{71D3CBF4-4470-4A0B-9F1F-5D5B7160FF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5517" y="0"/>
            <a:ext cx="2480844" cy="6858000"/>
          </a:xfrm>
          <a:prstGeom prst="rect">
            <a:avLst/>
          </a:prstGeom>
        </p:spPr>
      </p:pic>
      <p:pic>
        <p:nvPicPr>
          <p:cNvPr id="15" name="图片 14">
            <a:extLst>
              <a:ext uri="{FF2B5EF4-FFF2-40B4-BE49-F238E27FC236}">
                <a16:creationId xmlns:a16="http://schemas.microsoft.com/office/drawing/2014/main" id="{8C130E2E-76C7-46CD-936D-73712C594B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31" y="-1"/>
            <a:ext cx="1759966" cy="6858000"/>
          </a:xfrm>
          <a:prstGeom prst="rect">
            <a:avLst/>
          </a:prstGeom>
        </p:spPr>
      </p:pic>
      <p:pic>
        <p:nvPicPr>
          <p:cNvPr id="17" name="图片 16">
            <a:extLst>
              <a:ext uri="{FF2B5EF4-FFF2-40B4-BE49-F238E27FC236}">
                <a16:creationId xmlns:a16="http://schemas.microsoft.com/office/drawing/2014/main" id="{498FD588-A206-4886-AECC-F3AD4C8926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0443" y="5108252"/>
            <a:ext cx="3177388" cy="1749747"/>
          </a:xfrm>
          <a:prstGeom prst="rect">
            <a:avLst/>
          </a:prstGeom>
        </p:spPr>
      </p:pic>
      <p:pic>
        <p:nvPicPr>
          <p:cNvPr id="16" name="图片 15">
            <a:extLst>
              <a:ext uri="{FF2B5EF4-FFF2-40B4-BE49-F238E27FC236}">
                <a16:creationId xmlns:a16="http://schemas.microsoft.com/office/drawing/2014/main" id="{FA5DE8E6-9734-4EEC-A406-5525F80821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777" y="4761713"/>
            <a:ext cx="1873445" cy="2096286"/>
          </a:xfrm>
          <a:prstGeom prst="rect">
            <a:avLst/>
          </a:prstGeom>
        </p:spPr>
      </p:pic>
      <p:pic>
        <p:nvPicPr>
          <p:cNvPr id="20" name="图片 8">
            <a:extLst>
              <a:ext uri="{FF2B5EF4-FFF2-40B4-BE49-F238E27FC236}">
                <a16:creationId xmlns:a16="http://schemas.microsoft.com/office/drawing/2014/main" id="{E7E1A6DC-C3E4-4DDF-9EC8-D1FFB068AF5A}"/>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pic>
        <p:nvPicPr>
          <p:cNvPr id="24" name="Picture 23" descr="A picture containing metalware&#10;&#10;Description automatically generated">
            <a:extLst>
              <a:ext uri="{FF2B5EF4-FFF2-40B4-BE49-F238E27FC236}">
                <a16:creationId xmlns:a16="http://schemas.microsoft.com/office/drawing/2014/main" id="{69BBBCAE-0178-4FEC-B7C5-79BC23E5B9B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057" t="11398" r="29213" b="58280"/>
          <a:stretch/>
        </p:blipFill>
        <p:spPr>
          <a:xfrm>
            <a:off x="2721420" y="1303826"/>
            <a:ext cx="674451" cy="457200"/>
          </a:xfrm>
          <a:prstGeom prst="rect">
            <a:avLst/>
          </a:prstGeom>
        </p:spPr>
      </p:pic>
      <p:sp>
        <p:nvSpPr>
          <p:cNvPr id="25" name="TextBox 24">
            <a:extLst>
              <a:ext uri="{FF2B5EF4-FFF2-40B4-BE49-F238E27FC236}">
                <a16:creationId xmlns:a16="http://schemas.microsoft.com/office/drawing/2014/main" id="{5CF9FCF8-7E6C-42C5-AE53-848C18905B10}"/>
              </a:ext>
            </a:extLst>
          </p:cNvPr>
          <p:cNvSpPr txBox="1"/>
          <p:nvPr/>
        </p:nvSpPr>
        <p:spPr>
          <a:xfrm>
            <a:off x="3554328" y="1065834"/>
            <a:ext cx="7749844" cy="1077218"/>
          </a:xfrm>
          <a:prstGeom prst="rect">
            <a:avLst/>
          </a:prstGeom>
          <a:noFill/>
        </p:spPr>
        <p:txBody>
          <a:bodyPr wrap="square">
            <a:spAutoFit/>
          </a:bodyPr>
          <a:lstStyle/>
          <a:p>
            <a:pPr lvl="0"/>
            <a:r>
              <a:rPr lang="nl-NL" sz="3200" dirty="0">
                <a:solidFill>
                  <a:srgbClr val="7030A0"/>
                </a:solidFill>
              </a:rPr>
              <a:t>Cánh buồm trên sông được so sánh với con bướm nhỏ</a:t>
            </a:r>
            <a:r>
              <a:rPr lang="nl-NL" sz="3200" dirty="0"/>
              <a:t>.</a:t>
            </a:r>
            <a:endParaRPr lang="vi-VN" sz="3200" dirty="0">
              <a:solidFill>
                <a:srgbClr val="9900CC"/>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32" name="Picture 31" descr="A picture containing plant, flower&#10;&#10;Description automatically generated">
            <a:extLst>
              <a:ext uri="{FF2B5EF4-FFF2-40B4-BE49-F238E27FC236}">
                <a16:creationId xmlns:a16="http://schemas.microsoft.com/office/drawing/2014/main" id="{1AFCE37A-8C8F-4D04-BB1F-B29625A29670}"/>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val="0"/>
              </a:ext>
            </a:extLst>
          </a:blip>
          <a:srcRect b="29656"/>
          <a:stretch/>
        </p:blipFill>
        <p:spPr>
          <a:xfrm>
            <a:off x="6431279" y="4156454"/>
            <a:ext cx="5760721" cy="2701546"/>
          </a:xfrm>
          <a:prstGeom prst="rect">
            <a:avLst/>
          </a:prstGeom>
        </p:spPr>
      </p:pic>
      <p:pic>
        <p:nvPicPr>
          <p:cNvPr id="35" name="Picture 34" descr="A child reading a book&#10;&#10;Description automatically generated with medium confidence">
            <a:extLst>
              <a:ext uri="{FF2B5EF4-FFF2-40B4-BE49-F238E27FC236}">
                <a16:creationId xmlns:a16="http://schemas.microsoft.com/office/drawing/2014/main" id="{FA252F38-3F78-49E6-B76C-15D75FB30A2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6084" y="3259694"/>
            <a:ext cx="4023360" cy="4023360"/>
          </a:xfrm>
          <a:prstGeom prst="rect">
            <a:avLst/>
          </a:prstGeom>
        </p:spPr>
      </p:pic>
      <p:pic>
        <p:nvPicPr>
          <p:cNvPr id="37" name="Picture 36" descr="A picture containing metalware&#10;&#10;Description automatically generated">
            <a:extLst>
              <a:ext uri="{FF2B5EF4-FFF2-40B4-BE49-F238E27FC236}">
                <a16:creationId xmlns:a16="http://schemas.microsoft.com/office/drawing/2014/main" id="{79F664B7-8B5C-412B-9AB8-E16D4B70A8F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057" t="11398" r="29213" b="58280"/>
          <a:stretch/>
        </p:blipFill>
        <p:spPr>
          <a:xfrm>
            <a:off x="2701892" y="2565435"/>
            <a:ext cx="674451" cy="457200"/>
          </a:xfrm>
          <a:prstGeom prst="rect">
            <a:avLst/>
          </a:prstGeom>
        </p:spPr>
      </p:pic>
      <p:sp>
        <p:nvSpPr>
          <p:cNvPr id="38" name="TextBox 37">
            <a:extLst>
              <a:ext uri="{FF2B5EF4-FFF2-40B4-BE49-F238E27FC236}">
                <a16:creationId xmlns:a16="http://schemas.microsoft.com/office/drawing/2014/main" id="{645EB38A-F3D5-48FC-A078-43E1D83A0F02}"/>
              </a:ext>
            </a:extLst>
          </p:cNvPr>
          <p:cNvSpPr txBox="1"/>
          <p:nvPr/>
        </p:nvSpPr>
        <p:spPr>
          <a:xfrm>
            <a:off x="3497276" y="2501648"/>
            <a:ext cx="7749844" cy="584775"/>
          </a:xfrm>
          <a:prstGeom prst="rect">
            <a:avLst/>
          </a:prstGeom>
          <a:noFill/>
        </p:spPr>
        <p:txBody>
          <a:bodyPr wrap="square">
            <a:spAutoFit/>
          </a:bodyPr>
          <a:lstStyle/>
          <a:p>
            <a:pPr lvl="0"/>
            <a:r>
              <a:rPr lang="nl-NL" sz="3200" dirty="0">
                <a:solidFill>
                  <a:srgbClr val="7030A0"/>
                </a:solidFill>
              </a:rPr>
              <a:t>Nước sông nhấp nháy được ví với sao bay.</a:t>
            </a:r>
            <a:endParaRPr lang="vi-VN" sz="3200" dirty="0">
              <a:solidFill>
                <a:srgbClr val="7030A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561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subTnLst>
                                    <p:audio>
                                      <p:cMediaNode>
                                        <p:cTn display="0" masterRel="sameClick">
                                          <p:stCondLst>
                                            <p:cond evt="begin" delay="0">
                                              <p:tn val="9"/>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632</Words>
  <Application>Microsoft Office PowerPoint</Application>
  <PresentationFormat>Widescreen</PresentationFormat>
  <Paragraphs>76</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等线</vt:lpstr>
      <vt:lpstr>Arial</vt:lpstr>
      <vt:lpstr>Calibri</vt:lpstr>
      <vt:lpstr>Calibri Light</vt:lpstr>
      <vt:lpstr>Coiny</vt:lpstr>
      <vt:lpstr>Nunito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Administrator</cp:lastModifiedBy>
  <cp:revision>28</cp:revision>
  <dcterms:created xsi:type="dcterms:W3CDTF">2022-08-14T03:29:48Z</dcterms:created>
  <dcterms:modified xsi:type="dcterms:W3CDTF">2024-12-02T02:41:06Z</dcterms:modified>
</cp:coreProperties>
</file>