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0"/>
  </p:notesMasterIdLst>
  <p:sldIdLst>
    <p:sldId id="347" r:id="rId3"/>
    <p:sldId id="348" r:id="rId4"/>
    <p:sldId id="327" r:id="rId5"/>
    <p:sldId id="455" r:id="rId6"/>
    <p:sldId id="390" r:id="rId7"/>
    <p:sldId id="396" r:id="rId8"/>
    <p:sldId id="456" r:id="rId9"/>
    <p:sldId id="457" r:id="rId10"/>
    <p:sldId id="458" r:id="rId11"/>
    <p:sldId id="395" r:id="rId12"/>
    <p:sldId id="459" r:id="rId13"/>
    <p:sldId id="460" r:id="rId14"/>
    <p:sldId id="461" r:id="rId15"/>
    <p:sldId id="393" r:id="rId16"/>
    <p:sldId id="333" r:id="rId17"/>
    <p:sldId id="462" r:id="rId18"/>
    <p:sldId id="309"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unito Black" pitchFamily="2" charset="0"/>
      <p:bold r:id="rId25"/>
      <p:boldItalic r:id="rId26"/>
    </p:embeddedFont>
    <p:embeddedFont>
      <p:font typeface="Sigmar One" panose="020B0604020202020204" charset="0"/>
      <p:regular r:id="rId27"/>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347"/>
            <p14:sldId id="348"/>
            <p14:sldId id="327"/>
            <p14:sldId id="455"/>
            <p14:sldId id="390"/>
            <p14:sldId id="396"/>
          </p14:sldIdLst>
        </p14:section>
        <p14:section name="Untitled Section" id="{E3C45DB0-CDD1-4C49-8990-6DF7C6D156F7}">
          <p14:sldIdLst>
            <p14:sldId id="456"/>
            <p14:sldId id="457"/>
            <p14:sldId id="458"/>
            <p14:sldId id="395"/>
            <p14:sldId id="459"/>
            <p14:sldId id="460"/>
            <p14:sldId id="461"/>
            <p14:sldId id="393"/>
            <p14:sldId id="333"/>
            <p14:sldId id="462"/>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FEE1E6"/>
    <a:srgbClr val="FFE6B8"/>
    <a:srgbClr val="F92D67"/>
    <a:srgbClr val="D8F7FC"/>
    <a:srgbClr val="C9EAFA"/>
    <a:srgbClr val="888078"/>
    <a:srgbClr val="DED8C7"/>
    <a:srgbClr val="F3C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6" d="100"/>
          <a:sy n="106" d="100"/>
        </p:scale>
        <p:origin x="756" y="96"/>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03728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2024/12/17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038364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12/17/2024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487489" y="1796819"/>
            <a:ext cx="9282545" cy="1569660"/>
          </a:xfrm>
          <a:prstGeom prst="rect">
            <a:avLst/>
          </a:prstGeom>
          <a:noFill/>
        </p:spPr>
        <p:txBody>
          <a:bodyPr wrap="square" rtlCol="0">
            <a:spAutoFit/>
          </a:bodyPr>
          <a:lstStyle/>
          <a:p>
            <a:pPr algn="ctr"/>
            <a:r>
              <a:rPr lang="en-US" sz="9600" b="1" dirty="0">
                <a:solidFill>
                  <a:srgbClr val="00B050"/>
                </a:solidFill>
                <a:latin typeface="UTM Cookies" panose="02040603050506020204" pitchFamily="18" charset="0"/>
              </a:rPr>
              <a:t>KHỞI ĐỘNG</a:t>
            </a: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7115745-2F8B-4195-AD23-8A2542AF7C2C}" type="slidenum">
              <a:rPr lang="zh-CN" altLang="en-US" smtClean="0"/>
              <a:t>10</a:t>
            </a:fld>
            <a:endParaRPr lang="zh-CN" altLang="en-US"/>
          </a:p>
        </p:txBody>
      </p:sp>
      <p:sp>
        <p:nvSpPr>
          <p:cNvPr id="3" name="TextBox 2">
            <a:extLst>
              <a:ext uri="{FF2B5EF4-FFF2-40B4-BE49-F238E27FC236}">
                <a16:creationId xmlns:a16="http://schemas.microsoft.com/office/drawing/2014/main" id="{77B0E660-BA51-6D51-3CFA-4B96AB362084}"/>
              </a:ext>
            </a:extLst>
          </p:cNvPr>
          <p:cNvSpPr txBox="1"/>
          <p:nvPr/>
        </p:nvSpPr>
        <p:spPr>
          <a:xfrm>
            <a:off x="1007436" y="260649"/>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478699" y="1508787"/>
            <a:ext cx="11713301" cy="3186129"/>
          </a:xfrm>
          <a:prstGeom prst="rect">
            <a:avLst/>
          </a:prstGeom>
        </p:spPr>
        <p:txBody>
          <a:bodyPr wrap="square">
            <a:spAutoFit/>
          </a:bodyPr>
          <a:lstStyle/>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muốn viết về nhân vật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Đặc điểm của nhân vật ấy làm em ấn tượng là gì?</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Nhân vật ấy có suy nghĩ và việc làm như thế nào?</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Em thích hay không thích nhân vật ấy?</a:t>
            </a:r>
            <a:endParaRPr lang="en-US" sz="1600">
              <a:latin typeface="Times New Roman" panose="02020603050405020304" pitchFamily="18" charset="0"/>
              <a:ea typeface="Calibri"/>
              <a:cs typeface="Times New Roman" panose="02020603050405020304" pitchFamily="18" charset="0"/>
            </a:endParaRPr>
          </a:p>
          <a:p>
            <a:pPr algn="just">
              <a:lnSpc>
                <a:spcPts val="2200"/>
              </a:lnSpc>
              <a:spcBef>
                <a:spcPts val="1600"/>
              </a:spcBef>
              <a:spcAft>
                <a:spcPts val="1600"/>
              </a:spcAft>
            </a:pPr>
            <a:r>
              <a:rPr lang="en-US" sz="3733">
                <a:solidFill>
                  <a:srgbClr val="000000"/>
                </a:solidFill>
                <a:latin typeface="Times New Roman" panose="02020603050405020304" pitchFamily="18" charset="0"/>
                <a:ea typeface="Times New Roman"/>
                <a:cs typeface="Times New Roman" panose="02020603050405020304" pitchFamily="18" charset="0"/>
              </a:rPr>
              <a:t>- Vì sao em thích hoặc không thích nhân vật ấy?</a:t>
            </a:r>
            <a:endParaRPr lang="en-US" sz="160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904835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pic>
        <p:nvPicPr>
          <p:cNvPr id="6" name="Picture 5"/>
          <p:cNvPicPr>
            <a:picLocks noChangeAspect="1"/>
          </p:cNvPicPr>
          <p:nvPr/>
        </p:nvPicPr>
        <p:blipFill rotWithShape="1">
          <a:blip r:embed="rId4"/>
          <a:srcRect l="53603"/>
          <a:stretch/>
        </p:blipFill>
        <p:spPr>
          <a:xfrm>
            <a:off x="2895600" y="832975"/>
            <a:ext cx="6172200" cy="539312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lowchart: Terminator 7"/>
          <p:cNvSpPr/>
          <p:nvPr/>
        </p:nvSpPr>
        <p:spPr>
          <a:xfrm>
            <a:off x="346495" y="1182758"/>
            <a:ext cx="11270410" cy="4693559"/>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Nunito Black" pitchFamily="2" charset="0"/>
              </a:rPr>
              <a:t>Bài tham khảo 1:</a:t>
            </a:r>
            <a:endParaRPr lang="vi-VN" sz="2400" dirty="0">
              <a:solidFill>
                <a:srgbClr val="FF0000"/>
              </a:solidFill>
              <a:latin typeface="Nunito Black" pitchFamily="2" charset="0"/>
            </a:endParaRPr>
          </a:p>
          <a:p>
            <a:pPr algn="just"/>
            <a:r>
              <a:rPr lang="en-US" sz="2400" dirty="0">
                <a:solidFill>
                  <a:srgbClr val="008000"/>
                </a:solidFill>
                <a:latin typeface="Nunito Black" pitchFamily="2" charset="0"/>
              </a:rPr>
              <a:t>	</a:t>
            </a:r>
            <a:r>
              <a:rPr lang="vi-VN" sz="2400" dirty="0">
                <a:solidFill>
                  <a:srgbClr val="00800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p:txBody>
      </p:sp>
    </p:spTree>
    <p:extLst>
      <p:ext uri="{BB962C8B-B14F-4D97-AF65-F5344CB8AC3E}">
        <p14:creationId xmlns:p14="http://schemas.microsoft.com/office/powerpoint/2010/main" val="1499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60" r="50901"/>
          <a:stretch/>
        </p:blipFill>
        <p:spPr>
          <a:xfrm>
            <a:off x="3124200" y="826048"/>
            <a:ext cx="5791200" cy="511059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8" name="Flowchart: Terminator 7"/>
          <p:cNvSpPr/>
          <p:nvPr/>
        </p:nvSpPr>
        <p:spPr>
          <a:xfrm>
            <a:off x="384595" y="1628746"/>
            <a:ext cx="11270410" cy="3505200"/>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lang="vi-VN" sz="2400" dirty="0">
                <a:solidFill>
                  <a:srgbClr val="002060"/>
                </a:solidFill>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4633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1219200" y="366347"/>
            <a:ext cx="92202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bài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của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sửa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bổ</a:t>
            </a:r>
            <a:r>
              <a:rPr lang="en-US" sz="2400" b="1" dirty="0">
                <a:solidFill>
                  <a:srgbClr val="002060"/>
                </a:solidFill>
                <a:latin typeface="Nunito Black" pitchFamily="2" charset="0"/>
              </a:rPr>
              <a:t> sung ý hay.</a:t>
            </a:r>
            <a:endParaRPr lang="en-US" sz="2400" dirty="0">
              <a:solidFill>
                <a:srgbClr val="002060"/>
              </a:solidFill>
              <a:latin typeface="Nunito Black" pitchFamily="2" charset="0"/>
            </a:endParaRPr>
          </a:p>
        </p:txBody>
      </p:sp>
      <p:sp>
        <p:nvSpPr>
          <p:cNvPr id="7" name="Cloud 6"/>
          <p:cNvSpPr/>
          <p:nvPr/>
        </p:nvSpPr>
        <p:spPr>
          <a:xfrm>
            <a:off x="3124200" y="1828800"/>
            <a:ext cx="6096000" cy="2951619"/>
          </a:xfrm>
          <a:prstGeom prst="cloud">
            <a:avLst/>
          </a:prstGeom>
          <a:solidFill>
            <a:srgbClr val="008000"/>
          </a:solidFill>
        </p:spPr>
        <p:txBody>
          <a:bodyPr>
            <a:spAutoFit/>
          </a:bodyPr>
          <a:lstStyle/>
          <a:p>
            <a:r>
              <a:rPr lang="en-US" sz="2400" dirty="0" err="1">
                <a:solidFill>
                  <a:schemeClr val="bg1"/>
                </a:solidFill>
                <a:latin typeface="Nunito Black" pitchFamily="2" charset="0"/>
              </a:rPr>
              <a:t>Em</a:t>
            </a:r>
            <a:r>
              <a:rPr lang="en-US" sz="2400" dirty="0">
                <a:solidFill>
                  <a:schemeClr val="bg1"/>
                </a:solidFill>
                <a:latin typeface="Nunito Black" pitchFamily="2" charset="0"/>
              </a:rPr>
              <a:t> </a:t>
            </a:r>
            <a:r>
              <a:rPr lang="en-US" sz="2400" dirty="0" err="1">
                <a:solidFill>
                  <a:schemeClr val="bg1"/>
                </a:solidFill>
                <a:latin typeface="Nunito Black" pitchFamily="2" charset="0"/>
              </a:rPr>
              <a:t>cùng</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trong</a:t>
            </a:r>
            <a:r>
              <a:rPr lang="en-US" sz="2400" dirty="0">
                <a:solidFill>
                  <a:schemeClr val="bg1"/>
                </a:solidFill>
                <a:latin typeface="Nunito Black" pitchFamily="2" charset="0"/>
              </a:rPr>
              <a:t> </a:t>
            </a:r>
            <a:r>
              <a:rPr lang="en-US" sz="2400" dirty="0" err="1">
                <a:solidFill>
                  <a:schemeClr val="bg1"/>
                </a:solidFill>
                <a:latin typeface="Nunito Black" pitchFamily="2" charset="0"/>
              </a:rPr>
              <a:t>lớp</a:t>
            </a:r>
            <a:r>
              <a:rPr lang="en-US" sz="2400" dirty="0">
                <a:solidFill>
                  <a:schemeClr val="bg1"/>
                </a:solidFill>
                <a:latin typeface="Nunito Black" pitchFamily="2" charset="0"/>
              </a:rPr>
              <a:t> </a:t>
            </a:r>
            <a:r>
              <a:rPr lang="en-US" sz="2400" dirty="0" err="1">
                <a:solidFill>
                  <a:schemeClr val="bg1"/>
                </a:solidFill>
                <a:latin typeface="Nunito Black" pitchFamily="2" charset="0"/>
              </a:rPr>
              <a:t>thực</a:t>
            </a:r>
            <a:r>
              <a:rPr lang="en-US" sz="2400" dirty="0">
                <a:solidFill>
                  <a:schemeClr val="bg1"/>
                </a:solidFill>
                <a:latin typeface="Nunito Black" pitchFamily="2" charset="0"/>
              </a:rPr>
              <a:t> </a:t>
            </a:r>
            <a:r>
              <a:rPr lang="en-US" sz="2400" dirty="0" err="1">
                <a:solidFill>
                  <a:schemeClr val="bg1"/>
                </a:solidFill>
                <a:latin typeface="Nunito Black" pitchFamily="2" charset="0"/>
              </a:rPr>
              <a:t>hiện</a:t>
            </a:r>
            <a:r>
              <a:rPr lang="en-US" sz="2400" dirty="0">
                <a:solidFill>
                  <a:schemeClr val="bg1"/>
                </a:solidFill>
                <a:latin typeface="Nunito Black" pitchFamily="2" charset="0"/>
              </a:rPr>
              <a:t> </a:t>
            </a:r>
            <a:r>
              <a:rPr lang="en-US" sz="2400" dirty="0" err="1">
                <a:solidFill>
                  <a:schemeClr val="bg1"/>
                </a:solidFill>
                <a:latin typeface="Nunito Black" pitchFamily="2" charset="0"/>
              </a:rPr>
              <a:t>trao</a:t>
            </a:r>
            <a:r>
              <a:rPr lang="en-US" sz="2400" dirty="0">
                <a:solidFill>
                  <a:schemeClr val="bg1"/>
                </a:solidFill>
                <a:latin typeface="Nunito Black" pitchFamily="2" charset="0"/>
              </a:rPr>
              <a:t> </a:t>
            </a:r>
            <a:r>
              <a:rPr lang="en-US" sz="2400" dirty="0" err="1">
                <a:solidFill>
                  <a:schemeClr val="bg1"/>
                </a:solidFill>
                <a:latin typeface="Nunito Black" pitchFamily="2" charset="0"/>
              </a:rPr>
              <a:t>đổi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làm</a:t>
            </a:r>
            <a:r>
              <a:rPr lang="en-US" sz="2400" dirty="0">
                <a:solidFill>
                  <a:schemeClr val="bg1"/>
                </a:solidFill>
                <a:latin typeface="Nunito Black" pitchFamily="2" charset="0"/>
              </a:rPr>
              <a:t>, </a:t>
            </a:r>
            <a:r>
              <a:rPr lang="en-US" sz="2400" dirty="0" err="1">
                <a:solidFill>
                  <a:schemeClr val="bg1"/>
                </a:solidFill>
                <a:latin typeface="Nunito Black" pitchFamily="2" charset="0"/>
              </a:rPr>
              <a:t>nhận</a:t>
            </a:r>
            <a:r>
              <a:rPr lang="en-US" sz="2400" dirty="0">
                <a:solidFill>
                  <a:schemeClr val="bg1"/>
                </a:solidFill>
                <a:latin typeface="Nunito Black" pitchFamily="2" charset="0"/>
              </a:rPr>
              <a:t> </a:t>
            </a:r>
            <a:r>
              <a:rPr lang="en-US" sz="2400" dirty="0" err="1">
                <a:solidFill>
                  <a:schemeClr val="bg1"/>
                </a:solidFill>
                <a:latin typeface="Nunito Black" pitchFamily="2" charset="0"/>
              </a:rPr>
              <a:t>xét</a:t>
            </a:r>
            <a:r>
              <a:rPr lang="en-US" sz="2400" dirty="0">
                <a:solidFill>
                  <a:schemeClr val="bg1"/>
                </a:solidFill>
                <a:latin typeface="Nunito Black" pitchFamily="2" charset="0"/>
              </a:rPr>
              <a:t> </a:t>
            </a:r>
            <a:r>
              <a:rPr lang="en-US" sz="2400" dirty="0" err="1">
                <a:solidFill>
                  <a:schemeClr val="bg1"/>
                </a:solidFill>
                <a:latin typeface="Nunito Black" pitchFamily="2" charset="0"/>
              </a:rPr>
              <a:t>và</a:t>
            </a:r>
            <a:r>
              <a:rPr lang="en-US" sz="2400" dirty="0">
                <a:solidFill>
                  <a:schemeClr val="bg1"/>
                </a:solidFill>
                <a:latin typeface="Nunito Black" pitchFamily="2" charset="0"/>
              </a:rPr>
              <a:t> </a:t>
            </a:r>
            <a:r>
              <a:rPr lang="en-US" sz="2400" dirty="0" err="1">
                <a:solidFill>
                  <a:schemeClr val="bg1"/>
                </a:solidFill>
                <a:latin typeface="Nunito Black" pitchFamily="2" charset="0"/>
              </a:rPr>
              <a:t>học</a:t>
            </a:r>
            <a:r>
              <a:rPr lang="en-US" sz="2400" dirty="0">
                <a:solidFill>
                  <a:schemeClr val="bg1"/>
                </a:solidFill>
                <a:latin typeface="Nunito Black" pitchFamily="2" charset="0"/>
              </a:rPr>
              <a:t> </a:t>
            </a:r>
            <a:r>
              <a:rPr lang="en-US" sz="2400" dirty="0" err="1">
                <a:solidFill>
                  <a:schemeClr val="bg1"/>
                </a:solidFill>
                <a:latin typeface="Nunito Black" pitchFamily="2" charset="0"/>
              </a:rPr>
              <a:t>hỏi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những</a:t>
            </a:r>
            <a:r>
              <a:rPr lang="en-US" sz="2400" dirty="0">
                <a:solidFill>
                  <a:schemeClr val="bg1"/>
                </a:solidFill>
                <a:latin typeface="Nunito Black" pitchFamily="2" charset="0"/>
              </a:rPr>
              <a:t> ý hay.</a:t>
            </a:r>
            <a:br>
              <a:rPr lang="en-US" sz="2400" dirty="0">
                <a:solidFill>
                  <a:schemeClr val="bg1"/>
                </a:solidFill>
                <a:latin typeface="Nunito Black" pitchFamily="2" charset="0"/>
              </a:rPr>
            </a:br>
            <a:br>
              <a:rPr lang="en-US" dirty="0">
                <a:solidFill>
                  <a:srgbClr val="000000"/>
                </a:solidFill>
                <a:latin typeface="OpenSans"/>
              </a:rPr>
            </a:br>
            <a:endParaRPr lang="en-US" dirty="0"/>
          </a:p>
        </p:txBody>
      </p:sp>
    </p:spTree>
    <p:extLst>
      <p:ext uri="{BB962C8B-B14F-4D97-AF65-F5344CB8AC3E}">
        <p14:creationId xmlns:p14="http://schemas.microsoft.com/office/powerpoint/2010/main" val="150853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2</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1007434" y="1604797"/>
            <a:ext cx="11041228" cy="2964979"/>
          </a:xfrm>
          <a:prstGeom prst="rect">
            <a:avLst/>
          </a:prstGeom>
          <a:noFill/>
        </p:spPr>
        <p:txBody>
          <a:bodyPr wrap="square" rtlCol="0">
            <a:spAutoFit/>
          </a:bodyPr>
          <a:lstStyle/>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Đổi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endParaRPr lang="en-US" sz="3600" dirty="0">
              <a:solidFill>
                <a:prstClr val="black"/>
              </a:solidFill>
              <a:latin typeface="Times New Roman" panose="02020603050405020304" pitchFamily="18" charset="0"/>
              <a:cs typeface="Times New Roman" panose="02020603050405020304" pitchFamily="18" charset="0"/>
            </a:endParaRP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Đọc</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bài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của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góp</a:t>
            </a:r>
            <a:r>
              <a:rPr lang="en-US" sz="3600" dirty="0">
                <a:solidFill>
                  <a:prstClr val="black"/>
                </a:solidFill>
                <a:latin typeface="Times New Roman" panose="02020603050405020304" pitchFamily="18" charset="0"/>
                <a:cs typeface="Times New Roman" panose="02020603050405020304" pitchFamily="18" charset="0"/>
              </a:rPr>
              <a:t> ý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bạn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về</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dùng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từ</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câu</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cách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diễn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đạt</a:t>
            </a:r>
            <a:r>
              <a:rPr lang="en-US" sz="3600" dirty="0">
                <a:solidFill>
                  <a:prstClr val="black"/>
                </a:solidFill>
                <a:latin typeface="Times New Roman" panose="02020603050405020304" pitchFamily="18" charset="0"/>
                <a:cs typeface="Times New Roman" panose="02020603050405020304" pitchFamily="18" charset="0"/>
              </a:rPr>
              <a:t>,…</a:t>
            </a:r>
          </a:p>
          <a:p>
            <a:pPr marL="761981" indent="-761981">
              <a:buFontTx/>
              <a:buChar char="-"/>
            </a:pPr>
            <a:r>
              <a:rPr lang="en-US" sz="3600" dirty="0" err="1">
                <a:solidFill>
                  <a:prstClr val="black"/>
                </a:solidFill>
                <a:latin typeface="Times New Roman" panose="02020603050405020304" pitchFamily="18" charset="0"/>
                <a:cs typeface="Times New Roman" panose="02020603050405020304" pitchFamily="18" charset="0"/>
              </a:rPr>
              <a:t>Chỉnh</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sửa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bổ</a:t>
            </a:r>
            <a:r>
              <a:rPr lang="en-US" sz="3600" dirty="0">
                <a:solidFill>
                  <a:prstClr val="black"/>
                </a:solidFill>
                <a:latin typeface="Times New Roman" panose="02020603050405020304" pitchFamily="18" charset="0"/>
                <a:cs typeface="Times New Roman" panose="02020603050405020304" pitchFamily="18" charset="0"/>
              </a:rPr>
              <a:t> sung </a:t>
            </a:r>
            <a:r>
              <a:rPr lang="en-US" sz="3600" dirty="0" err="1">
                <a:solidFill>
                  <a:prstClr val="black"/>
                </a:solidFill>
                <a:latin typeface="Times New Roman" panose="02020603050405020304" pitchFamily="18" charset="0"/>
                <a:cs typeface="Times New Roman" panose="02020603050405020304" pitchFamily="18" charset="0"/>
              </a:rPr>
              <a:t>hợp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lí</a:t>
            </a:r>
            <a:r>
              <a:rPr lang="en-US" sz="3600" dirty="0">
                <a:solidFill>
                  <a:prstClr val="black"/>
                </a:solidFill>
                <a:latin typeface="Times New Roman" panose="02020603050405020304" pitchFamily="18" charset="0"/>
                <a:cs typeface="Times New Roman" panose="02020603050405020304" pitchFamily="18" charset="0"/>
              </a:rPr>
              <a:t> </a:t>
            </a: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9917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82" y="152400"/>
            <a:ext cx="1115787" cy="762000"/>
          </a:xfrm>
          <a:prstGeom prst="ellipse">
            <a:avLst/>
          </a:prstGeom>
        </p:spPr>
      </p:pic>
      <p:pic>
        <p:nvPicPr>
          <p:cNvPr id="3" name="Picture 2"/>
          <p:cNvPicPr>
            <a:picLocks noChangeAspect="1"/>
          </p:cNvPicPr>
          <p:nvPr/>
        </p:nvPicPr>
        <p:blipFill>
          <a:blip r:embed="rId4"/>
          <a:stretch>
            <a:fillRect/>
          </a:stretch>
        </p:blipFill>
        <p:spPr>
          <a:xfrm>
            <a:off x="4280104" y="333595"/>
            <a:ext cx="4153480" cy="2343477"/>
          </a:xfrm>
          <a:prstGeom prst="ellipse">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a:srcRect l="3160" r="50901"/>
          <a:stretch/>
        </p:blipFill>
        <p:spPr>
          <a:xfrm>
            <a:off x="253590" y="1992711"/>
            <a:ext cx="3176457" cy="280314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5"/>
          <a:srcRect l="53603"/>
          <a:stretch/>
        </p:blipFill>
        <p:spPr>
          <a:xfrm>
            <a:off x="8686800" y="2133600"/>
            <a:ext cx="3200400" cy="279643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a:stretch>
            <a:fillRect/>
          </a:stretch>
        </p:blipFill>
        <p:spPr>
          <a:xfrm>
            <a:off x="3835663" y="4038600"/>
            <a:ext cx="4639485" cy="2547168"/>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loud 6"/>
          <p:cNvSpPr/>
          <p:nvPr/>
        </p:nvSpPr>
        <p:spPr>
          <a:xfrm>
            <a:off x="2494342" y="2586216"/>
            <a:ext cx="7086600" cy="1452384"/>
          </a:xfrm>
          <a:prstGeom prst="cloud">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dirty="0" err="1">
                <a:solidFill>
                  <a:schemeClr val="bg1"/>
                </a:solidFill>
                <a:latin typeface="Nunito Black" pitchFamily="2" charset="0"/>
              </a:rPr>
              <a:t>Đọc</a:t>
            </a:r>
            <a:r>
              <a:rPr lang="en-US" sz="2800" dirty="0">
                <a:solidFill>
                  <a:schemeClr val="bg1"/>
                </a:solidFill>
                <a:latin typeface="Nunito Black" pitchFamily="2" charset="0"/>
              </a:rPr>
              <a:t> </a:t>
            </a:r>
            <a:r>
              <a:rPr lang="en-US" sz="2800" dirty="0" err="1">
                <a:solidFill>
                  <a:schemeClr val="bg1"/>
                </a:solidFill>
                <a:latin typeface="Nunito Black" pitchFamily="2" charset="0"/>
              </a:rPr>
              <a:t>lại</a:t>
            </a:r>
            <a:r>
              <a:rPr lang="en-US" sz="2800" dirty="0">
                <a:solidFill>
                  <a:schemeClr val="bg1"/>
                </a:solidFill>
                <a:latin typeface="Nunito Black" pitchFamily="2" charset="0"/>
              </a:rPr>
              <a:t> </a:t>
            </a:r>
            <a:r>
              <a:rPr lang="en-US" sz="2800" dirty="0" err="1">
                <a:solidFill>
                  <a:schemeClr val="bg1"/>
                </a:solidFill>
                <a:latin typeface="Nunito Black" pitchFamily="2" charset="0"/>
              </a:rPr>
              <a:t>những</a:t>
            </a:r>
            <a:r>
              <a:rPr lang="en-US" sz="2800" dirty="0">
                <a:solidFill>
                  <a:schemeClr val="bg1"/>
                </a:solidFill>
                <a:latin typeface="Nunito Black" pitchFamily="2" charset="0"/>
              </a:rPr>
              <a:t> </a:t>
            </a:r>
            <a:r>
              <a:rPr lang="en-US" sz="2800" dirty="0" err="1">
                <a:solidFill>
                  <a:schemeClr val="bg1"/>
                </a:solidFill>
                <a:latin typeface="Nunito Black" pitchFamily="2" charset="0"/>
              </a:rPr>
              <a:t>câu</a:t>
            </a:r>
            <a:r>
              <a:rPr lang="en-US" sz="2800" dirty="0">
                <a:solidFill>
                  <a:schemeClr val="bg1"/>
                </a:solidFill>
                <a:latin typeface="Nunito Black" pitchFamily="2" charset="0"/>
              </a:rPr>
              <a:t> </a:t>
            </a:r>
            <a:r>
              <a:rPr lang="en-US" sz="2800" dirty="0" err="1">
                <a:solidFill>
                  <a:schemeClr val="bg1"/>
                </a:solidFill>
                <a:latin typeface="Nunito Black" pitchFamily="2" charset="0"/>
              </a:rPr>
              <a:t>chuyện</a:t>
            </a:r>
            <a:r>
              <a:rPr lang="en-US" sz="2800" dirty="0">
                <a:solidFill>
                  <a:schemeClr val="bg1"/>
                </a:solidFill>
                <a:latin typeface="Nunito Black" pitchFamily="2" charset="0"/>
              </a:rPr>
              <a:t> </a:t>
            </a:r>
            <a:r>
              <a:rPr lang="en-US" sz="2800" dirty="0" err="1">
                <a:solidFill>
                  <a:schemeClr val="bg1"/>
                </a:solidFill>
                <a:latin typeface="Nunito Black" pitchFamily="2" charset="0"/>
              </a:rPr>
              <a:t>mà</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yêu</a:t>
            </a:r>
            <a:r>
              <a:rPr lang="en-US" sz="2800" dirty="0">
                <a:solidFill>
                  <a:schemeClr val="bg1"/>
                </a:solidFill>
                <a:latin typeface="Nunito Black" pitchFamily="2" charset="0"/>
              </a:rPr>
              <a:t> </a:t>
            </a:r>
            <a:r>
              <a:rPr lang="en-US" sz="2800" dirty="0" err="1">
                <a:solidFill>
                  <a:schemeClr val="bg1"/>
                </a:solidFill>
                <a:latin typeface="Nunito Black" pitchFamily="2" charset="0"/>
              </a:rPr>
              <a:t>thích</a:t>
            </a:r>
            <a:endParaRPr lang="en-US" sz="2800" dirty="0">
              <a:solidFill>
                <a:schemeClr val="bg1"/>
              </a:solidFill>
              <a:latin typeface="Nunito Black" pitchFamily="2" charset="0"/>
            </a:endParaRPr>
          </a:p>
        </p:txBody>
      </p:sp>
    </p:spTree>
    <p:extLst>
      <p:ext uri="{BB962C8B-B14F-4D97-AF65-F5344CB8AC3E}">
        <p14:creationId xmlns:p14="http://schemas.microsoft.com/office/powerpoint/2010/main" val="2291896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43150F0-28E3-40A6-AAE8-7BF0EBD1D47C}"/>
              </a:ext>
            </a:extLst>
          </p:cNvPr>
          <p:cNvGraphicFramePr>
            <a:graphicFrameLocks noGrp="1"/>
          </p:cNvGraphicFramePr>
          <p:nvPr/>
        </p:nvGraphicFramePr>
        <p:xfrm>
          <a:off x="719403" y="1412776"/>
          <a:ext cx="10515600" cy="1435608"/>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739832934"/>
                    </a:ext>
                  </a:extLst>
                </a:gridCol>
              </a:tblGrid>
              <a:tr h="1435608">
                <a:tc>
                  <a:txBody>
                    <a:bodyPr/>
                    <a:lstStyle/>
                    <a:p>
                      <a:pPr marL="0" marR="0" algn="l">
                        <a:lnSpc>
                          <a:spcPct val="115000"/>
                        </a:lnSpc>
                        <a:spcBef>
                          <a:spcPts val="0"/>
                        </a:spcBef>
                        <a:spcAft>
                          <a:spcPts val="0"/>
                        </a:spcAft>
                      </a:pPr>
                      <a:r>
                        <a:rPr lang="nl-NL" sz="4300" dirty="0">
                          <a:effectLst/>
                          <a:latin typeface="Times New Roman" panose="02020603050405020304" pitchFamily="18" charset="0"/>
                          <a:cs typeface="Times New Roman" panose="02020603050405020304" pitchFamily="18" charset="0"/>
                        </a:rPr>
                        <a:t>+  Kể tên một số câu chuyện em yêu thích ?</a:t>
                      </a:r>
                      <a:endParaRPr lang="en-US" sz="4300" dirty="0">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Em</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thích</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nhân</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vật</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nào</a:t>
                      </a:r>
                      <a:r>
                        <a:rPr lang="en-US" sz="4300" dirty="0">
                          <a:effectLst/>
                          <a:latin typeface="Times New Roman" panose="02020603050405020304" pitchFamily="18" charset="0"/>
                          <a:cs typeface="Times New Roman" panose="02020603050405020304" pitchFamily="18" charset="0"/>
                        </a:rPr>
                        <a:t> ? </a:t>
                      </a:r>
                      <a:r>
                        <a:rPr lang="en-US" sz="4300" dirty="0" err="1">
                          <a:effectLst/>
                          <a:latin typeface="Times New Roman" panose="02020603050405020304" pitchFamily="18" charset="0"/>
                          <a:cs typeface="Times New Roman" panose="02020603050405020304" pitchFamily="18" charset="0"/>
                        </a:rPr>
                        <a:t>Vì</a:t>
                      </a:r>
                      <a:r>
                        <a:rPr lang="en-US" sz="4300" dirty="0">
                          <a:effectLst/>
                          <a:latin typeface="Times New Roman" panose="02020603050405020304" pitchFamily="18" charset="0"/>
                          <a:cs typeface="Times New Roman" panose="02020603050405020304" pitchFamily="18" charset="0"/>
                        </a:rPr>
                        <a:t> </a:t>
                      </a:r>
                      <a:r>
                        <a:rPr lang="en-US" sz="4300" dirty="0" err="1">
                          <a:effectLst/>
                          <a:latin typeface="Times New Roman" panose="02020603050405020304" pitchFamily="18" charset="0"/>
                          <a:cs typeface="Times New Roman" panose="02020603050405020304" pitchFamily="18" charset="0"/>
                        </a:rPr>
                        <a:t>sao</a:t>
                      </a:r>
                      <a:r>
                        <a:rPr lang="en-US" sz="4300" dirty="0">
                          <a:effectLst/>
                          <a:latin typeface="Times New Roman" panose="02020603050405020304" pitchFamily="18" charset="0"/>
                          <a:cs typeface="Times New Roman" panose="02020603050405020304" pitchFamily="18" charset="0"/>
                        </a:rPr>
                        <a:t>?</a:t>
                      </a:r>
                      <a:endParaRPr lang="en-US" sz="4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2400" marR="152400" marT="0" marB="0"/>
                </a:tc>
                <a:extLst>
                  <a:ext uri="{0D108BD9-81ED-4DB2-BD59-A6C34878D82A}">
                    <a16:rowId xmlns:a16="http://schemas.microsoft.com/office/drawing/2014/main" val="3714994931"/>
                  </a:ext>
                </a:extLst>
              </a:tr>
            </a:tbl>
          </a:graphicData>
        </a:graphic>
      </p:graphicFrame>
    </p:spTree>
    <p:extLst>
      <p:ext uri="{BB962C8B-B14F-4D97-AF65-F5344CB8AC3E}">
        <p14:creationId xmlns:p14="http://schemas.microsoft.com/office/powerpoint/2010/main" val="38196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Sigmar One" panose="00000500000000000000" pitchFamily="2" charset="0"/>
              </a:rPr>
              <a:t>Luyện</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viết</a:t>
            </a:r>
            <a:r>
              <a:rPr lang="en-US" sz="5400" dirty="0">
                <a:solidFill>
                  <a:srgbClr val="F92D67"/>
                </a:solidFill>
                <a:latin typeface="Sigmar One" panose="00000500000000000000" pitchFamily="2" charset="0"/>
              </a:rPr>
              <a:t> </a:t>
            </a:r>
            <a:r>
              <a:rPr lang="en-US" sz="5400" dirty="0" err="1">
                <a:solidFill>
                  <a:srgbClr val="F92D67"/>
                </a:solidFill>
                <a:latin typeface="Sigmar One" panose="00000500000000000000" pitchFamily="2" charset="0"/>
              </a:rPr>
              <a:t>đoạn</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ndParaRPr>
          </a:p>
        </p:txBody>
      </p:sp>
    </p:spTree>
    <p:extLst>
      <p:ext uri="{BB962C8B-B14F-4D97-AF65-F5344CB8AC3E}">
        <p14:creationId xmlns:p14="http://schemas.microsoft.com/office/powerpoint/2010/main" val="1153804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4475" y="1600200"/>
            <a:ext cx="7150525" cy="1287642"/>
          </a:xfrm>
          <a:prstGeom prst="rect">
            <a:avLst/>
          </a:prstGeom>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3" name="Rounded Rectangle 2"/>
          <p:cNvSpPr/>
          <p:nvPr/>
        </p:nvSpPr>
        <p:spPr>
          <a:xfrm>
            <a:off x="1025236"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pic>
        <p:nvPicPr>
          <p:cNvPr id="5" name="Picture 4"/>
          <p:cNvPicPr>
            <a:picLocks noChangeAspect="1"/>
          </p:cNvPicPr>
          <p:nvPr/>
        </p:nvPicPr>
        <p:blipFill>
          <a:blip r:embed="rId5"/>
          <a:stretch>
            <a:fillRect/>
          </a:stretch>
        </p:blipFill>
        <p:spPr>
          <a:xfrm>
            <a:off x="2286000" y="4038600"/>
            <a:ext cx="7159657" cy="1342435"/>
          </a:xfrm>
          <a:prstGeom prst="rect">
            <a:avLst/>
          </a:prstGeom>
        </p:spPr>
      </p:pic>
      <p:pic>
        <p:nvPicPr>
          <p:cNvPr id="7" name="Picture 6"/>
          <p:cNvPicPr>
            <a:picLocks noChangeAspect="1"/>
          </p:cNvPicPr>
          <p:nvPr/>
        </p:nvPicPr>
        <p:blipFill>
          <a:blip r:embed="rId6"/>
          <a:stretch>
            <a:fillRect/>
          </a:stretch>
        </p:blipFill>
        <p:spPr>
          <a:xfrm>
            <a:off x="2366442" y="2818025"/>
            <a:ext cx="7150525" cy="1296775"/>
          </a:xfrm>
          <a:prstGeom prst="rect">
            <a:avLst/>
          </a:prstGeom>
        </p:spPr>
      </p:pic>
      <p:pic>
        <p:nvPicPr>
          <p:cNvPr id="8" name="Picture 7"/>
          <p:cNvPicPr>
            <a:picLocks noChangeAspect="1"/>
          </p:cNvPicPr>
          <p:nvPr/>
        </p:nvPicPr>
        <p:blipFill>
          <a:blip r:embed="rId7"/>
          <a:stretch>
            <a:fillRect/>
          </a:stretch>
        </p:blipFill>
        <p:spPr>
          <a:xfrm>
            <a:off x="2321457" y="5380905"/>
            <a:ext cx="7069689" cy="1324695"/>
          </a:xfrm>
          <a:prstGeom prst="rect">
            <a:avLst/>
          </a:prstGeom>
        </p:spPr>
      </p:pic>
    </p:spTree>
    <p:extLst>
      <p:ext uri="{BB962C8B-B14F-4D97-AF65-F5344CB8AC3E}">
        <p14:creationId xmlns:p14="http://schemas.microsoft.com/office/powerpoint/2010/main" val="171693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07436" y="260648"/>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THẢO LUẬN THEO NHÓM 4</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685800" y="1600200"/>
            <a:ext cx="11041228" cy="2410981"/>
          </a:xfrm>
          <a:prstGeom prst="rect">
            <a:avLst/>
          </a:prstGeom>
          <a:noFill/>
        </p:spPr>
        <p:txBody>
          <a:bodyPr wrap="square" rtlCol="0">
            <a:spAutoFit/>
          </a:bodyPr>
          <a:lstStyle/>
          <a:p>
            <a:pPr marL="761981" indent="-761981">
              <a:buFontTx/>
              <a:buChar char="-"/>
            </a:pPr>
            <a:r>
              <a:rPr lang="en-US" sz="3600" dirty="0" err="1">
                <a:latin typeface="Times New Roman" panose="02020603050405020304" pitchFamily="18" charset="0"/>
                <a:cs typeface="Times New Roman" panose="02020603050405020304" pitchFamily="18" charset="0"/>
              </a:rPr>
              <a:t>Chọn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thích</a:t>
            </a:r>
            <a:endParaRPr lang="en-US" sz="3600" dirty="0">
              <a:latin typeface="Times New Roman" panose="02020603050405020304" pitchFamily="18" charset="0"/>
              <a:cs typeface="Times New Roman" panose="02020603050405020304" pitchFamily="18" charset="0"/>
            </a:endParaRPr>
          </a:p>
          <a:p>
            <a:pPr marL="761981" indent="-761981">
              <a:buFontTx/>
              <a:buChar char="-"/>
            </a:pPr>
            <a:r>
              <a:rPr lang="en-US" sz="3600" dirty="0" err="1">
                <a:latin typeface="Times New Roman" panose="02020603050405020304" pitchFamily="18" charset="0"/>
                <a:cs typeface="Times New Roman" panose="02020603050405020304" pitchFamily="18" charset="0"/>
              </a:rPr>
              <a:t>Lần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endParaRPr lang="en-US" sz="3600" dirty="0">
              <a:latin typeface="Times New Roman" panose="02020603050405020304" pitchFamily="18" charset="0"/>
              <a:cs typeface="Times New Roman" panose="02020603050405020304" pitchFamily="18" charset="0"/>
            </a:endParaRPr>
          </a:p>
          <a:p>
            <a:pPr marL="761981" indent="-761981">
              <a:buFontTx/>
              <a:buChar char="-"/>
            </a:pPr>
            <a:endParaRPr lang="en-US" sz="4267"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733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825" y="1604798"/>
            <a:ext cx="11617291" cy="3374963"/>
          </a:xfrm>
          <a:prstGeom prst="rect">
            <a:avLst/>
          </a:prstGeom>
        </p:spPr>
        <p:txBody>
          <a:bodyPr wrap="square">
            <a:spAutoFit/>
          </a:bodyPr>
          <a:lstStyle/>
          <a:p>
            <a:pPr>
              <a:spcBef>
                <a:spcPts val="800"/>
              </a:spcBef>
              <a:spcAft>
                <a:spcPts val="800"/>
              </a:spcAft>
            </a:pPr>
            <a:r>
              <a:rPr lang="en-US" sz="3733">
                <a:latin typeface="Times New Roman" panose="02020603050405020304" pitchFamily="18" charset="0"/>
                <a:cs typeface="Times New Roman" panose="02020603050405020304" pitchFamily="18" charset="0"/>
              </a:rPr>
              <a:t>-  Em muốn nói về nhân vật nào trong các truyện đã đọc hoặc nghe.</a:t>
            </a:r>
          </a:p>
          <a:p>
            <a:pPr>
              <a:spcBef>
                <a:spcPts val="800"/>
              </a:spcBef>
              <a:spcAft>
                <a:spcPts val="800"/>
              </a:spcAft>
            </a:pPr>
            <a:r>
              <a:rPr lang="en-US" sz="3733">
                <a:latin typeface="Times New Roman" panose="02020603050405020304" pitchFamily="18" charset="0"/>
                <a:cs typeface="Times New Roman" panose="02020603050405020304" pitchFamily="18" charset="0"/>
              </a:rPr>
              <a:t>- Lí do em thích hoặc không thích nhân vật ấy.</a:t>
            </a:r>
          </a:p>
          <a:p>
            <a:pPr>
              <a:spcBef>
                <a:spcPts val="800"/>
              </a:spcBef>
              <a:spcAft>
                <a:spcPts val="800"/>
              </a:spcAft>
            </a:pPr>
            <a:r>
              <a:rPr lang="en-US" sz="3733">
                <a:latin typeface="Times New Roman" panose="02020603050405020304" pitchFamily="18" charset="0"/>
                <a:cs typeface="Times New Roman" panose="02020603050405020304" pitchFamily="18" charset="0"/>
              </a:rPr>
              <a:t>- Em dựa vào đặc điểm, lời nói, việc làm của nhân vật để nói lí do em thích hoặc không thích nhân vật ấy.</a:t>
            </a:r>
          </a:p>
        </p:txBody>
      </p:sp>
      <p:sp>
        <p:nvSpPr>
          <p:cNvPr id="4" name="TextBox 3">
            <a:extLst>
              <a:ext uri="{FF2B5EF4-FFF2-40B4-BE49-F238E27FC236}">
                <a16:creationId xmlns:a16="http://schemas.microsoft.com/office/drawing/2014/main" id="{77B0E660-BA51-6D51-3CFA-4B96AB362084}"/>
              </a:ext>
            </a:extLst>
          </p:cNvPr>
          <p:cNvSpPr txBox="1"/>
          <p:nvPr/>
        </p:nvSpPr>
        <p:spPr>
          <a:xfrm>
            <a:off x="1007436" y="452670"/>
            <a:ext cx="9282545" cy="830997"/>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GỢI Ý:</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5105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938500" y="2438400"/>
            <a:ext cx="9753600" cy="1328023"/>
          </a:xfrm>
          <a:prstGeom prst="roundRect">
            <a:avLst/>
          </a:prstGeom>
          <a:solidFill>
            <a:schemeClr val="tx2">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Vích-to Huy-gô trong câu chuyện Lời giải toán đặc biệt là một cậu bé có năng khiếu về văn chương. Cậu vừa giải toán giỏi lại có tài viết lời giải đó thành một bài thơ.</a:t>
            </a:r>
          </a:p>
        </p:txBody>
      </p:sp>
      <p:sp>
        <p:nvSpPr>
          <p:cNvPr id="9" name="Rounded Rectangle 8"/>
          <p:cNvSpPr/>
          <p:nvPr/>
        </p:nvSpPr>
        <p:spPr>
          <a:xfrm>
            <a:off x="1018700" y="4234577"/>
            <a:ext cx="9753600" cy="1328023"/>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Pu-skin là một cậu học trò rất giỏi làm thơ. Dù yêu cầu có khó đến mấy, cậu ấy cũng có thể sáng tác được ra những bài thơ hay và hấp dẫn.</a:t>
            </a:r>
          </a:p>
        </p:txBody>
      </p:sp>
      <p:sp>
        <p:nvSpPr>
          <p:cNvPr id="12" name="Rounded Rectangle 11"/>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4224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10" name="Rounded Rectangle 9"/>
          <p:cNvSpPr/>
          <p:nvPr/>
        </p:nvSpPr>
        <p:spPr>
          <a:xfrm>
            <a:off x="1032554" y="1521044"/>
            <a:ext cx="9753600" cy="2962513"/>
          </a:xfrm>
          <a:prstGeom prst="roundRect">
            <a:avLst/>
          </a:prstGeom>
          <a:solidFill>
            <a:srgbClr val="7030A0"/>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marR="0" lvl="0" indent="-342900" algn="just" defTabSz="609539"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11" name="Rounded Rectangle 10"/>
          <p:cNvSpPr/>
          <p:nvPr/>
        </p:nvSpPr>
        <p:spPr>
          <a:xfrm>
            <a:off x="1053336" y="4648200"/>
            <a:ext cx="9753600" cy="1736646"/>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 Na là một người cháu hiếu thảo. Vì phòng của bà không có nắng, Na đã có suy nghĩ mang nắng đến cho bà. Dù không thể thực hiện được điều đó nhưng bà của Na đã rất vui vì có một người cháu ngoan ngoãn, hiếu thảo.</a:t>
            </a:r>
          </a:p>
        </p:txBody>
      </p:sp>
      <p:sp>
        <p:nvSpPr>
          <p:cNvPr id="7" name="Rounded Rectangle 6"/>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350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7" name="Rounded Rectangle 6"/>
          <p:cNvSpPr/>
          <p:nvPr/>
        </p:nvSpPr>
        <p:spPr>
          <a:xfrm>
            <a:off x="990600" y="299799"/>
            <a:ext cx="97015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6" name="Picture 5"/>
          <p:cNvPicPr>
            <a:picLocks noChangeAspect="1"/>
          </p:cNvPicPr>
          <p:nvPr/>
        </p:nvPicPr>
        <p:blipFill>
          <a:blip r:embed="rId4"/>
          <a:stretch>
            <a:fillRect/>
          </a:stretch>
        </p:blipFill>
        <p:spPr>
          <a:xfrm>
            <a:off x="1866309" y="1714260"/>
            <a:ext cx="8459381" cy="3429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loud 2"/>
          <p:cNvSpPr/>
          <p:nvPr/>
        </p:nvSpPr>
        <p:spPr>
          <a:xfrm>
            <a:off x="7543800" y="5410200"/>
            <a:ext cx="4114800" cy="1077575"/>
          </a:xfrm>
          <a:prstGeom prst="cloud">
            <a:avLst/>
          </a:prstGeom>
          <a:solidFill>
            <a:srgbClr val="008000"/>
          </a:solidFill>
        </p:spPr>
        <p:txBody>
          <a:bodyPr wrap="square">
            <a:spAutoFit/>
          </a:bodyPr>
          <a:lstStyle/>
          <a:p>
            <a:r>
              <a:rPr lang="en-US" sz="2000" dirty="0" err="1">
                <a:solidFill>
                  <a:schemeClr val="bg1"/>
                </a:solidFill>
                <a:latin typeface="Nunito Black" pitchFamily="2" charset="0"/>
              </a:rPr>
              <a:t>Gợi</a:t>
            </a:r>
            <a:r>
              <a:rPr lang="en-US" sz="2000" dirty="0">
                <a:solidFill>
                  <a:schemeClr val="bg1"/>
                </a:solidFill>
                <a:latin typeface="Nunito Black" pitchFamily="2" charset="0"/>
              </a:rPr>
              <a:t> ý: </a:t>
            </a:r>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dựa</a:t>
            </a:r>
            <a:r>
              <a:rPr lang="en-US" sz="2000" dirty="0">
                <a:solidFill>
                  <a:schemeClr val="bg1"/>
                </a:solidFill>
                <a:latin typeface="Nunito Black" pitchFamily="2" charset="0"/>
              </a:rPr>
              <a:t> </a:t>
            </a:r>
            <a:r>
              <a:rPr lang="en-US" sz="2000" dirty="0" err="1">
                <a:solidFill>
                  <a:schemeClr val="bg1"/>
                </a:solidFill>
                <a:latin typeface="Nunito Black" pitchFamily="2" charset="0"/>
              </a:rPr>
              <a:t>vào</a:t>
            </a:r>
            <a:r>
              <a:rPr lang="en-US" sz="2000" dirty="0">
                <a:solidFill>
                  <a:schemeClr val="bg1"/>
                </a:solidFill>
                <a:latin typeface="Nunito Black" pitchFamily="2" charset="0"/>
              </a:rPr>
              <a:t> </a:t>
            </a:r>
            <a:r>
              <a:rPr lang="en-US" sz="2000" dirty="0" err="1">
                <a:solidFill>
                  <a:schemeClr val="bg1"/>
                </a:solidFill>
                <a:latin typeface="Nunito Black" pitchFamily="2" charset="0"/>
              </a:rPr>
              <a:t>bài</a:t>
            </a:r>
            <a:r>
              <a:rPr lang="en-US" sz="2000" dirty="0">
                <a:solidFill>
                  <a:schemeClr val="bg1"/>
                </a:solidFill>
                <a:latin typeface="Nunito Black" pitchFamily="2" charset="0"/>
              </a:rPr>
              <a:t> </a:t>
            </a:r>
            <a:r>
              <a:rPr lang="en-US" sz="2000" dirty="0" err="1">
                <a:solidFill>
                  <a:schemeClr val="bg1"/>
                </a:solidFill>
                <a:latin typeface="Nunito Black" pitchFamily="2" charset="0"/>
              </a:rPr>
              <a:t>tập</a:t>
            </a:r>
            <a:r>
              <a:rPr lang="en-US" sz="2000" dirty="0">
                <a:solidFill>
                  <a:schemeClr val="bg1"/>
                </a:solidFill>
                <a:latin typeface="Nunito Black" pitchFamily="2" charset="0"/>
              </a:rPr>
              <a:t> </a:t>
            </a:r>
            <a:r>
              <a:rPr lang="en-US" sz="2000" dirty="0" err="1">
                <a:solidFill>
                  <a:schemeClr val="bg1"/>
                </a:solidFill>
                <a:latin typeface="Nunito Black" pitchFamily="2" charset="0"/>
              </a:rPr>
              <a:t>trên</a:t>
            </a:r>
            <a:r>
              <a:rPr lang="en-US" sz="2000" dirty="0">
                <a:solidFill>
                  <a:schemeClr val="bg1"/>
                </a:solidFill>
                <a:latin typeface="Nunito Black" pitchFamily="2" charset="0"/>
              </a:rPr>
              <a:t>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viết</a:t>
            </a:r>
            <a:r>
              <a:rPr lang="en-US" sz="2000" dirty="0">
                <a:solidFill>
                  <a:schemeClr val="bg1"/>
                </a:solidFill>
                <a:latin typeface="Nunito Black" pitchFamily="2" charset="0"/>
              </a:rPr>
              <a:t>.</a:t>
            </a:r>
          </a:p>
        </p:txBody>
      </p:sp>
    </p:spTree>
    <p:extLst>
      <p:ext uri="{BB962C8B-B14F-4D97-AF65-F5344CB8AC3E}">
        <p14:creationId xmlns:p14="http://schemas.microsoft.com/office/powerpoint/2010/main" val="125001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13655</TotalTime>
  <Words>918</Words>
  <Application>Microsoft Office PowerPoint</Application>
  <PresentationFormat>Widescreen</PresentationFormat>
  <Paragraphs>47</Paragraphs>
  <Slides>17</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Times New Roman</vt:lpstr>
      <vt:lpstr>Sigmar One</vt:lpstr>
      <vt:lpstr>Nunito Black</vt:lpstr>
      <vt:lpstr>OpenSans</vt:lpstr>
      <vt:lpstr>Calibri</vt:lpstr>
      <vt:lpstr>Arial</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158</cp:revision>
  <dcterms:created xsi:type="dcterms:W3CDTF">2006-08-16T00:00:00Z</dcterms:created>
  <dcterms:modified xsi:type="dcterms:W3CDTF">2024-12-17T05:25:39Z</dcterms:modified>
  <dc:identifier>DAFDiO2oNAs</dc:identifier>
</cp:coreProperties>
</file>