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275" r:id="rId25"/>
  </p:sldIdLst>
  <p:sldSz cx="12192000" cy="6858000"/>
  <p:notesSz cx="7104063"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280" autoAdjust="0"/>
  </p:normalViewPr>
  <p:slideViewPr>
    <p:cSldViewPr snapToGrid="0">
      <p:cViewPr varScale="1">
        <p:scale>
          <a:sx n="107" d="100"/>
          <a:sy n="107" d="100"/>
        </p:scale>
        <p:origin x="6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86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chemeClr val="accent6">
                    <a:lumMod val="75000"/>
                  </a:schemeClr>
                </a:solidFill>
                <a:latin typeface="Times New Roman" panose="02020603050405020304" pitchFamily="18" charset="0"/>
                <a:cs typeface="Times New Roman" panose="02020603050405020304" pitchFamily="18" charset="0"/>
              </a:rPr>
              <a:t>Khởi động</a:t>
            </a:r>
            <a:endParaRPr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rPr>
              <a:t> trong </a:t>
            </a: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64192" y="1485167"/>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Luyện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toàn</a:t>
            </a:r>
            <a:r>
              <a:rPr kumimoji="0" lang="en-US" sz="32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0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0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0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a:p>
            <a:r>
              <a:rPr lang="vi-VN" sz="20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0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0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Times New Roman" panose="02020603050405020304" pitchFamily="18" charset="0"/>
                <a:ea typeface="Cambria" panose="02040503050406030204" pitchFamily="18" charset="0"/>
                <a:cs typeface="Times New Roman" panose="020206030504050203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Trong</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nào</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chưa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hiểu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8896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Times New Roman" panose="02020603050405020304" pitchFamily="18" charset="0"/>
                <a:ea typeface="Arial-Rounded" panose="020B0500000000000000" pitchFamily="34" charset="0"/>
                <a:cs typeface="Times New Roman" panose="02020603050405020304" pitchFamily="18"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86"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thơ 2, 3</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074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 thơ số 4</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100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mj-lt"/>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mj-lt"/>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Times New Roman" panose="02020603050405020304" pitchFamily="18" charset="0"/>
                <a:ea typeface="Arial-Rounded" panose="020B0500000000000000" pitchFamily="34" charset="0"/>
                <a:cs typeface="Times New Roman" panose="02020603050405020304" pitchFamily="18"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Kể về em mình nói như khướu hót, thích nhặt hoa lan, hoa lí cài lên đầu, thích bắt bướm.</a:t>
            </a:r>
          </a:p>
          <a:p>
            <a:r>
              <a:rPr lang="vi-VN" sz="2800" dirty="0">
                <a:latin typeface="Times New Roman" panose="02020603050405020304" pitchFamily="18" charset="0"/>
                <a:cs typeface="Times New Roman" panose="02020603050405020304" pitchFamily="18" charset="0"/>
              </a:rPr>
              <a:t>Kể về em mình thích vẽ, đặc biệt là vẽ thỏ phải có đôi vì sợ không có bạn chơi.</a:t>
            </a:r>
            <a:endParaRPr lang="en-US" sz="2800"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954107"/>
          </a:xfrm>
          <a:prstGeom prst="rect">
            <a:avLst/>
          </a:prstGeom>
          <a:noFill/>
        </p:spPr>
        <p:txBody>
          <a:bodyPr wrap="square">
            <a:spAutoFit/>
          </a:bodyPr>
          <a:lstStyle/>
          <a:p>
            <a:r>
              <a:rPr lang="vi-VN" sz="2800" dirty="0">
                <a:latin typeface="Times New Roman" panose="02020603050405020304" pitchFamily="18" charset="0"/>
                <a:cs typeface="Times New Roman" panose="02020603050405020304" pitchFamily="18" charset="0"/>
              </a:rPr>
              <a:t>Bài thơ giúp em hiểu về tình cảm yêu thương, đùm bọc, bao dung của anh chị em trong gia đình</a:t>
            </a:r>
            <a:r>
              <a:rPr lang="en-US" sz="2800" dirty="0">
                <a:latin typeface="Times New Roman" panose="02020603050405020304" pitchFamily="18" charset="0"/>
                <a:cs typeface="Times New Roman" panose="02020603050405020304" pitchFamily="18" charset="0"/>
              </a:rPr>
              <a:t>.</a:t>
            </a:r>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7193" cy="2398295"/>
            <a:chOff x="4038" y="1734"/>
            <a:chExt cx="10428" cy="4469"/>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6740" y="1734"/>
              <a:ext cx="4959"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40"/>
              <a:ext cx="5741" cy="1200"/>
              <a:chOff x="1717199" y="4363552"/>
              <a:chExt cx="3645680" cy="761902"/>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2035586"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3"/>
              <a:ext cx="7176" cy="1200"/>
              <a:chOff x="1717199" y="5199333"/>
              <a:chExt cx="4556628" cy="761902"/>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68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93447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mj-lt"/>
                <a:ea typeface="Cambria" panose="02040503050406030204" pitchFamily="18" charset="0"/>
              </a:rPr>
              <a:t>Tôi yêu em tôi</a:t>
            </a:r>
          </a:p>
          <a:p>
            <a:r>
              <a:rPr lang="vi-VN" sz="2400" dirty="0">
                <a:latin typeface="+mj-lt"/>
                <a:ea typeface="Cambria" panose="02040503050406030204" pitchFamily="18" charset="0"/>
              </a:rPr>
              <a:t>Nó cười rúc rích</a:t>
            </a:r>
          </a:p>
          <a:p>
            <a:r>
              <a:rPr lang="vi-VN" sz="2400" dirty="0">
                <a:latin typeface="+mj-lt"/>
                <a:ea typeface="Cambria" panose="02040503050406030204" pitchFamily="18" charset="0"/>
              </a:rPr>
              <a:t>Mỗi khi tôi đùa</a:t>
            </a:r>
          </a:p>
          <a:p>
            <a:r>
              <a:rPr lang="vi-VN" sz="2400" dirty="0">
                <a:latin typeface="+mj-lt"/>
                <a:ea typeface="Cambria" panose="02040503050406030204" pitchFamily="18" charset="0"/>
              </a:rPr>
              <a:t>Nó vui, nó thích.</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Mắt nó đen ngời</a:t>
            </a:r>
          </a:p>
          <a:p>
            <a:r>
              <a:rPr lang="vi-VN" sz="2400" dirty="0">
                <a:latin typeface="+mj-lt"/>
                <a:ea typeface="Cambria" panose="02040503050406030204" pitchFamily="18" charset="0"/>
              </a:rPr>
              <a:t>Trong veo như nước</a:t>
            </a:r>
          </a:p>
          <a:p>
            <a:r>
              <a:rPr lang="vi-VN" sz="2400" dirty="0">
                <a:latin typeface="+mj-lt"/>
                <a:ea typeface="Cambria" panose="02040503050406030204" pitchFamily="18" charset="0"/>
              </a:rPr>
              <a:t>Miệng nó tươi hồng</a:t>
            </a:r>
          </a:p>
          <a:p>
            <a:r>
              <a:rPr lang="vi-VN" sz="2400" dirty="0">
                <a:latin typeface="+mj-lt"/>
                <a:ea typeface="Cambria" panose="02040503050406030204" pitchFamily="18" charset="0"/>
              </a:rPr>
              <a:t>Nói như khướu hót.</a:t>
            </a:r>
          </a:p>
          <a:p>
            <a:endParaRPr lang="vi-VN" sz="2400" dirty="0">
              <a:latin typeface="+mj-lt"/>
              <a:ea typeface="Cambria" panose="02040503050406030204" pitchFamily="18" charset="0"/>
            </a:endParaRPr>
          </a:p>
          <a:p>
            <a:r>
              <a:rPr lang="vi-VN" sz="2400" dirty="0">
                <a:latin typeface="+mj-lt"/>
                <a:ea typeface="Cambria" panose="02040503050406030204" pitchFamily="18" charset="0"/>
              </a:rPr>
              <a:t>Hoa lan, hoa lí</a:t>
            </a:r>
          </a:p>
          <a:p>
            <a:r>
              <a:rPr lang="vi-VN" sz="2400" dirty="0">
                <a:latin typeface="+mj-lt"/>
                <a:ea typeface="Cambria" panose="02040503050406030204" pitchFamily="18" charset="0"/>
              </a:rPr>
              <a:t>Nó nhặt cài đầu</a:t>
            </a:r>
          </a:p>
          <a:p>
            <a:r>
              <a:rPr lang="vi-VN" sz="2400" dirty="0">
                <a:latin typeface="+mj-lt"/>
                <a:ea typeface="Cambria" panose="020405030504060302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000" b="1" dirty="0">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266800"/>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708515" y="484111"/>
            <a:ext cx="3054554" cy="563231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r>
              <a:rPr lang="vi-VN" sz="28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816426"/>
            <a:ext cx="2898533" cy="5632311"/>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40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407314"/>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pitchFamily="18" charset="0"/>
                <a:cs typeface="Times New Roman" panose="02020603050405020304" pitchFamily="18"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pitchFamily="18" charset="0"/>
                <a:cs typeface="Times New Roman" panose="02020603050405020304" pitchFamily="18"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pitchFamily="18" charset="0"/>
                <a:cs typeface="Times New Roman" panose="02020603050405020304" pitchFamily="18"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pitchFamily="18"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570756"/>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r>
              <a:rPr lang="vi-VN" sz="2000" b="1">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mj-lt"/>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016367"/>
            <a:ext cx="2816080" cy="5570756"/>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Tôi yêu em tôi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cười rúc rích</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Mỗi khi tôi đùa</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vui, nó thích.</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Mắt nó đen ngời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Trong veo như nước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Miệng nó tươi hồng</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Nói như khướu hót.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Hoa lan, hoa lí</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nhặt cài đầu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Hương thơm theo nó</a:t>
            </a:r>
          </a:p>
          <a:p>
            <a:r>
              <a:rPr lang="vi-VN" sz="2400" dirty="0">
                <a:latin typeface="Times New Roman" panose="02020603050405020304" pitchFamily="18" charset="0"/>
                <a:ea typeface="Cambria" panose="02040503050406030204" pitchFamily="18" charset="0"/>
                <a:cs typeface="Times New Roman" panose="020206030504050203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9909" y="24190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123801"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420596"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655870" y="436429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4337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232985"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256820" y="429931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780143" y="62078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758950" y="616831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6370975"/>
          </a:xfrm>
          <a:prstGeom prst="rect">
            <a:avLst/>
          </a:prstGeom>
          <a:noFill/>
        </p:spPr>
        <p:txBody>
          <a:bodyPr wrap="square">
            <a:spAutoFit/>
          </a:bodyPr>
          <a:lstStyle/>
          <a:p>
            <a:r>
              <a:rPr lang="vi-VN" sz="2400" dirty="0">
                <a:latin typeface="Times New Roman" panose="02020603050405020304" pitchFamily="18" charset="0"/>
                <a:ea typeface="Cambria" panose="02040503050406030204" pitchFamily="18" charset="0"/>
                <a:cs typeface="Times New Roman" panose="02020603050405020304" pitchFamily="18" charset="0"/>
              </a:rPr>
              <a:t>Tôi đi đâu lâu</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mong, nó nhắc</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nấp sau cây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Òa ra ôm chặt.</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Nó thích vẽ lắm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Vẽ thỏ có đôi</a:t>
            </a:r>
          </a:p>
          <a:p>
            <a:r>
              <a:rPr lang="vi-VN" sz="2400" dirty="0">
                <a:latin typeface="Times New Roman" panose="02020603050405020304" pitchFamily="18" charset="0"/>
                <a:ea typeface="Cambria" panose="02040503050406030204" pitchFamily="18" charset="0"/>
                <a:cs typeface="Times New Roman" panose="02020603050405020304" pitchFamily="18" charset="0"/>
              </a:rPr>
              <a:t>Nó sợ thỏ một</a:t>
            </a:r>
          </a:p>
          <a:p>
            <a:r>
              <a:rPr lang="vi-VN" sz="2400" dirty="0">
                <a:latin typeface="Times New Roman" panose="02020603050405020304" pitchFamily="18" charset="0"/>
                <a:ea typeface="Cambria" panose="02040503050406030204" pitchFamily="18" charset="0"/>
                <a:cs typeface="Times New Roman" panose="02020603050405020304" pitchFamily="18" charset="0"/>
              </a:rPr>
              <a:t>Không có bạn chơi.</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Kìa, tiếng nó đấy!</a:t>
            </a:r>
          </a:p>
          <a:p>
            <a:r>
              <a:rPr lang="vi-VN" sz="2400" dirty="0">
                <a:latin typeface="Times New Roman" panose="02020603050405020304" pitchFamily="18" charset="0"/>
                <a:ea typeface="Cambria" panose="02040503050406030204" pitchFamily="18" charset="0"/>
                <a:cs typeface="Times New Roman" panose="02020603050405020304" pitchFamily="18" charset="0"/>
              </a:rPr>
              <a:t>Đang ở trường về</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Cùng bạn bắt bướm</a:t>
            </a:r>
          </a:p>
          <a:p>
            <a:r>
              <a:rPr lang="vi-VN" sz="2400" dirty="0">
                <a:latin typeface="Times New Roman" panose="02020603050405020304" pitchFamily="18" charset="0"/>
                <a:ea typeface="Cambria" panose="02040503050406030204" pitchFamily="18" charset="0"/>
                <a:cs typeface="Times New Roman" panose="02020603050405020304" pitchFamily="18" charset="0"/>
              </a:rPr>
              <a:t>Cười dưới hàng tre….</a:t>
            </a:r>
          </a:p>
          <a:p>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r>
              <a:rPr lang="vi-VN" sz="2400" dirty="0">
                <a:latin typeface="Times New Roman" panose="02020603050405020304" pitchFamily="18" charset="0"/>
                <a:ea typeface="Cambria" panose="02040503050406030204" pitchFamily="18" charset="0"/>
                <a:cs typeface="Times New Roman" panose="02020603050405020304" pitchFamily="18" charset="0"/>
              </a:rPr>
              <a:t>                    </a:t>
            </a:r>
            <a:r>
              <a:rPr lang="vi-VN" sz="2400" i="1" dirty="0">
                <a:latin typeface="Times New Roman" panose="02020603050405020304" pitchFamily="18" charset="0"/>
                <a:ea typeface="Cambria" panose="02040503050406030204" pitchFamily="18" charset="0"/>
                <a:cs typeface="Times New Roman" panose="02020603050405020304" pitchFamily="18" charset="0"/>
              </a:rPr>
              <a:t>(Phạm Hổ)</a:t>
            </a:r>
            <a:endParaRPr lang="en-US" sz="2400" i="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847574" y="21848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6162792" y="183619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800524" y="252252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864825" y="2536168"/>
            <a:ext cx="141036" cy="34351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6000851"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6114386" y="44211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360396" y="432718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409097" y="4308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781423" y="617629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872701" y="61263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720496"/>
            <a:chOff x="6410789" y="819970"/>
            <a:chExt cx="4322439" cy="1849213"/>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175325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Khướu </a:t>
              </a: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Òa</a:t>
              </a: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531915" y="1514079"/>
            <a:ext cx="4041492" cy="707886"/>
          </a:xfrm>
          <a:prstGeom prst="rect">
            <a:avLst/>
          </a:prstGeom>
        </p:spPr>
        <p:txBody>
          <a:bodyPr wrap="none">
            <a:spAutoFit/>
          </a:bodyPr>
          <a:lstStyle/>
          <a:p>
            <a:pPr algn="ctr">
              <a:defRPr/>
            </a:pP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en-US" sz="4000" b="1" dirty="0">
              <a:solidFill>
                <a:srgbClr val="338C8E"/>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mj-lt"/>
                  <a:ea typeface="Arial-Rounded" panose="020B0500000000000000" pitchFamily="34" charset="0"/>
                  <a:cs typeface="Arial-Rounded" panose="020B0500000000000000" pitchFamily="34" charset="0"/>
                </a:rPr>
                <a:t>Rúc rích</a:t>
              </a:r>
              <a:endParaRPr lang="en-US" sz="5000" b="1" kern="0" dirty="0">
                <a:solidFill>
                  <a:prstClr val="white"/>
                </a:solidFill>
                <a:latin typeface="+mj-lt"/>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1127</Words>
  <Application>Microsoft Office PowerPoint</Application>
  <PresentationFormat>Widescreen</PresentationFormat>
  <Paragraphs>293</Paragraphs>
  <Slides>24</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等线</vt:lpstr>
      <vt:lpstr>微软雅黑</vt:lpstr>
      <vt:lpstr>Arial</vt:lpstr>
      <vt:lpstr>Arial-Rounded</vt:lpstr>
      <vt:lpstr>Calibri</vt:lpstr>
      <vt:lpstr>Calibri Light</vt:lpstr>
      <vt:lpstr>Cambria</vt:lpstr>
      <vt:lpstr>DFGothic-EB</vt:lpstr>
      <vt:lpstr>Roboto</vt:lpstr>
      <vt:lpstr>Times New Roman</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MyPC</cp:lastModifiedBy>
  <cp:revision>20</cp:revision>
  <dcterms:created xsi:type="dcterms:W3CDTF">2017-10-03T14:23:00Z</dcterms:created>
  <dcterms:modified xsi:type="dcterms:W3CDTF">2024-12-02T02:48:18Z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