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5" r:id="rId2"/>
  </p:sldMasterIdLst>
  <p:notesMasterIdLst>
    <p:notesMasterId r:id="rId19"/>
  </p:notesMasterIdLst>
  <p:sldIdLst>
    <p:sldId id="256" r:id="rId3"/>
    <p:sldId id="8337" r:id="rId4"/>
    <p:sldId id="8351" r:id="rId5"/>
    <p:sldId id="8340" r:id="rId6"/>
    <p:sldId id="8342" r:id="rId7"/>
    <p:sldId id="8344" r:id="rId8"/>
    <p:sldId id="8345" r:id="rId9"/>
    <p:sldId id="8346" r:id="rId10"/>
    <p:sldId id="8343" r:id="rId11"/>
    <p:sldId id="8347" r:id="rId12"/>
    <p:sldId id="8348" r:id="rId13"/>
    <p:sldId id="8349" r:id="rId14"/>
    <p:sldId id="8350" r:id="rId15"/>
    <p:sldId id="8341" r:id="rId16"/>
    <p:sldId id="8338" r:id="rId17"/>
    <p:sldId id="833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864" userDrawn="1">
          <p15:clr>
            <a:srgbClr val="A4A3A4"/>
          </p15:clr>
        </p15:guide>
        <p15:guide id="3" orient="horz"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87F"/>
    <a:srgbClr val="3E5FBD"/>
    <a:srgbClr val="008B77"/>
    <a:srgbClr val="236D89"/>
    <a:srgbClr val="FFCB63"/>
    <a:srgbClr val="68A8FD"/>
    <a:srgbClr val="EEEEEE"/>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guide orient="horz" pos="1162"/>
        <p:guide pos="3864"/>
        <p:guide orient="horz" pos="24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57BAE-17AE-4BDC-9B3A-C8C42F07FBCD}" type="datetimeFigureOut">
              <a:rPr lang="zh-CN" altLang="en-US" smtClean="0"/>
              <a:t>2023/10/14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01C2B-EAF0-433A-B676-521097909931}" type="slidenum">
              <a:rPr lang="zh-CN" altLang="en-US" smtClean="0"/>
              <a:t>‹#›</a:t>
            </a:fld>
            <a:endParaRPr lang="zh-CN" altLang="en-US"/>
          </a:p>
        </p:txBody>
      </p:sp>
    </p:spTree>
    <p:extLst>
      <p:ext uri="{BB962C8B-B14F-4D97-AF65-F5344CB8AC3E}">
        <p14:creationId xmlns:p14="http://schemas.microsoft.com/office/powerpoint/2010/main" val="367631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1</a:t>
            </a:fld>
            <a:endParaRPr lang="zh-CN" altLang="en-US"/>
          </a:p>
        </p:txBody>
      </p:sp>
    </p:spTree>
    <p:extLst>
      <p:ext uri="{BB962C8B-B14F-4D97-AF65-F5344CB8AC3E}">
        <p14:creationId xmlns:p14="http://schemas.microsoft.com/office/powerpoint/2010/main" val="148235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2</a:t>
            </a:fld>
            <a:endParaRPr lang="zh-CN" altLang="en-US"/>
          </a:p>
        </p:txBody>
      </p:sp>
    </p:spTree>
    <p:extLst>
      <p:ext uri="{BB962C8B-B14F-4D97-AF65-F5344CB8AC3E}">
        <p14:creationId xmlns:p14="http://schemas.microsoft.com/office/powerpoint/2010/main" val="32984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8700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3096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15</a:t>
            </a:fld>
            <a:endParaRPr lang="zh-CN" altLang="en-US"/>
          </a:p>
        </p:txBody>
      </p:sp>
    </p:spTree>
    <p:extLst>
      <p:ext uri="{BB962C8B-B14F-4D97-AF65-F5344CB8AC3E}">
        <p14:creationId xmlns:p14="http://schemas.microsoft.com/office/powerpoint/2010/main" val="425481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308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smtClean="0"/>
              <a:t>Click to edit Master title style</a:t>
            </a:r>
            <a:endParaRPr lang="en-US"/>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smtClean="0"/>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10/14/2023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080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smtClean="0"/>
              <a:t>Click to edit Master title style</a:t>
            </a:r>
            <a:endParaRPr lang="en-US"/>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smtClean="0"/>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10/14/2023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867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10/14/2023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80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10/14/2023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29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280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10/14/2023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239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10/14/2023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268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smtClean="0"/>
              <a:t>Click to edit Master title style</a:t>
            </a:r>
            <a:endParaRPr lang="en-US"/>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10/14/2023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224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10/14/2023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23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smtClean="0"/>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smtClean="0"/>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10/14/2023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969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10/14/2023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063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10/14/2023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21009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4.xml"/><Relationship Id="rId16"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756"/>
          <a:stretch/>
        </p:blipFill>
        <p:spPr>
          <a:xfrm rot="5400000">
            <a:off x="2662325" y="-2671675"/>
            <a:ext cx="6867351" cy="12192002"/>
          </a:xfrm>
          <a:prstGeom prst="rect">
            <a:avLst/>
          </a:prstGeom>
        </p:spPr>
      </p:pic>
      <p:grpSp>
        <p:nvGrpSpPr>
          <p:cNvPr id="16" name="组合 15"/>
          <p:cNvGrpSpPr/>
          <p:nvPr userDrawn="1"/>
        </p:nvGrpSpPr>
        <p:grpSpPr>
          <a:xfrm>
            <a:off x="-280886" y="190492"/>
            <a:ext cx="11990288" cy="6273807"/>
            <a:chOff x="-395186" y="190492"/>
            <a:chExt cx="11990288" cy="6273807"/>
          </a:xfrm>
        </p:grpSpPr>
        <p:sp>
          <p:nvSpPr>
            <p:cNvPr id="8" name="圆角矩形 7"/>
            <p:cNvSpPr/>
            <p:nvPr userDrawn="1"/>
          </p:nvSpPr>
          <p:spPr>
            <a:xfrm>
              <a:off x="482600" y="352754"/>
              <a:ext cx="11112502" cy="6111545"/>
            </a:xfrm>
            <a:prstGeom prst="roundRect">
              <a:avLst>
                <a:gd name="adj" fmla="val 6688"/>
              </a:avLst>
            </a:prstGeom>
            <a:solidFill>
              <a:schemeClr val="bg1"/>
            </a:solidFill>
            <a:ln w="50800">
              <a:solidFill>
                <a:srgbClr val="236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5" cstate="hqprint">
              <a:extLst>
                <a:ext uri="{28A0092B-C50C-407E-A947-70E740481C1C}">
                  <a14:useLocalDpi xmlns:a14="http://schemas.microsoft.com/office/drawing/2010/main" val="0"/>
                </a:ext>
              </a:extLst>
            </a:blip>
            <a:srcRect l="4725" t="23606" r="24555" b="60748"/>
            <a:stretch/>
          </p:blipFill>
          <p:spPr>
            <a:xfrm rot="17028993">
              <a:off x="-2406090" y="2201396"/>
              <a:ext cx="6019710" cy="1997901"/>
            </a:xfrm>
            <a:prstGeom prst="rect">
              <a:avLst/>
            </a:prstGeom>
          </p:spPr>
        </p:pic>
      </p:gr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9" name="Picture 8">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0"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3" name="Picture 12">
            <a:extLst>
              <a:ext uri="{FF2B5EF4-FFF2-40B4-BE49-F238E27FC236}">
                <a16:creationId xmlns:a16="http://schemas.microsoft.com/office/drawing/2014/main" id="{2C38DA38-71FB-4CEB-B777-09292390EC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5" name="Picture 14">
            <a:extLst>
              <a:ext uri="{FF2B5EF4-FFF2-40B4-BE49-F238E27FC236}">
                <a16:creationId xmlns:a16="http://schemas.microsoft.com/office/drawing/2014/main" id="{7B3E06E2-B8CD-4348-A929-48748D52322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8" name="Picture 17">
            <a:extLst>
              <a:ext uri="{FF2B5EF4-FFF2-40B4-BE49-F238E27FC236}">
                <a16:creationId xmlns:a16="http://schemas.microsoft.com/office/drawing/2014/main" id="{D1A0A433-1C81-43D6-86C9-906F9D1CD5C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9" name="Picture 18">
            <a:extLst>
              <a:ext uri="{FF2B5EF4-FFF2-40B4-BE49-F238E27FC236}">
                <a16:creationId xmlns:a16="http://schemas.microsoft.com/office/drawing/2014/main" id="{57AB7940-731C-4B6C-8537-33EBAD98DEB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20"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22" name="Picture 21">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3" name="Picture 22">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4" name="Picture 23">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5" name="Picture 24">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658862225"/>
      </p:ext>
    </p:extLst>
  </p:cSld>
  <p:clrMap bg1="lt1" tx1="dk1" bg2="lt2" tx2="dk2" accent1="accent1" accent2="accent2" accent3="accent3" accent4="accent4" accent5="accent5" accent6="accent6" hlink="hlink" folHlink="folHlink"/>
  <p:sldLayoutIdLst>
    <p:sldLayoutId id="2147483663" r:id="rId1"/>
    <p:sldLayoutId id="2147483664"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16919706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1166529" y="-266031"/>
            <a:ext cx="11274196" cy="7006254"/>
            <a:chOff x="2602238" y="508071"/>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3223689" y="-11338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3103677" y="5576301"/>
              <a:ext cx="4708475" cy="2412767"/>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267793" y="359460"/>
            <a:ext cx="1523956" cy="1508868"/>
          </a:xfrm>
          <a:prstGeom prst="rect">
            <a:avLst/>
          </a:prstGeom>
        </p:spPr>
      </p:pic>
      <p:pic>
        <p:nvPicPr>
          <p:cNvPr id="19" name="Picture 18">
            <a:extLst>
              <a:ext uri="{FF2B5EF4-FFF2-40B4-BE49-F238E27FC236}">
                <a16:creationId xmlns:a16="http://schemas.microsoft.com/office/drawing/2014/main" id="{EC5E0FEB-D52F-480D-A70B-D86272B79844}"/>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t="39325"/>
          <a:stretch/>
        </p:blipFill>
        <p:spPr>
          <a:xfrm>
            <a:off x="3082167" y="614445"/>
            <a:ext cx="585637" cy="604255"/>
          </a:xfrm>
          <a:prstGeom prst="rect">
            <a:avLst/>
          </a:prstGeom>
        </p:spPr>
      </p:pic>
      <p:pic>
        <p:nvPicPr>
          <p:cNvPr id="20" name="图片 14">
            <a:extLst>
              <a:ext uri="{FF2B5EF4-FFF2-40B4-BE49-F238E27FC236}">
                <a16:creationId xmlns:a16="http://schemas.microsoft.com/office/drawing/2014/main" id="{8C130E2E-76C7-46CD-936D-73712C594B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22" name="图片 28">
            <a:extLst>
              <a:ext uri="{FF2B5EF4-FFF2-40B4-BE49-F238E27FC236}">
                <a16:creationId xmlns:a16="http://schemas.microsoft.com/office/drawing/2014/main" id="{0EE90087-FB6A-4CCE-9A72-FC287B6A73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80716" y="547618"/>
            <a:ext cx="2640118" cy="5939568"/>
          </a:xfrm>
          <a:prstGeom prst="rect">
            <a:avLst/>
          </a:prstGeom>
        </p:spPr>
      </p:pic>
      <p:pic>
        <p:nvPicPr>
          <p:cNvPr id="23" name="图片 2">
            <a:extLst>
              <a:ext uri="{FF2B5EF4-FFF2-40B4-BE49-F238E27FC236}">
                <a16:creationId xmlns:a16="http://schemas.microsoft.com/office/drawing/2014/main" id="{F8B77C2B-D185-458C-BDDA-E7B68EF065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0792" y="4144588"/>
            <a:ext cx="3152415" cy="3046629"/>
          </a:xfrm>
          <a:prstGeom prst="rect">
            <a:avLst/>
          </a:prstGeom>
        </p:spPr>
      </p:pic>
      <p:pic>
        <p:nvPicPr>
          <p:cNvPr id="6" name="Picture 5"/>
          <p:cNvPicPr>
            <a:picLocks noChangeAspect="1"/>
          </p:cNvPicPr>
          <p:nvPr/>
        </p:nvPicPr>
        <p:blipFill>
          <a:blip r:embed="rId12"/>
          <a:stretch>
            <a:fillRect/>
          </a:stretch>
        </p:blipFill>
        <p:spPr>
          <a:xfrm>
            <a:off x="2220982" y="1265456"/>
            <a:ext cx="9376461" cy="4096867"/>
          </a:xfrm>
          <a:prstGeom prst="rect">
            <a:avLst/>
          </a:prstGeom>
        </p:spPr>
      </p:pic>
    </p:spTree>
    <p:extLst>
      <p:ext uri="{BB962C8B-B14F-4D97-AF65-F5344CB8AC3E}">
        <p14:creationId xmlns:p14="http://schemas.microsoft.com/office/powerpoint/2010/main" val="24891675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82925" y="145995"/>
            <a:ext cx="7676389" cy="1464231"/>
          </a:xfrm>
          <a:prstGeom prst="roundRect">
            <a:avLst/>
          </a:prstGeom>
          <a:solidFill>
            <a:schemeClr val="accent6">
              <a:lumMod val="20000"/>
              <a:lumOff val="80000"/>
            </a:schemeClr>
          </a:solidFill>
          <a:ln w="28575">
            <a:solidFill>
              <a:schemeClr val="tx1"/>
            </a:solidFill>
            <a:prstDash val="dash"/>
          </a:ln>
        </p:spPr>
        <p:txBody>
          <a:bodyPr wrap="square">
            <a:spAutoFit/>
          </a:bodyPr>
          <a:lstStyle/>
          <a:p>
            <a:pPr algn="ctr">
              <a:spcAft>
                <a:spcPts val="500"/>
              </a:spcAft>
            </a:pPr>
            <a:r>
              <a:rPr lang="vi-VN" sz="4000" b="1" dirty="0" smtClean="0">
                <a:solidFill>
                  <a:srgbClr val="002060"/>
                </a:solidFill>
                <a:latin typeface="Cambria" panose="02040503050406030204" pitchFamily="18" charset="0"/>
                <a:ea typeface="Cambria" panose="02040503050406030204" pitchFamily="18" charset="0"/>
              </a:rPr>
              <a:t>a. Bài viết hướng dẫn thực hiện công việc gì?</a:t>
            </a:r>
            <a:endParaRPr lang="vi-VN" sz="4000" b="1" dirty="0" smtClean="0">
              <a:solidFill>
                <a:srgbClr val="002060"/>
              </a:solidFill>
              <a:effectLst/>
              <a:latin typeface="Cambria" panose="02040503050406030204" pitchFamily="18" charset="0"/>
              <a:ea typeface="Cambria" panose="02040503050406030204" pitchFamily="18" charset="0"/>
            </a:endParaRPr>
          </a:p>
        </p:txBody>
      </p:sp>
      <p:sp>
        <p:nvSpPr>
          <p:cNvPr id="5" name="Rounded Rectangle 4"/>
          <p:cNvSpPr/>
          <p:nvPr/>
        </p:nvSpPr>
        <p:spPr>
          <a:xfrm>
            <a:off x="3640242" y="1671485"/>
            <a:ext cx="8137981" cy="1575618"/>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latin typeface="Cambria" panose="02040503050406030204" pitchFamily="18" charset="0"/>
                <a:ea typeface="Cambria" panose="02040503050406030204" pitchFamily="18" charset="0"/>
              </a:rPr>
              <a:t>Bài viết hướng dẫn thực hiện cách làm một chú nghé ọ bằng lá. </a:t>
            </a:r>
            <a:endParaRPr lang="en-US" sz="4000" b="1" dirty="0">
              <a:latin typeface="Cambria" panose="02040503050406030204" pitchFamily="18" charset="0"/>
              <a:ea typeface="Cambria" panose="02040503050406030204" pitchFamily="18" charset="0"/>
            </a:endParaRPr>
          </a:p>
        </p:txBody>
      </p:sp>
      <p:sp>
        <p:nvSpPr>
          <p:cNvPr id="6" name="Rounded Rectangle 5"/>
          <p:cNvSpPr/>
          <p:nvPr/>
        </p:nvSpPr>
        <p:spPr>
          <a:xfrm>
            <a:off x="4370434" y="3458466"/>
            <a:ext cx="7250996" cy="1302069"/>
          </a:xfrm>
          <a:prstGeom prst="roundRect">
            <a:avLst/>
          </a:prstGeom>
          <a:solidFill>
            <a:schemeClr val="accent1">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chuẩn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bị</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gồm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r>
              <a:rPr lang="en-US" sz="4000" dirty="0">
                <a:solidFill>
                  <a:srgbClr val="000000"/>
                </a:solidFill>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p:sp>
        <p:nvSpPr>
          <p:cNvPr id="7" name="Rounded Rectangle 6"/>
          <p:cNvSpPr/>
          <p:nvPr/>
        </p:nvSpPr>
        <p:spPr>
          <a:xfrm>
            <a:off x="4095672" y="4889501"/>
            <a:ext cx="7539447" cy="1611587"/>
          </a:xfrm>
          <a:prstGeom prst="roundRect">
            <a:avLst/>
          </a:prstGeom>
          <a:solidFill>
            <a:srgbClr val="008B77"/>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just"/>
            <a:r>
              <a:rPr lang="vi-VN" sz="3500" b="1" dirty="0" smtClean="0">
                <a:solidFill>
                  <a:schemeClr val="bg1"/>
                </a:solidFill>
                <a:latin typeface="Cambria" panose="02040503050406030204" pitchFamily="18" charset="0"/>
                <a:ea typeface="Cambria" panose="02040503050406030204" pitchFamily="18" charset="0"/>
              </a:rPr>
              <a:t>Một </a:t>
            </a:r>
            <a:r>
              <a:rPr lang="vi-VN" sz="3500" b="1" dirty="0">
                <a:solidFill>
                  <a:schemeClr val="bg1"/>
                </a:solidFill>
                <a:latin typeface="Cambria" panose="02040503050406030204" pitchFamily="18" charset="0"/>
                <a:ea typeface="Cambria" panose="02040503050406030204" pitchFamily="18" charset="0"/>
              </a:rPr>
              <a:t>chiếc lá to bằng bàn tay, hai sợi dây cước nhỏ, kéo hoặc dùng tay để tước lá. </a:t>
            </a:r>
            <a:endParaRPr lang="en-US" sz="3500" b="1" dirty="0">
              <a:solidFill>
                <a:schemeClr val="bg1"/>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28" y="2682840"/>
            <a:ext cx="3744819" cy="3818248"/>
          </a:xfrm>
          <a:prstGeom prst="rect">
            <a:avLst/>
          </a:prstGeom>
        </p:spPr>
      </p:pic>
    </p:spTree>
    <p:extLst>
      <p:ext uri="{BB962C8B-B14F-4D97-AF65-F5344CB8AC3E}">
        <p14:creationId xmlns:p14="http://schemas.microsoft.com/office/powerpoint/2010/main" val="20210543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32782" y="2527498"/>
            <a:ext cx="7337417" cy="1337079"/>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b="1" dirty="0">
                <a:latin typeface="Cambria" panose="02040503050406030204" pitchFamily="18" charset="0"/>
                <a:ea typeface="Cambria" panose="02040503050406030204" pitchFamily="18" charset="0"/>
              </a:rPr>
              <a:t>Bước 1: Dùng kéo cắt (hoặc dùng tay xé) hai đường chéo theo gân lá để tạo thành hai chiếc sừng</a:t>
            </a:r>
            <a:r>
              <a:rPr lang="vi-VN" sz="2800" b="1" dirty="0" smtClean="0">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63" y="2682840"/>
            <a:ext cx="3744819" cy="3818248"/>
          </a:xfrm>
          <a:prstGeom prst="rect">
            <a:avLst/>
          </a:prstGeom>
        </p:spPr>
      </p:pic>
      <p:sp>
        <p:nvSpPr>
          <p:cNvPr id="9" name="Rounded Rectangle 8"/>
          <p:cNvSpPr/>
          <p:nvPr/>
        </p:nvSpPr>
        <p:spPr>
          <a:xfrm>
            <a:off x="608520" y="348792"/>
            <a:ext cx="11051160" cy="1322693"/>
          </a:xfrm>
          <a:prstGeom prst="roundRect">
            <a:avLst/>
          </a:prstGeom>
          <a:solidFill>
            <a:schemeClr val="accent2">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smtClean="0">
                <a:solidFill>
                  <a:srgbClr val="002060"/>
                </a:solidFill>
                <a:latin typeface="Cambria" panose="02040503050406030204" pitchFamily="18" charset="0"/>
                <a:ea typeface="Cambria" panose="02040503050406030204" pitchFamily="18" charset="0"/>
              </a:rPr>
              <a:t>c) Phần </a:t>
            </a:r>
            <a:r>
              <a:rPr lang="vi-VN" sz="4000" b="1" dirty="0">
                <a:solidFill>
                  <a:srgbClr val="002060"/>
                </a:solidFill>
                <a:latin typeface="Cambria" panose="02040503050406030204" pitchFamily="18" charset="0"/>
                <a:ea typeface="Cambria" panose="02040503050406030204" pitchFamily="18" charset="0"/>
              </a:rPr>
              <a:t>hướng dẫn thực hiện gồm </a:t>
            </a:r>
            <a:r>
              <a:rPr lang="vi-VN" sz="4000" b="1" dirty="0" smtClean="0">
                <a:solidFill>
                  <a:srgbClr val="002060"/>
                </a:solidFill>
                <a:latin typeface="Cambria" panose="02040503050406030204" pitchFamily="18" charset="0"/>
                <a:ea typeface="Cambria" panose="02040503050406030204" pitchFamily="18" charset="0"/>
              </a:rPr>
              <a:t>mấy bước</a:t>
            </a:r>
            <a:r>
              <a:rPr lang="vi-VN" sz="4000" b="1" dirty="0">
                <a:solidFill>
                  <a:srgbClr val="002060"/>
                </a:solidFill>
                <a:latin typeface="Cambria" panose="02040503050406030204" pitchFamily="18" charset="0"/>
                <a:ea typeface="Cambria" panose="02040503050406030204" pitchFamily="18" charset="0"/>
              </a:rPr>
              <a:t>? </a:t>
            </a:r>
            <a:r>
              <a:rPr lang="vi-VN" sz="4000" b="1" dirty="0" smtClean="0">
                <a:solidFill>
                  <a:srgbClr val="002060"/>
                </a:solidFill>
                <a:latin typeface="Cambria" panose="02040503050406030204" pitchFamily="18" charset="0"/>
                <a:ea typeface="Cambria" panose="02040503050406030204" pitchFamily="18" charset="0"/>
              </a:rPr>
              <a:t>Nêu </a:t>
            </a:r>
            <a:r>
              <a:rPr lang="vi-VN" sz="4000" b="1" dirty="0">
                <a:solidFill>
                  <a:srgbClr val="002060"/>
                </a:solidFill>
                <a:latin typeface="Cambria" panose="02040503050406030204" pitchFamily="18" charset="0"/>
                <a:ea typeface="Cambria" panose="02040503050406030204" pitchFamily="18" charset="0"/>
              </a:rPr>
              <a:t>nội dung của mỗi bước</a:t>
            </a:r>
            <a:r>
              <a:rPr lang="vi-VN" sz="4000" b="1" dirty="0" smtClean="0">
                <a:solidFill>
                  <a:srgbClr val="002060"/>
                </a:solidFill>
                <a:latin typeface="Cambria" panose="02040503050406030204" pitchFamily="18" charset="0"/>
                <a:ea typeface="Cambria" panose="02040503050406030204" pitchFamily="18" charset="0"/>
              </a:rPr>
              <a:t>.</a:t>
            </a:r>
            <a:endParaRPr lang="en-US" sz="4000" b="1" i="1" dirty="0">
              <a:solidFill>
                <a:srgbClr val="002060"/>
              </a:solidFill>
              <a:latin typeface="Cambria" panose="02040503050406030204" pitchFamily="18" charset="0"/>
              <a:ea typeface="Cambria" panose="02040503050406030204" pitchFamily="18" charset="0"/>
            </a:endParaRPr>
          </a:p>
        </p:txBody>
      </p:sp>
      <p:sp>
        <p:nvSpPr>
          <p:cNvPr id="2" name="TextBox 1"/>
          <p:cNvSpPr txBox="1"/>
          <p:nvPr/>
        </p:nvSpPr>
        <p:spPr>
          <a:xfrm>
            <a:off x="1729734" y="1761781"/>
            <a:ext cx="10215716" cy="1938992"/>
          </a:xfrm>
          <a:prstGeom prst="rect">
            <a:avLst/>
          </a:prstGeom>
          <a:noFill/>
        </p:spPr>
        <p:txBody>
          <a:bodyPr wrap="square" rtlCol="0">
            <a:spAutoFit/>
          </a:bodyPr>
          <a:lstStyle/>
          <a:p>
            <a:r>
              <a:rPr lang="vi-VN" sz="3800" b="1" i="1" dirty="0" smtClean="0">
                <a:latin typeface="Cambria" panose="02040503050406030204" pitchFamily="18" charset="0"/>
                <a:ea typeface="Cambria" panose="02040503050406030204" pitchFamily="18" charset="0"/>
              </a:rPr>
              <a:t>Phần </a:t>
            </a:r>
            <a:r>
              <a:rPr lang="vi-VN" sz="3800" b="1" i="1" dirty="0">
                <a:latin typeface="Cambria" panose="02040503050406030204" pitchFamily="18" charset="0"/>
                <a:ea typeface="Cambria" panose="02040503050406030204" pitchFamily="18" charset="0"/>
              </a:rPr>
              <a:t>hướng dẫn thực hiện gồm </a:t>
            </a:r>
            <a:r>
              <a:rPr lang="vi-VN" sz="3800" b="1" i="1" dirty="0">
                <a:solidFill>
                  <a:srgbClr val="C00000"/>
                </a:solidFill>
                <a:latin typeface="Cambria" panose="02040503050406030204" pitchFamily="18" charset="0"/>
                <a:ea typeface="Cambria" panose="02040503050406030204" pitchFamily="18" charset="0"/>
              </a:rPr>
              <a:t>2 </a:t>
            </a:r>
            <a:r>
              <a:rPr lang="vi-VN" sz="3800" b="1" i="1" dirty="0" smtClean="0">
                <a:solidFill>
                  <a:srgbClr val="C00000"/>
                </a:solidFill>
                <a:latin typeface="Cambria" panose="02040503050406030204" pitchFamily="18" charset="0"/>
                <a:ea typeface="Cambria" panose="02040503050406030204" pitchFamily="18" charset="0"/>
              </a:rPr>
              <a:t>bước:</a:t>
            </a:r>
            <a:r>
              <a:rPr lang="vi-VN" sz="4000" b="1" dirty="0">
                <a:latin typeface="Cambria" panose="02040503050406030204" pitchFamily="18" charset="0"/>
                <a:ea typeface="Cambria" panose="02040503050406030204" pitchFamily="18" charset="0"/>
              </a:rPr>
              <a:t> </a:t>
            </a:r>
            <a:br>
              <a:rPr lang="vi-VN" sz="4000" b="1" dirty="0">
                <a:latin typeface="Cambria" panose="02040503050406030204" pitchFamily="18" charset="0"/>
                <a:ea typeface="Cambria" panose="02040503050406030204" pitchFamily="18" charset="0"/>
              </a:rPr>
            </a:br>
            <a:r>
              <a:rPr lang="vi-VN" sz="4000" b="1" dirty="0">
                <a:latin typeface="Cambria" panose="02040503050406030204" pitchFamily="18" charset="0"/>
                <a:ea typeface="Cambria" panose="02040503050406030204" pitchFamily="18" charset="0"/>
              </a:rPr>
              <a:t/>
            </a:r>
            <a:br>
              <a:rPr lang="vi-VN" sz="4000" b="1" dirty="0">
                <a:latin typeface="Cambria" panose="02040503050406030204" pitchFamily="18" charset="0"/>
                <a:ea typeface="Cambria" panose="02040503050406030204" pitchFamily="18" charset="0"/>
              </a:rPr>
            </a:br>
            <a:endParaRPr lang="en-US" sz="4000" b="1" dirty="0">
              <a:latin typeface="Cambria" panose="02040503050406030204" pitchFamily="18" charset="0"/>
              <a:ea typeface="Cambria" panose="02040503050406030204" pitchFamily="18" charset="0"/>
            </a:endParaRPr>
          </a:p>
        </p:txBody>
      </p:sp>
      <p:sp>
        <p:nvSpPr>
          <p:cNvPr id="10" name="Rounded Rectangle 9"/>
          <p:cNvSpPr/>
          <p:nvPr/>
        </p:nvSpPr>
        <p:spPr>
          <a:xfrm>
            <a:off x="4232782" y="3949277"/>
            <a:ext cx="7426898" cy="2800315"/>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b="1" dirty="0">
                <a:latin typeface="Cambria" panose="02040503050406030204" pitchFamily="18" charset="0"/>
                <a:ea typeface="Cambria" panose="02040503050406030204" pitchFamily="18" charset="0"/>
              </a:rPr>
              <a:t>Bước 2: Cuộn phần lá hai bên lại thành hình tròn để tạo bụng nghé. Buộc một sợi dây quanh cuộn lá để không bị bung ra. Sau đó dùng sợi dây còn lại buộc vào cuống lá luồn dây qua bụng để kéo, tạo chuyển động cho đầu nghé</a:t>
            </a:r>
            <a:r>
              <a:rPr lang="vi-VN" sz="2800" b="1" dirty="0" smtClean="0">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37570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p:cNvPicPr>
            <a:picLocks noChangeAspect="1"/>
          </p:cNvPicPr>
          <p:nvPr/>
        </p:nvPicPr>
        <p:blipFill rotWithShape="1">
          <a:blip r:embed="rId2" cstate="hqprint">
            <a:extLst>
              <a:ext uri="{28A0092B-C50C-407E-A947-70E740481C1C}">
                <a14:useLocalDpi xmlns:a14="http://schemas.microsoft.com/office/drawing/2010/main" val="0"/>
              </a:ext>
            </a:extLst>
          </a:blip>
          <a:srcRect l="9180" t="42223" r="9317" b="44628"/>
          <a:stretch/>
        </p:blipFill>
        <p:spPr>
          <a:xfrm>
            <a:off x="799614" y="148688"/>
            <a:ext cx="10940102" cy="1639554"/>
          </a:xfrm>
          <a:prstGeom prst="rect">
            <a:avLst/>
          </a:prstGeom>
        </p:spPr>
      </p:pic>
      <p:sp>
        <p:nvSpPr>
          <p:cNvPr id="4" name="Rectangle 3"/>
          <p:cNvSpPr/>
          <p:nvPr/>
        </p:nvSpPr>
        <p:spPr>
          <a:xfrm>
            <a:off x="966763" y="418743"/>
            <a:ext cx="8993314" cy="1138773"/>
          </a:xfrm>
          <a:prstGeom prst="rect">
            <a:avLst/>
          </a:prstGeom>
        </p:spPr>
        <p:txBody>
          <a:bodyPr wrap="square">
            <a:spAutoFit/>
          </a:bodyPr>
          <a:lstStyle/>
          <a:p>
            <a:pPr algn="ctr"/>
            <a:r>
              <a:rPr lang="vi-VN" sz="3400" b="1" dirty="0" smtClean="0">
                <a:solidFill>
                  <a:srgbClr val="C00000"/>
                </a:solidFill>
                <a:latin typeface="Cambria" panose="02040503050406030204" pitchFamily="18" charset="0"/>
                <a:ea typeface="Cambria" panose="02040503050406030204" pitchFamily="18" charset="0"/>
              </a:rPr>
              <a:t>2.Trao </a:t>
            </a:r>
            <a:r>
              <a:rPr lang="vi-VN" sz="3400" b="1" dirty="0">
                <a:solidFill>
                  <a:srgbClr val="C00000"/>
                </a:solidFill>
                <a:latin typeface="Cambria" panose="02040503050406030204" pitchFamily="18" charset="0"/>
                <a:ea typeface="Cambria" panose="02040503050406030204" pitchFamily="18" charset="0"/>
              </a:rPr>
              <a:t>đổi những điểm cần lưu ý khi viết bài hướng dẫn thực hiện một công việc</a:t>
            </a:r>
            <a:r>
              <a:rPr lang="vi-VN" sz="3400" b="1" dirty="0" smtClean="0">
                <a:solidFill>
                  <a:srgbClr val="C00000"/>
                </a:solidFill>
                <a:latin typeface="Cambria" panose="02040503050406030204" pitchFamily="18" charset="0"/>
                <a:ea typeface="Cambria" panose="02040503050406030204" pitchFamily="18" charset="0"/>
              </a:rPr>
              <a:t>.</a:t>
            </a:r>
            <a:endParaRPr lang="en-US" sz="3400" b="1" dirty="0">
              <a:solidFill>
                <a:srgbClr val="C00000"/>
              </a:solidFill>
              <a:latin typeface="Cambria" panose="02040503050406030204" pitchFamily="18" charset="0"/>
              <a:ea typeface="Cambria" panose="02040503050406030204" pitchFamily="18" charset="0"/>
            </a:endParaRPr>
          </a:p>
        </p:txBody>
      </p:sp>
      <p:sp>
        <p:nvSpPr>
          <p:cNvPr id="5" name="Rounded Rectangle 4"/>
          <p:cNvSpPr/>
          <p:nvPr/>
        </p:nvSpPr>
        <p:spPr>
          <a:xfrm>
            <a:off x="966763" y="2005347"/>
            <a:ext cx="2700669" cy="842218"/>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smtClean="0">
                <a:latin typeface="Cambria" panose="02040503050406030204" pitchFamily="18" charset="0"/>
                <a:ea typeface="Cambria" panose="02040503050406030204" pitchFamily="18" charset="0"/>
              </a:rPr>
              <a:t>Cấu trúc viết.</a:t>
            </a:r>
            <a:r>
              <a:rPr lang="vi-VN" sz="3000" b="1" dirty="0">
                <a:latin typeface="Cambria" panose="02040503050406030204" pitchFamily="18" charset="0"/>
                <a:ea typeface="Cambria" panose="02040503050406030204" pitchFamily="18" charset="0"/>
              </a:rPr>
              <a:t> </a:t>
            </a:r>
            <a:endParaRPr lang="en-US" sz="3000" b="1" dirty="0">
              <a:latin typeface="Cambria" panose="02040503050406030204" pitchFamily="18" charset="0"/>
              <a:ea typeface="Cambria" panose="02040503050406030204" pitchFamily="18" charset="0"/>
            </a:endParaRPr>
          </a:p>
        </p:txBody>
      </p:sp>
      <p:sp>
        <p:nvSpPr>
          <p:cNvPr id="6" name="Rounded Rectangle 5"/>
          <p:cNvSpPr/>
          <p:nvPr/>
        </p:nvSpPr>
        <p:spPr>
          <a:xfrm>
            <a:off x="4127890" y="2005347"/>
            <a:ext cx="2874335" cy="920440"/>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dirty="0" smtClean="0">
                <a:latin typeface="Cambria" panose="02040503050406030204" pitchFamily="18" charset="0"/>
                <a:ea typeface="Cambria" panose="02040503050406030204" pitchFamily="18" charset="0"/>
              </a:rPr>
              <a:t>Cách trình bày</a:t>
            </a:r>
            <a:endParaRPr lang="en-US" sz="3000" b="1" dirty="0">
              <a:latin typeface="Cambria" panose="02040503050406030204" pitchFamily="18" charset="0"/>
              <a:ea typeface="Cambria" panose="02040503050406030204" pitchFamily="18" charset="0"/>
            </a:endParaRPr>
          </a:p>
        </p:txBody>
      </p:sp>
      <p:sp>
        <p:nvSpPr>
          <p:cNvPr id="7" name="Rounded Rectangle 6"/>
          <p:cNvSpPr/>
          <p:nvPr/>
        </p:nvSpPr>
        <p:spPr>
          <a:xfrm>
            <a:off x="7374196" y="2005347"/>
            <a:ext cx="4139379" cy="1075993"/>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dirty="0" smtClean="0">
                <a:latin typeface="Cambria" panose="02040503050406030204" pitchFamily="18" charset="0"/>
                <a:ea typeface="Cambria" panose="02040503050406030204" pitchFamily="18" charset="0"/>
              </a:rPr>
              <a:t>Cách dùng từ, đặt câu</a:t>
            </a:r>
            <a:endParaRPr lang="en-US" sz="3000" b="1" dirty="0">
              <a:latin typeface="Cambria" panose="02040503050406030204" pitchFamily="18" charset="0"/>
              <a:ea typeface="Cambria" panose="02040503050406030204" pitchFamily="18" charset="0"/>
            </a:endParaRPr>
          </a:p>
        </p:txBody>
      </p:sp>
      <p:sp>
        <p:nvSpPr>
          <p:cNvPr id="8" name="Rectangle 7"/>
          <p:cNvSpPr/>
          <p:nvPr/>
        </p:nvSpPr>
        <p:spPr>
          <a:xfrm>
            <a:off x="966763" y="3081340"/>
            <a:ext cx="9603044" cy="3600986"/>
          </a:xfrm>
          <a:prstGeom prst="rect">
            <a:avLst/>
          </a:prstGeom>
        </p:spPr>
        <p:txBody>
          <a:bodyPr wrap="square">
            <a:spAutoFit/>
          </a:bodyPr>
          <a:lstStyle/>
          <a:p>
            <a:pPr algn="ctr"/>
            <a:r>
              <a:rPr lang="vi-VN" sz="3500" b="1" dirty="0">
                <a:latin typeface="Cambria" panose="02040503050406030204" pitchFamily="18" charset="0"/>
                <a:ea typeface="Cambria" panose="02040503050406030204" pitchFamily="18" charset="0"/>
              </a:rPr>
              <a:t>Bài viết hướng dẫn thực hiện một công việc </a:t>
            </a:r>
            <a:endParaRPr lang="vi-VN" sz="3500" b="1" dirty="0" smtClean="0">
              <a:latin typeface="Cambria" panose="02040503050406030204" pitchFamily="18" charset="0"/>
              <a:ea typeface="Cambria" panose="02040503050406030204" pitchFamily="18" charset="0"/>
            </a:endParaRPr>
          </a:p>
          <a:p>
            <a:pPr algn="ctr"/>
            <a:r>
              <a:rPr lang="vi-VN" sz="3500" b="1" dirty="0" smtClean="0">
                <a:latin typeface="Cambria" panose="02040503050406030204" pitchFamily="18" charset="0"/>
                <a:ea typeface="Cambria" panose="02040503050406030204" pitchFamily="18" charset="0"/>
              </a:rPr>
              <a:t>thường </a:t>
            </a:r>
            <a:r>
              <a:rPr lang="vi-VN" sz="3500" b="1" dirty="0">
                <a:latin typeface="Cambria" panose="02040503050406030204" pitchFamily="18" charset="0"/>
                <a:ea typeface="Cambria" panose="02040503050406030204" pitchFamily="18" charset="0"/>
              </a:rPr>
              <a:t>gồm 2 phần: </a:t>
            </a:r>
            <a:endParaRPr lang="vi-VN" sz="3500" b="1" dirty="0" smtClean="0">
              <a:latin typeface="Cambria" panose="02040503050406030204" pitchFamily="18" charset="0"/>
              <a:ea typeface="Cambria" panose="02040503050406030204" pitchFamily="18" charset="0"/>
            </a:endParaRPr>
          </a:p>
          <a:p>
            <a:pPr algn="ctr"/>
            <a:r>
              <a:rPr lang="en-US" sz="3500" b="1" i="1" dirty="0" err="1">
                <a:solidFill>
                  <a:srgbClr val="C00000"/>
                </a:solidFill>
                <a:latin typeface="Cambria" panose="02040503050406030204" pitchFamily="18" charset="0"/>
                <a:ea typeface="Cambria" panose="02040503050406030204" pitchFamily="18" charset="0"/>
              </a:rPr>
              <a:t>Phần</a:t>
            </a:r>
            <a:r>
              <a:rPr lang="en-US" sz="3500" b="1" i="1" dirty="0">
                <a:solidFill>
                  <a:srgbClr val="C00000"/>
                </a:solidFill>
                <a:latin typeface="Cambria" panose="02040503050406030204" pitchFamily="18" charset="0"/>
                <a:ea typeface="Cambria" panose="02040503050406030204" pitchFamily="18" charset="0"/>
              </a:rPr>
              <a:t> </a:t>
            </a:r>
            <a:r>
              <a:rPr lang="en-US" sz="3500" b="1" i="1" dirty="0" err="1">
                <a:solidFill>
                  <a:srgbClr val="C00000"/>
                </a:solidFill>
                <a:latin typeface="Cambria" panose="02040503050406030204" pitchFamily="18" charset="0"/>
                <a:ea typeface="Cambria" panose="02040503050406030204" pitchFamily="18" charset="0"/>
              </a:rPr>
              <a:t>chuẩn</a:t>
            </a:r>
            <a:r>
              <a:rPr lang="en-US" sz="3500" b="1" i="1" dirty="0">
                <a:solidFill>
                  <a:srgbClr val="C00000"/>
                </a:solidFill>
                <a:latin typeface="Cambria" panose="02040503050406030204" pitchFamily="18" charset="0"/>
                <a:ea typeface="Cambria" panose="02040503050406030204" pitchFamily="18" charset="0"/>
              </a:rPr>
              <a:t> </a:t>
            </a:r>
            <a:r>
              <a:rPr lang="en-US" sz="3500" b="1" i="1" dirty="0" err="1">
                <a:solidFill>
                  <a:srgbClr val="C00000"/>
                </a:solidFill>
                <a:latin typeface="Cambria" panose="02040503050406030204" pitchFamily="18" charset="0"/>
                <a:ea typeface="Cambria" panose="02040503050406030204" pitchFamily="18" charset="0"/>
              </a:rPr>
              <a:t>bị</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Nêu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những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vật</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liệu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hoặc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dụng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cụ</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thực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hiện</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công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việc</a:t>
            </a:r>
            <a:r>
              <a:rPr lang="en-US" sz="3500" b="1" dirty="0" smtClean="0">
                <a:latin typeface="Cambria" panose="02040503050406030204" pitchFamily="18" charset="0"/>
                <a:ea typeface="Cambria" panose="02040503050406030204" pitchFamily="18" charset="0"/>
              </a:rPr>
              <a:t>.</a:t>
            </a:r>
            <a:r>
              <a:rPr lang="en-US" sz="3500" b="1" dirty="0">
                <a:latin typeface="Cambria" panose="02040503050406030204" pitchFamily="18" charset="0"/>
                <a:ea typeface="Cambria" panose="02040503050406030204" pitchFamily="18" charset="0"/>
              </a:rPr>
              <a:t/>
            </a:r>
            <a:br>
              <a:rPr lang="en-US" sz="3500" b="1" dirty="0">
                <a:latin typeface="Cambria" panose="02040503050406030204" pitchFamily="18" charset="0"/>
                <a:ea typeface="Cambria" panose="02040503050406030204" pitchFamily="18" charset="0"/>
              </a:rPr>
            </a:br>
            <a:r>
              <a:rPr lang="vi-VN" sz="3500" b="1" i="1" dirty="0">
                <a:solidFill>
                  <a:srgbClr val="C00000"/>
                </a:solidFill>
                <a:latin typeface="Cambria" panose="02040503050406030204" pitchFamily="18" charset="0"/>
                <a:ea typeface="Cambria" panose="02040503050406030204" pitchFamily="18" charset="0"/>
              </a:rPr>
              <a:t>Phần hướng dẫn thực hiện</a:t>
            </a:r>
            <a:r>
              <a:rPr lang="vi-VN" sz="3500" b="1" dirty="0">
                <a:latin typeface="Cambria" panose="02040503050406030204" pitchFamily="18" charset="0"/>
                <a:ea typeface="Cambria" panose="02040503050406030204" pitchFamily="18" charset="0"/>
              </a:rPr>
              <a:t>: Nêu các bước thực hiện công việc.</a:t>
            </a:r>
            <a:r>
              <a:rPr lang="vi-VN" dirty="0"/>
              <a:t/>
            </a:r>
            <a:br>
              <a:rPr lang="vi-VN" dirty="0"/>
            </a:br>
            <a:endParaRPr lang="en-US" dirty="0"/>
          </a:p>
        </p:txBody>
      </p:sp>
    </p:spTree>
    <p:extLst>
      <p:ext uri="{BB962C8B-B14F-4D97-AF65-F5344CB8AC3E}">
        <p14:creationId xmlns:p14="http://schemas.microsoft.com/office/powerpoint/2010/main" val="2886547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26104" y="658329"/>
            <a:ext cx="3438025" cy="842218"/>
          </a:xfrm>
          <a:prstGeom prst="roundRect">
            <a:avLst/>
          </a:prstGeom>
          <a:solidFill>
            <a:schemeClr val="accent1"/>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mn-cs"/>
              </a:rPr>
              <a:t>Ghi nhớ</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747251" y="1624576"/>
            <a:ext cx="11248104" cy="47859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Bài viết hướng dẫn thực hiện một công việc </a:t>
            </a:r>
            <a:endParaRPr kumimoji="0" lang="vi-VN" sz="40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thường </a:t>
            </a: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gồm 2 phần: </a:t>
            </a:r>
            <a:endParaRPr kumimoji="0" lang="vi-VN" sz="40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Phần</a:t>
            </a:r>
            <a:r>
              <a:rPr kumimoji="0" lang="en-US"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chuẩn</a:t>
            </a:r>
            <a:r>
              <a:rPr kumimoji="0" lang="en-US"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bị</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liệu</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hoặc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dụng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cụ</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thực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hiện</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45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r>
            <a:b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br>
            <a:r>
              <a:rPr kumimoji="0" lang="vi-VN"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Phần hướng dẫn thực hiện</a:t>
            </a:r>
            <a:r>
              <a:rPr kumimoji="0" lang="vi-VN"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Nêu các bước thực hiện công việc.</a:t>
            </a:r>
            <a:r>
              <a:rPr kumimoji="0" lang="vi-VN" sz="4500" b="0" i="0" u="none" strike="noStrike" kern="1200" cap="none" spc="0" normalizeH="0" baseline="0" noProof="0" dirty="0">
                <a:ln>
                  <a:noFill/>
                </a:ln>
                <a:solidFill>
                  <a:srgbClr val="000000"/>
                </a:solidFill>
                <a:effectLst/>
                <a:uLnTx/>
                <a:uFillTx/>
                <a:latin typeface="Arial" panose="020B0604020202020204" pitchFamily="34" charset="0"/>
                <a:cs typeface="+mn-cs"/>
              </a:rPr>
              <a:t/>
            </a:r>
            <a:br>
              <a:rPr kumimoji="0" lang="vi-VN" sz="4500" b="0" i="0" u="none" strike="noStrike" kern="1200" cap="none" spc="0" normalizeH="0" baseline="0" noProof="0" dirty="0">
                <a:ln>
                  <a:noFill/>
                </a:ln>
                <a:solidFill>
                  <a:srgbClr val="000000"/>
                </a:solidFill>
                <a:effectLst/>
                <a:uLnTx/>
                <a:uFillTx/>
                <a:latin typeface="Arial" panose="020B0604020202020204" pitchFamily="34" charset="0"/>
                <a:cs typeface="+mn-cs"/>
              </a:rPr>
            </a:br>
            <a:endParaRPr kumimoji="0" lang="en-US" sz="4500" b="0" i="0" u="none" strike="noStrike" kern="1200" cap="none" spc="0" normalizeH="0" baseline="0" noProof="0" dirty="0">
              <a:ln>
                <a:noFill/>
              </a:ln>
              <a:solidFill>
                <a:srgbClr val="000000"/>
              </a:solidFill>
              <a:effectLst/>
              <a:uLnTx/>
              <a:uFillTx/>
              <a:latin typeface="Calibri" panose="020F0502020204030204"/>
              <a:cs typeface="+mn-cs"/>
            </a:endParaRPr>
          </a:p>
        </p:txBody>
      </p:sp>
    </p:spTree>
    <p:extLst>
      <p:ext uri="{BB962C8B-B14F-4D97-AF65-F5344CB8AC3E}">
        <p14:creationId xmlns:p14="http://schemas.microsoft.com/office/powerpoint/2010/main" val="141396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2848437" y="-2178569"/>
            <a:ext cx="6824889" cy="11184341"/>
          </a:xfrm>
          <a:prstGeom prst="rect">
            <a:avLst/>
          </a:prstGeom>
        </p:spPr>
      </p:pic>
      <p:sp>
        <p:nvSpPr>
          <p:cNvPr id="3" name="TextBox 2"/>
          <p:cNvSpPr txBox="1"/>
          <p:nvPr/>
        </p:nvSpPr>
        <p:spPr>
          <a:xfrm>
            <a:off x="2352745" y="3034691"/>
            <a:ext cx="8190271" cy="2554545"/>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Tìm đọc bài viết hướng dẫn cách làm một đồ chơi đơn giản và cùng người thân làm đồ chơi đó. </a:t>
            </a:r>
            <a:br>
              <a:rPr lang="vi-VN" sz="4000" b="1" dirty="0">
                <a:solidFill>
                  <a:srgbClr val="002060"/>
                </a:solidFill>
                <a:latin typeface="Cambria" panose="02040503050406030204" pitchFamily="18" charset="0"/>
                <a:ea typeface="Cambria" panose="02040503050406030204" pitchFamily="18" charset="0"/>
              </a:rPr>
            </a:br>
            <a:endParaRPr lang="en-US" sz="4000" b="1" dirty="0">
              <a:solidFill>
                <a:srgbClr val="00206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7"/>
          <a:stretch>
            <a:fillRect/>
          </a:stretch>
        </p:blipFill>
        <p:spPr>
          <a:xfrm>
            <a:off x="1442821" y="922994"/>
            <a:ext cx="9382557" cy="2402032"/>
          </a:xfrm>
          <a:prstGeom prst="rect">
            <a:avLst/>
          </a:prstGeom>
        </p:spPr>
      </p:pic>
      <p:pic>
        <p:nvPicPr>
          <p:cNvPr id="9" name="图片 28">
            <a:extLst>
              <a:ext uri="{FF2B5EF4-FFF2-40B4-BE49-F238E27FC236}">
                <a16:creationId xmlns:a16="http://schemas.microsoft.com/office/drawing/2014/main" id="{0EE90087-FB6A-4CCE-9A72-FC287B6A73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6197" y="1166316"/>
            <a:ext cx="2415899" cy="5435134"/>
          </a:xfrm>
          <a:prstGeom prst="rect">
            <a:avLst/>
          </a:prstGeom>
        </p:spPr>
      </p:pic>
      <p:pic>
        <p:nvPicPr>
          <p:cNvPr id="10" name="图片 2">
            <a:extLst>
              <a:ext uri="{FF2B5EF4-FFF2-40B4-BE49-F238E27FC236}">
                <a16:creationId xmlns:a16="http://schemas.microsoft.com/office/drawing/2014/main" id="{F8B77C2B-D185-458C-BDDA-E7B68EF065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310" y="4517595"/>
            <a:ext cx="2884688" cy="2787886"/>
          </a:xfrm>
          <a:prstGeom prst="rect">
            <a:avLst/>
          </a:prstGeom>
        </p:spPr>
      </p:pic>
    </p:spTree>
    <p:extLst>
      <p:ext uri="{BB962C8B-B14F-4D97-AF65-F5344CB8AC3E}">
        <p14:creationId xmlns:p14="http://schemas.microsoft.com/office/powerpoint/2010/main" val="370853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732792" y="-972290"/>
            <a:ext cx="10389445" cy="8512059"/>
            <a:chOff x="1218520" y="-303389"/>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1839971" y="-92484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2803292" y="4691199"/>
              <a:ext cx="6030323" cy="3090122"/>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7"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3" name="Picture 2"/>
          <p:cNvPicPr>
            <a:picLocks noChangeAspect="1"/>
          </p:cNvPicPr>
          <p:nvPr/>
        </p:nvPicPr>
        <p:blipFill>
          <a:blip r:embed="rId8"/>
          <a:stretch>
            <a:fillRect/>
          </a:stretch>
        </p:blipFill>
        <p:spPr>
          <a:xfrm>
            <a:off x="1306398" y="1045967"/>
            <a:ext cx="9382557" cy="3785944"/>
          </a:xfrm>
          <a:prstGeom prst="rect">
            <a:avLst/>
          </a:prstGeom>
        </p:spPr>
      </p:pic>
      <p:pic>
        <p:nvPicPr>
          <p:cNvPr id="19" name="图片 28">
            <a:extLst>
              <a:ext uri="{FF2B5EF4-FFF2-40B4-BE49-F238E27FC236}">
                <a16:creationId xmlns:a16="http://schemas.microsoft.com/office/drawing/2014/main" id="{0EE90087-FB6A-4CCE-9A72-FC287B6A73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218743" y="2276526"/>
            <a:ext cx="2202808" cy="4456467"/>
          </a:xfrm>
          <a:prstGeom prst="rect">
            <a:avLst/>
          </a:prstGeom>
        </p:spPr>
      </p:pic>
      <p:pic>
        <p:nvPicPr>
          <p:cNvPr id="20" name="图片 2">
            <a:extLst>
              <a:ext uri="{FF2B5EF4-FFF2-40B4-BE49-F238E27FC236}">
                <a16:creationId xmlns:a16="http://schemas.microsoft.com/office/drawing/2014/main" id="{F8B77C2B-D185-458C-BDDA-E7B68EF065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36" y="5151135"/>
            <a:ext cx="2630247" cy="2285890"/>
          </a:xfrm>
          <a:prstGeom prst="rect">
            <a:avLst/>
          </a:prstGeom>
        </p:spPr>
      </p:pic>
    </p:spTree>
    <p:extLst>
      <p:ext uri="{BB962C8B-B14F-4D97-AF65-F5344CB8AC3E}">
        <p14:creationId xmlns:p14="http://schemas.microsoft.com/office/powerpoint/2010/main" val="1121898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568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2848437" y="-2178569"/>
            <a:ext cx="6824889" cy="11184341"/>
          </a:xfrm>
          <a:prstGeom prst="rect">
            <a:avLst/>
          </a:prstGeom>
        </p:spPr>
      </p:pic>
      <p:sp>
        <p:nvSpPr>
          <p:cNvPr id="41" name="TextBox 40"/>
          <p:cNvSpPr txBox="1"/>
          <p:nvPr/>
        </p:nvSpPr>
        <p:spPr>
          <a:xfrm>
            <a:off x="1570894" y="1618513"/>
            <a:ext cx="9379974" cy="2400657"/>
          </a:xfrm>
          <a:prstGeom prst="rect">
            <a:avLst/>
          </a:prstGeom>
          <a:noFill/>
        </p:spPr>
        <p:txBody>
          <a:bodyPr wrap="square" rtlCol="0">
            <a:spAutoFit/>
          </a:bodyPr>
          <a:lstStyle/>
          <a:p>
            <a:pPr algn="ctr"/>
            <a:r>
              <a:rPr lang="vi-VN" sz="15000" b="1" dirty="0" smtClean="0">
                <a:gradFill>
                  <a:gsLst>
                    <a:gs pos="41000">
                      <a:srgbClr val="00B050"/>
                    </a:gs>
                    <a:gs pos="80000">
                      <a:schemeClr val="accent1">
                        <a:lumMod val="45000"/>
                        <a:lumOff val="55000"/>
                      </a:schemeClr>
                    </a:gs>
                    <a:gs pos="56000">
                      <a:srgbClr val="7030A0"/>
                    </a:gs>
                  </a:gsLst>
                  <a:lin ang="5400000" scaled="1"/>
                </a:gradFill>
                <a:latin typeface="#9Slide05 Garris" pitchFamily="2" charset="0"/>
              </a:rPr>
              <a:t>Khởi động</a:t>
            </a:r>
            <a:endParaRPr lang="en-US" sz="15000" b="1" dirty="0">
              <a:latin typeface="#9Slide05 Garris" pitchFamily="2" charset="0"/>
            </a:endParaRPr>
          </a:p>
        </p:txBody>
      </p:sp>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34" y="3314300"/>
            <a:ext cx="10058400" cy="3569109"/>
          </a:xfrm>
          <a:prstGeom prst="rect">
            <a:avLst/>
          </a:prstGeom>
        </p:spPr>
      </p:pic>
    </p:spTree>
    <p:extLst>
      <p:ext uri="{BB962C8B-B14F-4D97-AF65-F5344CB8AC3E}">
        <p14:creationId xmlns:p14="http://schemas.microsoft.com/office/powerpoint/2010/main" val="30698088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535" y="496043"/>
            <a:ext cx="10117394" cy="3785652"/>
          </a:xfrm>
          <a:prstGeom prst="rect">
            <a:avLst/>
          </a:prstGeom>
        </p:spPr>
        <p:txBody>
          <a:bodyPr wrap="square">
            <a:spAutoFit/>
          </a:bodyPr>
          <a:lstStyle/>
          <a:p>
            <a:pPr algn="ctr"/>
            <a:r>
              <a:rPr lang="vi-VN" sz="8000" b="1" dirty="0" smtClean="0">
                <a:solidFill>
                  <a:srgbClr val="002060"/>
                </a:solidFill>
                <a:latin typeface="Cambria" panose="02040503050406030204" pitchFamily="18" charset="0"/>
                <a:ea typeface="Cambria" panose="02040503050406030204" pitchFamily="18" charset="0"/>
              </a:rPr>
              <a:t>Em đã bao giờ tự tay làm một thứ đồ chơi nào chưa?</a:t>
            </a:r>
            <a:endParaRPr lang="vi-VN" sz="8000" b="1" dirty="0">
              <a:solidFill>
                <a:srgbClr val="002060"/>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34" y="3314300"/>
            <a:ext cx="10058400" cy="3569109"/>
          </a:xfrm>
          <a:prstGeom prst="rect">
            <a:avLst/>
          </a:prstGeom>
        </p:spPr>
      </p:pic>
    </p:spTree>
    <p:extLst>
      <p:ext uri="{BB962C8B-B14F-4D97-AF65-F5344CB8AC3E}">
        <p14:creationId xmlns:p14="http://schemas.microsoft.com/office/powerpoint/2010/main" val="18749369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3688947" y="-2178571"/>
            <a:ext cx="6824889" cy="11184341"/>
          </a:xfrm>
          <a:prstGeom prst="rect">
            <a:avLst/>
          </a:prstGeom>
        </p:spPr>
      </p:pic>
      <p:sp>
        <p:nvSpPr>
          <p:cNvPr id="41" name="TextBox 40"/>
          <p:cNvSpPr txBox="1"/>
          <p:nvPr/>
        </p:nvSpPr>
        <p:spPr>
          <a:xfrm>
            <a:off x="2352745" y="2147957"/>
            <a:ext cx="9379974" cy="24006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5000" b="1" i="0" u="none" strike="noStrike" kern="1200" cap="none" spc="0" normalizeH="0" baseline="0" noProof="0" dirty="0" smtClean="0">
                <a:ln>
                  <a:noFill/>
                </a:ln>
                <a:gradFill>
                  <a:gsLst>
                    <a:gs pos="41000">
                      <a:srgbClr val="00B050"/>
                    </a:gs>
                    <a:gs pos="80000">
                      <a:srgbClr val="E48312">
                        <a:lumMod val="45000"/>
                        <a:lumOff val="55000"/>
                      </a:srgbClr>
                    </a:gs>
                    <a:gs pos="56000">
                      <a:srgbClr val="7030A0"/>
                    </a:gs>
                  </a:gsLst>
                  <a:lin ang="5400000" scaled="1"/>
                </a:gradFill>
                <a:effectLst/>
                <a:uLnTx/>
                <a:uFillTx/>
                <a:latin typeface="#9Slide05 Garris" pitchFamily="2" charset="0"/>
                <a:ea typeface="+mn-ea"/>
                <a:cs typeface="+mn-cs"/>
              </a:rPr>
              <a:t>Khám phá</a:t>
            </a:r>
            <a:endParaRPr kumimoji="0" lang="en-US" sz="15000" b="1" i="0" u="none" strike="noStrike" kern="1200" cap="none" spc="0" normalizeH="0" baseline="0" noProof="0" dirty="0">
              <a:ln>
                <a:noFill/>
              </a:ln>
              <a:solidFill>
                <a:srgbClr val="000000"/>
              </a:solidFill>
              <a:effectLst/>
              <a:uLnTx/>
              <a:uFillTx/>
              <a:latin typeface="#9Slide05 Garris" pitchFamily="2" charset="0"/>
              <a:ea typeface="+mn-ea"/>
              <a:cs typeface="+mn-cs"/>
            </a:endParaRPr>
          </a:p>
        </p:txBody>
      </p:sp>
      <p:pic>
        <p:nvPicPr>
          <p:cNvPr id="7" name="图片 28">
            <a:extLst>
              <a:ext uri="{FF2B5EF4-FFF2-40B4-BE49-F238E27FC236}">
                <a16:creationId xmlns:a16="http://schemas.microsoft.com/office/drawing/2014/main" id="{0EE90087-FB6A-4CCE-9A72-FC287B6A73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80716" y="547618"/>
            <a:ext cx="2640118" cy="5939568"/>
          </a:xfrm>
          <a:prstGeom prst="rect">
            <a:avLst/>
          </a:prstGeom>
        </p:spPr>
      </p:pic>
      <p:pic>
        <p:nvPicPr>
          <p:cNvPr id="8" name="图片 2">
            <a:extLst>
              <a:ext uri="{FF2B5EF4-FFF2-40B4-BE49-F238E27FC236}">
                <a16:creationId xmlns:a16="http://schemas.microsoft.com/office/drawing/2014/main" id="{F8B77C2B-D185-458C-BDDA-E7B68EF06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792" y="4144588"/>
            <a:ext cx="3152415" cy="3046629"/>
          </a:xfrm>
          <a:prstGeom prst="rect">
            <a:avLst/>
          </a:prstGeom>
        </p:spPr>
      </p:pic>
    </p:spTree>
    <p:extLst>
      <p:ext uri="{BB962C8B-B14F-4D97-AF65-F5344CB8AC3E}">
        <p14:creationId xmlns:p14="http://schemas.microsoft.com/office/powerpoint/2010/main" val="4279339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p:cNvPicPr>
            <a:picLocks noChangeAspect="1"/>
          </p:cNvPicPr>
          <p:nvPr/>
        </p:nvPicPr>
        <p:blipFill rotWithShape="1">
          <a:blip r:embed="rId2" cstate="hqprint">
            <a:extLst>
              <a:ext uri="{28A0092B-C50C-407E-A947-70E740481C1C}">
                <a14:useLocalDpi xmlns:a14="http://schemas.microsoft.com/office/drawing/2010/main" val="0"/>
              </a:ext>
            </a:extLst>
          </a:blip>
          <a:srcRect l="9180" t="42223" r="9317" b="44628"/>
          <a:stretch/>
        </p:blipFill>
        <p:spPr>
          <a:xfrm>
            <a:off x="1674687" y="-1"/>
            <a:ext cx="9293434" cy="1838227"/>
          </a:xfrm>
          <a:prstGeom prst="rect">
            <a:avLst/>
          </a:prstGeom>
        </p:spPr>
      </p:pic>
      <p:sp>
        <p:nvSpPr>
          <p:cNvPr id="4" name="Rectangle 3"/>
          <p:cNvSpPr/>
          <p:nvPr/>
        </p:nvSpPr>
        <p:spPr>
          <a:xfrm>
            <a:off x="1828801" y="333761"/>
            <a:ext cx="7561458" cy="1169551"/>
          </a:xfrm>
          <a:prstGeom prst="rect">
            <a:avLst/>
          </a:prstGeom>
        </p:spPr>
        <p:txBody>
          <a:bodyPr wrap="square">
            <a:spAutoFit/>
          </a:bodyPr>
          <a:lstStyle/>
          <a:p>
            <a:pPr algn="ctr"/>
            <a:r>
              <a:rPr lang="vi-VN" sz="3500" b="1" dirty="0" smtClean="0">
                <a:solidFill>
                  <a:srgbClr val="C00000"/>
                </a:solidFill>
                <a:latin typeface="Cambria" panose="02040503050406030204" pitchFamily="18" charset="0"/>
                <a:ea typeface="Cambria" panose="02040503050406030204" pitchFamily="18" charset="0"/>
              </a:rPr>
              <a:t>1. Đọc </a:t>
            </a:r>
            <a:r>
              <a:rPr lang="vi-VN" sz="3500" b="1" dirty="0">
                <a:solidFill>
                  <a:srgbClr val="C00000"/>
                </a:solidFill>
                <a:latin typeface="Cambria" panose="02040503050406030204" pitchFamily="18" charset="0"/>
                <a:ea typeface="Cambria" panose="02040503050406030204" pitchFamily="18" charset="0"/>
              </a:rPr>
              <a:t>bài hướng dẫn dưới </a:t>
            </a:r>
            <a:r>
              <a:rPr lang="vi-VN" sz="3500" b="1" dirty="0" smtClean="0">
                <a:solidFill>
                  <a:srgbClr val="C00000"/>
                </a:solidFill>
                <a:latin typeface="Cambria" panose="02040503050406030204" pitchFamily="18" charset="0"/>
                <a:ea typeface="Cambria" panose="02040503050406030204" pitchFamily="18" charset="0"/>
              </a:rPr>
              <a:t>đây</a:t>
            </a:r>
          </a:p>
          <a:p>
            <a:pPr algn="ctr"/>
            <a:r>
              <a:rPr lang="vi-VN" sz="3500" b="1" dirty="0" smtClean="0">
                <a:solidFill>
                  <a:srgbClr val="C00000"/>
                </a:solidFill>
                <a:latin typeface="Cambria" panose="02040503050406030204" pitchFamily="18" charset="0"/>
                <a:ea typeface="Cambria" panose="02040503050406030204" pitchFamily="18" charset="0"/>
              </a:rPr>
              <a:t> và </a:t>
            </a:r>
            <a:r>
              <a:rPr lang="vi-VN" sz="3500" b="1" dirty="0">
                <a:solidFill>
                  <a:srgbClr val="C00000"/>
                </a:solidFill>
                <a:latin typeface="Cambria" panose="02040503050406030204" pitchFamily="18" charset="0"/>
                <a:ea typeface="Cambria" panose="02040503050406030204" pitchFamily="18" charset="0"/>
              </a:rPr>
              <a:t>thực hiện yêu cầu.</a:t>
            </a:r>
            <a:endParaRPr lang="en-US" sz="35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1238864" y="1715243"/>
            <a:ext cx="10117394" cy="3693319"/>
          </a:xfrm>
          <a:prstGeom prst="rect">
            <a:avLst/>
          </a:prstGeom>
        </p:spPr>
        <p:txBody>
          <a:bodyPr wrap="square">
            <a:spAutoFit/>
          </a:bodyPr>
          <a:lstStyle/>
          <a:p>
            <a:pPr algn="ctr"/>
            <a:r>
              <a:rPr lang="vi-VN" sz="4200" b="1" dirty="0">
                <a:solidFill>
                  <a:srgbClr val="7030A0"/>
                </a:solidFill>
                <a:latin typeface="Cambria" panose="02040503050406030204" pitchFamily="18" charset="0"/>
                <a:ea typeface="Cambria" panose="02040503050406030204" pitchFamily="18" charset="0"/>
              </a:rPr>
              <a:t>CÁCH LÀM MỘT CHÚ NGHÉ Ọ BẰNG LÁ</a:t>
            </a:r>
          </a:p>
          <a:p>
            <a:pPr algn="just"/>
            <a:r>
              <a:rPr lang="vi-VN" sz="4800" b="1" dirty="0">
                <a:solidFill>
                  <a:srgbClr val="002060"/>
                </a:solidFill>
                <a:latin typeface="Cambria" panose="02040503050406030204" pitchFamily="18" charset="0"/>
                <a:ea typeface="Cambria" panose="02040503050406030204" pitchFamily="18" charset="0"/>
              </a:rPr>
              <a:t>Làm đồ chơi rất vui các bạn ạ, nhất là những đồ chơi xinh xắn, đơn giản. Tớ hướng dẫn các bạn cách làm một chú nghé ọ bằng lá nhé</a:t>
            </a:r>
            <a:r>
              <a:rPr lang="vi-VN" sz="4800" b="1" dirty="0" smtClean="0">
                <a:solidFill>
                  <a:srgbClr val="002060"/>
                </a:solidFill>
                <a:latin typeface="Cambria" panose="02040503050406030204" pitchFamily="18" charset="0"/>
                <a:ea typeface="Cambria" panose="02040503050406030204" pitchFamily="18" charset="0"/>
              </a:rPr>
              <a:t>.</a:t>
            </a:r>
            <a:endParaRPr lang="vi-VN" sz="4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49405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1956"/>
            <a:ext cx="10294373" cy="6247864"/>
          </a:xfrm>
          <a:prstGeom prst="rect">
            <a:avLst/>
          </a:prstGeom>
        </p:spPr>
        <p:txBody>
          <a:bodyPr wrap="square">
            <a:spAutoFit/>
          </a:bodyPr>
          <a:lstStyle/>
          <a:p>
            <a:pPr algn="ctr"/>
            <a:r>
              <a:rPr lang="en-US" sz="5000" b="1" dirty="0" err="1">
                <a:solidFill>
                  <a:srgbClr val="C00000"/>
                </a:solidFill>
                <a:latin typeface="Cambria" panose="02040503050406030204" pitchFamily="18" charset="0"/>
                <a:ea typeface="Cambria" panose="02040503050406030204" pitchFamily="18" charset="0"/>
              </a:rPr>
              <a:t>Chuẩn</a:t>
            </a:r>
            <a:r>
              <a:rPr lang="en-US" sz="5000" b="1" dirty="0">
                <a:solidFill>
                  <a:srgbClr val="C00000"/>
                </a:solidFill>
                <a:latin typeface="Cambria" panose="02040503050406030204" pitchFamily="18" charset="0"/>
                <a:ea typeface="Cambria" panose="02040503050406030204" pitchFamily="18" charset="0"/>
              </a:rPr>
              <a:t> </a:t>
            </a:r>
            <a:r>
              <a:rPr lang="en-US" sz="5000" b="1" dirty="0" err="1" smtClean="0">
                <a:solidFill>
                  <a:srgbClr val="C00000"/>
                </a:solidFill>
                <a:latin typeface="Cambria" panose="02040503050406030204" pitchFamily="18" charset="0"/>
                <a:ea typeface="Cambria" panose="02040503050406030204" pitchFamily="18" charset="0"/>
              </a:rPr>
              <a:t>bị</a:t>
            </a:r>
            <a:endParaRPr lang="vi-VN" sz="5000" b="1" dirty="0" smtClean="0">
              <a:solidFill>
                <a:srgbClr val="C00000"/>
              </a:solidFill>
              <a:latin typeface="Cambria" panose="02040503050406030204" pitchFamily="18" charset="0"/>
              <a:ea typeface="Cambria" panose="02040503050406030204" pitchFamily="18" charset="0"/>
            </a:endParaRPr>
          </a:p>
          <a:p>
            <a:pPr algn="just"/>
            <a:r>
              <a:rPr lang="vi-VN" sz="5000" b="1" dirty="0" smtClean="0">
                <a:solidFill>
                  <a:srgbClr val="002060"/>
                </a:solidFill>
                <a:latin typeface="Cambria" panose="02040503050406030204" pitchFamily="18" charset="0"/>
                <a:ea typeface="Cambria" panose="02040503050406030204" pitchFamily="18" charset="0"/>
              </a:rPr>
              <a:t>- </a:t>
            </a:r>
            <a:r>
              <a:rPr lang="en-US" sz="5000" b="1" dirty="0" err="1" smtClean="0">
                <a:solidFill>
                  <a:srgbClr val="002060"/>
                </a:solidFill>
                <a:latin typeface="Cambria" panose="02040503050406030204" pitchFamily="18" charset="0"/>
                <a:ea typeface="Cambria" panose="02040503050406030204" pitchFamily="18" charset="0"/>
              </a:rPr>
              <a:t>Một</a:t>
            </a:r>
            <a:r>
              <a:rPr lang="en-US" sz="5000" b="1" dirty="0" smtClean="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chiếc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là</a:t>
            </a:r>
            <a:r>
              <a:rPr lang="en-US" sz="5000" b="1" dirty="0">
                <a:solidFill>
                  <a:srgbClr val="002060"/>
                </a:solidFill>
                <a:latin typeface="Cambria" panose="02040503050406030204" pitchFamily="18" charset="0"/>
                <a:ea typeface="Cambria" panose="02040503050406030204" pitchFamily="18" charset="0"/>
              </a:rPr>
              <a:t> to </a:t>
            </a:r>
            <a:r>
              <a:rPr lang="en-US" sz="5000" b="1" dirty="0" err="1">
                <a:solidFill>
                  <a:srgbClr val="002060"/>
                </a:solidFill>
                <a:latin typeface="Cambria" panose="02040503050406030204" pitchFamily="18" charset="0"/>
                <a:ea typeface="Cambria" panose="02040503050406030204" pitchFamily="18" charset="0"/>
              </a:rPr>
              <a:t>bằng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bàn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tay</a:t>
            </a:r>
            <a:r>
              <a:rPr lang="en-US" sz="5000" b="1" dirty="0">
                <a:solidFill>
                  <a:srgbClr val="002060"/>
                </a:solidFill>
                <a:latin typeface="Cambria" panose="02040503050406030204" pitchFamily="18" charset="0"/>
                <a:ea typeface="Cambria" panose="02040503050406030204" pitchFamily="18" charset="0"/>
              </a:rPr>
              <a:t> </a:t>
            </a:r>
            <a:endParaRPr lang="vi-VN" sz="5000" b="1" dirty="0" smtClean="0">
              <a:solidFill>
                <a:srgbClr val="002060"/>
              </a:solidFill>
              <a:latin typeface="Cambria" panose="02040503050406030204" pitchFamily="18" charset="0"/>
              <a:ea typeface="Cambria" panose="02040503050406030204" pitchFamily="18" charset="0"/>
            </a:endParaRPr>
          </a:p>
          <a:p>
            <a:pPr algn="just"/>
            <a:r>
              <a:rPr lang="en-US" sz="5000" b="1" dirty="0" smtClean="0">
                <a:solidFill>
                  <a:srgbClr val="002060"/>
                </a:solidFill>
                <a:latin typeface="Cambria" panose="02040503050406030204" pitchFamily="18" charset="0"/>
                <a:ea typeface="Cambria" panose="02040503050406030204" pitchFamily="18" charset="0"/>
              </a:rPr>
              <a:t>(</a:t>
            </a:r>
            <a:r>
              <a:rPr lang="en-US" sz="5000" b="1" dirty="0" err="1">
                <a:solidFill>
                  <a:srgbClr val="002060"/>
                </a:solidFill>
                <a:latin typeface="Cambria" panose="02040503050406030204" pitchFamily="18" charset="0"/>
                <a:ea typeface="Cambria" panose="02040503050406030204" pitchFamily="18" charset="0"/>
              </a:rPr>
              <a:t>ví</a:t>
            </a:r>
            <a:r>
              <a:rPr lang="en-US" sz="5000" b="1" dirty="0">
                <a:solidFill>
                  <a:srgbClr val="002060"/>
                </a:solidFill>
                <a:latin typeface="Cambria" panose="02040503050406030204" pitchFamily="18" charset="0"/>
                <a:ea typeface="Cambria" panose="02040503050406030204" pitchFamily="18" charset="0"/>
              </a:rPr>
              <a:t> </a:t>
            </a:r>
            <a:r>
              <a:rPr lang="en-US" sz="5000" b="1" dirty="0" err="1" smtClean="0">
                <a:solidFill>
                  <a:srgbClr val="002060"/>
                </a:solidFill>
                <a:latin typeface="Cambria" panose="02040503050406030204" pitchFamily="18" charset="0"/>
                <a:ea typeface="Cambria" panose="02040503050406030204" pitchFamily="18" charset="0"/>
              </a:rPr>
              <a:t>dụ</a:t>
            </a:r>
            <a:r>
              <a:rPr lang="vi-VN" sz="5000" b="1" dirty="0" smtClean="0">
                <a:solidFill>
                  <a:srgbClr val="002060"/>
                </a:solidFill>
                <a:latin typeface="Cambria" panose="02040503050406030204" pitchFamily="18" charset="0"/>
                <a:ea typeface="Cambria" panose="02040503050406030204" pitchFamily="18" charset="0"/>
              </a:rPr>
              <a:t> lá</a:t>
            </a:r>
            <a:r>
              <a:rPr lang="en-US" sz="5000" b="1" dirty="0" smtClean="0">
                <a:solidFill>
                  <a:srgbClr val="002060"/>
                </a:solidFill>
                <a:latin typeface="Cambria" panose="02040503050406030204" pitchFamily="18" charset="0"/>
                <a:ea typeface="Cambria" panose="02040503050406030204" pitchFamily="18" charset="0"/>
              </a:rPr>
              <a:t> </a:t>
            </a:r>
            <a:r>
              <a:rPr lang="vi-VN" sz="5000" b="1" dirty="0" smtClean="0">
                <a:solidFill>
                  <a:srgbClr val="002060"/>
                </a:solidFill>
                <a:latin typeface="Cambria" panose="02040503050406030204" pitchFamily="18" charset="0"/>
                <a:ea typeface="Cambria" panose="02040503050406030204" pitchFamily="18" charset="0"/>
              </a:rPr>
              <a:t>mí</a:t>
            </a:r>
            <a:r>
              <a:rPr lang="en-US" sz="5000" b="1" dirty="0" smtClean="0">
                <a:solidFill>
                  <a:srgbClr val="002060"/>
                </a:solidFill>
                <a:latin typeface="Cambria" panose="02040503050406030204" pitchFamily="18" charset="0"/>
                <a:ea typeface="Cambria" panose="02040503050406030204" pitchFamily="18" charset="0"/>
              </a:rPr>
              <a:t>t)</a:t>
            </a:r>
            <a:r>
              <a:rPr lang="vi-VN" sz="5000" b="1" dirty="0" smtClean="0">
                <a:solidFill>
                  <a:srgbClr val="002060"/>
                </a:solidFill>
                <a:latin typeface="Cambria" panose="02040503050406030204" pitchFamily="18" charset="0"/>
                <a:ea typeface="Cambria" panose="02040503050406030204" pitchFamily="18" charset="0"/>
              </a:rPr>
              <a:t>.</a:t>
            </a:r>
          </a:p>
          <a:p>
            <a:pPr algn="just"/>
            <a:r>
              <a:rPr lang="vi-VN" sz="5000" b="1" dirty="0" smtClean="0">
                <a:solidFill>
                  <a:srgbClr val="002060"/>
                </a:solidFill>
                <a:latin typeface="Cambria" panose="02040503050406030204" pitchFamily="18" charset="0"/>
                <a:ea typeface="Cambria" panose="02040503050406030204" pitchFamily="18" charset="0"/>
              </a:rPr>
              <a:t>-</a:t>
            </a:r>
            <a:r>
              <a:rPr lang="en-US" sz="5000" b="1" dirty="0" smtClean="0">
                <a:solidFill>
                  <a:srgbClr val="002060"/>
                </a:solidFill>
                <a:latin typeface="Cambria" panose="02040503050406030204" pitchFamily="18" charset="0"/>
                <a:ea typeface="Cambria" panose="02040503050406030204" pitchFamily="18" charset="0"/>
              </a:rPr>
              <a:t> </a:t>
            </a:r>
            <a:r>
              <a:rPr lang="vi-VN" sz="5000" b="1" dirty="0" smtClean="0">
                <a:solidFill>
                  <a:srgbClr val="002060"/>
                </a:solidFill>
                <a:latin typeface="Cambria" panose="02040503050406030204" pitchFamily="18" charset="0"/>
                <a:ea typeface="Cambria" panose="02040503050406030204" pitchFamily="18" charset="0"/>
              </a:rPr>
              <a:t>H</a:t>
            </a:r>
            <a:r>
              <a:rPr lang="en-US" sz="5000" b="1" dirty="0" err="1" smtClean="0">
                <a:solidFill>
                  <a:srgbClr val="002060"/>
                </a:solidFill>
                <a:latin typeface="Cambria" panose="02040503050406030204" pitchFamily="18" charset="0"/>
                <a:ea typeface="Cambria" panose="02040503050406030204" pitchFamily="18" charset="0"/>
              </a:rPr>
              <a:t>ai</a:t>
            </a:r>
            <a:r>
              <a:rPr lang="en-US" sz="5000" b="1" dirty="0" smtClean="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sợi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dây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cước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nhỏ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có</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tước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dọc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lớp</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vỏ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ngoài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của</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một</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cành</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cây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nhỏ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làm</a:t>
            </a:r>
            <a:r>
              <a:rPr lang="en-US" sz="5000" b="1" dirty="0">
                <a:solidFill>
                  <a:srgbClr val="002060"/>
                </a:solidFill>
                <a:latin typeface="Cambria" panose="02040503050406030204" pitchFamily="18" charset="0"/>
                <a:ea typeface="Cambria" panose="02040503050406030204" pitchFamily="18" charset="0"/>
              </a:rPr>
              <a:t> </a:t>
            </a:r>
            <a:r>
              <a:rPr lang="vi-VN" sz="5000" b="1" dirty="0" err="1" smtClean="0">
                <a:solidFill>
                  <a:srgbClr val="002060"/>
                </a:solidFill>
                <a:latin typeface="Cambria" panose="02040503050406030204" pitchFamily="18" charset="0"/>
                <a:ea typeface="Cambria" panose="02040503050406030204" pitchFamily="18" charset="0"/>
              </a:rPr>
              <a:t>d</a:t>
            </a:r>
            <a:r>
              <a:rPr lang="en-US" sz="5000" b="1" dirty="0" err="1" smtClean="0">
                <a:solidFill>
                  <a:srgbClr val="002060"/>
                </a:solidFill>
                <a:latin typeface="Cambria" panose="02040503050406030204" pitchFamily="18" charset="0"/>
                <a:ea typeface="Cambria" panose="02040503050406030204" pitchFamily="18" charset="0"/>
              </a:rPr>
              <a:t>ây</a:t>
            </a:r>
            <a:r>
              <a:rPr lang="en-US" sz="5000" b="1" dirty="0" smtClean="0">
                <a:solidFill>
                  <a:srgbClr val="002060"/>
                </a:solidFill>
                <a:latin typeface="Cambria" panose="02040503050406030204" pitchFamily="18" charset="0"/>
                <a:ea typeface="Cambria" panose="02040503050406030204" pitchFamily="18" charset="0"/>
              </a:rPr>
              <a:t>).</a:t>
            </a:r>
            <a:endParaRPr lang="vi-VN" sz="5000" b="1" dirty="0" smtClean="0">
              <a:solidFill>
                <a:srgbClr val="002060"/>
              </a:solidFill>
              <a:latin typeface="Cambria" panose="02040503050406030204" pitchFamily="18" charset="0"/>
              <a:ea typeface="Cambria" panose="02040503050406030204" pitchFamily="18" charset="0"/>
            </a:endParaRPr>
          </a:p>
          <a:p>
            <a:pPr algn="just"/>
            <a:r>
              <a:rPr lang="vi-VN" sz="5000" b="1" dirty="0">
                <a:solidFill>
                  <a:srgbClr val="002060"/>
                </a:solidFill>
                <a:latin typeface="Cambria" panose="02040503050406030204" pitchFamily="18" charset="0"/>
                <a:ea typeface="Cambria" panose="02040503050406030204" pitchFamily="18" charset="0"/>
              </a:rPr>
              <a:t>-</a:t>
            </a:r>
            <a:r>
              <a:rPr lang="en-US" sz="5000" b="1" dirty="0" err="1" smtClean="0">
                <a:solidFill>
                  <a:srgbClr val="002060"/>
                </a:solidFill>
                <a:latin typeface="Cambria" panose="02040503050406030204" pitchFamily="18" charset="0"/>
                <a:ea typeface="Cambria" panose="02040503050406030204" pitchFamily="18" charset="0"/>
              </a:rPr>
              <a:t>Bạn</a:t>
            </a:r>
            <a:r>
              <a:rPr lang="en-US" sz="5000" b="1" dirty="0" smtClean="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có</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chuẩn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bị</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kéo</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hoặc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dùng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tay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để</a:t>
            </a:r>
            <a:r>
              <a:rPr lang="en-US" sz="5000" b="1" dirty="0">
                <a:solidFill>
                  <a:srgbClr val="002060"/>
                </a:solidFill>
                <a:latin typeface="Cambria" panose="02040503050406030204" pitchFamily="18" charset="0"/>
                <a:ea typeface="Cambria" panose="02040503050406030204" pitchFamily="18" charset="0"/>
              </a:rPr>
              <a:t> </a:t>
            </a:r>
            <a:r>
              <a:rPr lang="vi-VN" sz="5000" b="1" dirty="0" smtClean="0">
                <a:solidFill>
                  <a:srgbClr val="002060"/>
                </a:solidFill>
                <a:latin typeface="Cambria" panose="02040503050406030204" pitchFamily="18" charset="0"/>
                <a:ea typeface="Cambria" panose="02040503050406030204" pitchFamily="18" charset="0"/>
              </a:rPr>
              <a:t>t</a:t>
            </a:r>
            <a:r>
              <a:rPr lang="en-US" sz="5000" b="1" dirty="0" err="1" smtClean="0">
                <a:solidFill>
                  <a:srgbClr val="002060"/>
                </a:solidFill>
                <a:latin typeface="Cambria" panose="02040503050406030204" pitchFamily="18" charset="0"/>
                <a:ea typeface="Cambria" panose="02040503050406030204" pitchFamily="18" charset="0"/>
              </a:rPr>
              <a:t>ước</a:t>
            </a:r>
            <a:r>
              <a:rPr lang="vi-VN" sz="5000" b="1" dirty="0" smtClean="0">
                <a:solidFill>
                  <a:srgbClr val="002060"/>
                </a:solidFill>
                <a:latin typeface="Cambria" panose="02040503050406030204" pitchFamily="18" charset="0"/>
                <a:ea typeface="Cambria" panose="02040503050406030204" pitchFamily="18" charset="0"/>
              </a:rPr>
              <a:t> lá.</a:t>
            </a:r>
            <a:endParaRPr lang="en-US"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4533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883" y="408404"/>
            <a:ext cx="7964127" cy="6647974"/>
          </a:xfrm>
          <a:prstGeom prst="rect">
            <a:avLst/>
          </a:prstGeom>
        </p:spPr>
        <p:txBody>
          <a:bodyPr wrap="square">
            <a:spAutoFit/>
          </a:bodyPr>
          <a:lstStyle/>
          <a:p>
            <a:pPr algn="ctr"/>
            <a:r>
              <a:rPr lang="en-US" sz="3800" b="1" dirty="0" err="1">
                <a:solidFill>
                  <a:srgbClr val="FF0000"/>
                </a:solidFill>
                <a:latin typeface="Cambria" panose="02040503050406030204" pitchFamily="18" charset="0"/>
                <a:ea typeface="Cambria" panose="02040503050406030204" pitchFamily="18" charset="0"/>
              </a:rPr>
              <a:t>Hướng</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dẫn</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thực</a:t>
            </a:r>
            <a:r>
              <a:rPr lang="en-US" sz="3800" b="1" dirty="0">
                <a:solidFill>
                  <a:srgbClr val="FF0000"/>
                </a:solidFill>
                <a:latin typeface="Cambria" panose="02040503050406030204" pitchFamily="18" charset="0"/>
                <a:ea typeface="Cambria" panose="02040503050406030204" pitchFamily="18" charset="0"/>
              </a:rPr>
              <a:t> </a:t>
            </a:r>
            <a:r>
              <a:rPr lang="en-US" sz="3800" b="1" dirty="0" err="1" smtClean="0">
                <a:solidFill>
                  <a:srgbClr val="FF0000"/>
                </a:solidFill>
                <a:latin typeface="Cambria" panose="02040503050406030204" pitchFamily="18" charset="0"/>
                <a:ea typeface="Cambria" panose="02040503050406030204" pitchFamily="18" charset="0"/>
              </a:rPr>
              <a:t>hiện</a:t>
            </a:r>
            <a:r>
              <a:rPr lang="vi-VN" sz="3800" b="1" dirty="0" smtClean="0">
                <a:solidFill>
                  <a:srgbClr val="FF0000"/>
                </a:solidFill>
                <a:latin typeface="Cambria" panose="02040503050406030204" pitchFamily="18" charset="0"/>
                <a:ea typeface="Cambria" panose="02040503050406030204" pitchFamily="18" charset="0"/>
              </a:rPr>
              <a:t> </a:t>
            </a:r>
          </a:p>
          <a:p>
            <a:pPr algn="just"/>
            <a:r>
              <a:rPr lang="en-US" sz="3500" b="1" dirty="0" err="1" smtClean="0">
                <a:solidFill>
                  <a:srgbClr val="C00000"/>
                </a:solidFill>
                <a:latin typeface="Cambria" panose="02040503050406030204" pitchFamily="18" charset="0"/>
                <a:ea typeface="Cambria" panose="02040503050406030204" pitchFamily="18" charset="0"/>
              </a:rPr>
              <a:t>Bước</a:t>
            </a:r>
            <a:r>
              <a:rPr lang="en-US" sz="3500" b="1" dirty="0" smtClean="0">
                <a:solidFill>
                  <a:srgbClr val="C00000"/>
                </a:solidFill>
                <a:latin typeface="Cambria" panose="02040503050406030204" pitchFamily="18" charset="0"/>
                <a:ea typeface="Cambria" panose="02040503050406030204" pitchFamily="18" charset="0"/>
              </a:rPr>
              <a:t> </a:t>
            </a:r>
            <a:r>
              <a:rPr lang="en-US" sz="3500" b="1" dirty="0">
                <a:solidFill>
                  <a:srgbClr val="C00000"/>
                </a:solidFill>
                <a:latin typeface="Cambria" panose="02040503050406030204" pitchFamily="18" charset="0"/>
                <a:ea typeface="Cambria" panose="02040503050406030204" pitchFamily="18" charset="0"/>
              </a:rPr>
              <a:t>1: </a:t>
            </a:r>
            <a:r>
              <a:rPr lang="en-US" sz="3500" b="1" dirty="0" err="1">
                <a:solidFill>
                  <a:srgbClr val="002060"/>
                </a:solidFill>
                <a:latin typeface="Cambria" panose="02040503050406030204" pitchFamily="18" charset="0"/>
                <a:ea typeface="Cambria" panose="02040503050406030204" pitchFamily="18" charset="0"/>
              </a:rPr>
              <a:t>Dùng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kéo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cắt</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hoặc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dùng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tay</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xé</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đường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chéo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theo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gần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là</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để</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tạo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thành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chiếc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sừng</a:t>
            </a:r>
            <a:r>
              <a:rPr lang="en-US" sz="3500" b="1" dirty="0">
                <a:solidFill>
                  <a:srgbClr val="002060"/>
                </a:solidFill>
                <a:latin typeface="Cambria" panose="02040503050406030204" pitchFamily="18" charset="0"/>
                <a:ea typeface="Cambria" panose="02040503050406030204" pitchFamily="18" charset="0"/>
              </a:rPr>
              <a:t>. </a:t>
            </a:r>
            <a:endParaRPr lang="vi-VN" sz="3500" b="1" dirty="0" smtClean="0">
              <a:solidFill>
                <a:srgbClr val="002060"/>
              </a:solidFill>
              <a:latin typeface="Cambria" panose="02040503050406030204" pitchFamily="18" charset="0"/>
              <a:ea typeface="Cambria" panose="02040503050406030204" pitchFamily="18" charset="0"/>
            </a:endParaRPr>
          </a:p>
          <a:p>
            <a:pPr algn="just"/>
            <a:r>
              <a:rPr lang="en-US" sz="3500" b="1" dirty="0" err="1" smtClean="0">
                <a:solidFill>
                  <a:srgbClr val="C00000"/>
                </a:solidFill>
                <a:latin typeface="Cambria" panose="02040503050406030204" pitchFamily="18" charset="0"/>
                <a:ea typeface="Cambria" panose="02040503050406030204" pitchFamily="18" charset="0"/>
              </a:rPr>
              <a:t>Bước</a:t>
            </a:r>
            <a:r>
              <a:rPr lang="en-US" sz="3500" b="1" dirty="0" smtClean="0">
                <a:solidFill>
                  <a:srgbClr val="C00000"/>
                </a:solidFill>
                <a:latin typeface="Cambria" panose="02040503050406030204" pitchFamily="18" charset="0"/>
                <a:ea typeface="Cambria" panose="02040503050406030204" pitchFamily="18" charset="0"/>
              </a:rPr>
              <a:t> </a:t>
            </a:r>
            <a:r>
              <a:rPr lang="vi-VN" sz="3500" b="1" dirty="0" smtClean="0">
                <a:solidFill>
                  <a:srgbClr val="C00000"/>
                </a:solidFill>
                <a:latin typeface="Cambria" panose="02040503050406030204" pitchFamily="18" charset="0"/>
                <a:ea typeface="Cambria" panose="02040503050406030204" pitchFamily="18" charset="0"/>
              </a:rPr>
              <a:t>2:</a:t>
            </a:r>
            <a:r>
              <a:rPr lang="en-US" sz="3500" b="1" dirty="0" smtClean="0">
                <a:solidFill>
                  <a:srgbClr val="C0000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Cuộn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phần</a:t>
            </a:r>
            <a:r>
              <a:rPr lang="en-US" sz="3500" b="1" dirty="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lá</a:t>
            </a:r>
            <a:r>
              <a:rPr lang="en-US" sz="3500" b="1" dirty="0" smtClean="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bên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lại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thành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hình</a:t>
            </a:r>
            <a:r>
              <a:rPr lang="en-US" sz="3500" b="1" dirty="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trò</a:t>
            </a:r>
            <a:r>
              <a:rPr lang="en-US" sz="3500" b="1" dirty="0" smtClean="0">
                <a:solidFill>
                  <a:srgbClr val="002060"/>
                </a:solidFill>
                <a:latin typeface="Cambria" panose="02040503050406030204" pitchFamily="18" charset="0"/>
                <a:ea typeface="Cambria" panose="02040503050406030204" pitchFamily="18" charset="0"/>
              </a:rPr>
              <a:t>n </a:t>
            </a:r>
            <a:r>
              <a:rPr lang="vi-VN" sz="3500" b="1" dirty="0" smtClean="0">
                <a:solidFill>
                  <a:srgbClr val="002060"/>
                </a:solidFill>
                <a:latin typeface="Cambria" panose="02040503050406030204" pitchFamily="18" charset="0"/>
                <a:ea typeface="Cambria" panose="02040503050406030204" pitchFamily="18" charset="0"/>
              </a:rPr>
              <a:t>để</a:t>
            </a:r>
            <a:r>
              <a:rPr lang="en-US" sz="3500" b="1" dirty="0" smtClean="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tạo</a:t>
            </a:r>
            <a:r>
              <a:rPr lang="en-US" sz="3500" b="1" dirty="0" smtClean="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bụng</a:t>
            </a:r>
            <a:r>
              <a:rPr lang="en-US" sz="3500" b="1" dirty="0" smtClean="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nghề. </a:t>
            </a:r>
            <a:r>
              <a:rPr lang="en-US" sz="3500" b="1" dirty="0" err="1" smtClean="0">
                <a:solidFill>
                  <a:srgbClr val="002060"/>
                </a:solidFill>
                <a:latin typeface="Cambria" panose="02040503050406030204" pitchFamily="18" charset="0"/>
                <a:ea typeface="Cambria" panose="02040503050406030204" pitchFamily="18" charset="0"/>
              </a:rPr>
              <a:t>Buộc</a:t>
            </a:r>
            <a:r>
              <a:rPr lang="en-US" sz="3500" b="1" dirty="0" smtClean="0">
                <a:solidFill>
                  <a:srgbClr val="002060"/>
                </a:solidFill>
                <a:latin typeface="Cambria" panose="02040503050406030204" pitchFamily="18" charset="0"/>
                <a:ea typeface="Cambria" panose="02040503050406030204" pitchFamily="18" charset="0"/>
              </a:rPr>
              <a:t> </a:t>
            </a:r>
            <a:r>
              <a:rPr lang="en-US" sz="3500" b="1" dirty="0" err="1" smtClean="0">
                <a:solidFill>
                  <a:srgbClr val="002060"/>
                </a:solidFill>
                <a:latin typeface="Cambria" panose="02040503050406030204" pitchFamily="18" charset="0"/>
                <a:ea typeface="Cambria" panose="02040503050406030204" pitchFamily="18" charset="0"/>
              </a:rPr>
              <a:t>một</a:t>
            </a:r>
            <a:r>
              <a:rPr lang="vi-VN" sz="3500" b="1" dirty="0" smtClean="0">
                <a:solidFill>
                  <a:srgbClr val="002060"/>
                </a:solidFill>
                <a:latin typeface="Cambria" panose="02040503050406030204" pitchFamily="18" charset="0"/>
                <a:ea typeface="Cambria" panose="02040503050406030204" pitchFamily="18" charset="0"/>
              </a:rPr>
              <a:t> </a:t>
            </a:r>
            <a:r>
              <a:rPr lang="en-US" sz="3500" b="1" dirty="0" err="1" smtClean="0">
                <a:solidFill>
                  <a:srgbClr val="002060"/>
                </a:solidFill>
                <a:latin typeface="Cambria" panose="02040503050406030204" pitchFamily="18" charset="0"/>
                <a:ea typeface="Cambria" panose="02040503050406030204" pitchFamily="18" charset="0"/>
              </a:rPr>
              <a:t>sợi</a:t>
            </a:r>
            <a:r>
              <a:rPr lang="en-US" sz="3500" b="1" dirty="0" smtClean="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dây</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quanh</a:t>
            </a:r>
            <a:r>
              <a:rPr lang="en-US" sz="3500" b="1" dirty="0">
                <a:solidFill>
                  <a:srgbClr val="002060"/>
                </a:solidFill>
                <a:latin typeface="Cambria" panose="02040503050406030204" pitchFamily="18" charset="0"/>
                <a:ea typeface="Cambria" panose="02040503050406030204" pitchFamily="18" charset="0"/>
              </a:rPr>
              <a:t> </a:t>
            </a:r>
            <a:r>
              <a:rPr lang="vi-VN" sz="3500" b="1" dirty="0" smtClean="0">
                <a:solidFill>
                  <a:srgbClr val="002060"/>
                </a:solidFill>
                <a:latin typeface="Cambria" panose="02040503050406030204" pitchFamily="18" charset="0"/>
                <a:ea typeface="Cambria" panose="02040503050406030204" pitchFamily="18" charset="0"/>
              </a:rPr>
              <a:t>cuộn lá để không bị bung ra. Sau đó dùng sợi dây còn lại buộc vào cuống lá, dùng dây qua bụng để kéo, tạo chuyển động cho đầu nghé.</a:t>
            </a:r>
          </a:p>
          <a:p>
            <a:endParaRPr lang="en-US" sz="3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0484" t="383" b="18218"/>
          <a:stretch/>
        </p:blipFill>
        <p:spPr>
          <a:xfrm>
            <a:off x="9124334" y="1771445"/>
            <a:ext cx="2546555" cy="4178710"/>
          </a:xfrm>
          <a:prstGeom prst="rect">
            <a:avLst/>
          </a:prstGeom>
        </p:spPr>
      </p:pic>
    </p:spTree>
    <p:extLst>
      <p:ext uri="{BB962C8B-B14F-4D97-AF65-F5344CB8AC3E}">
        <p14:creationId xmlns:p14="http://schemas.microsoft.com/office/powerpoint/2010/main" val="1494726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561" y="717755"/>
            <a:ext cx="10540180" cy="5478423"/>
          </a:xfrm>
          <a:prstGeom prst="rect">
            <a:avLst/>
          </a:prstGeom>
          <a:noFill/>
        </p:spPr>
        <p:txBody>
          <a:bodyPr wrap="square" rtlCol="0">
            <a:spAutoFit/>
          </a:bodyPr>
          <a:lstStyle/>
          <a:p>
            <a:pPr algn="just"/>
            <a:r>
              <a:rPr lang="vi-VN" sz="4800" b="1" dirty="0" smtClean="0">
                <a:solidFill>
                  <a:srgbClr val="002060"/>
                </a:solidFill>
                <a:latin typeface="Cambria" panose="02040503050406030204" pitchFamily="18" charset="0"/>
                <a:ea typeface="Cambria" panose="02040503050406030204" pitchFamily="18" charset="0"/>
              </a:rPr>
              <a:t>    </a:t>
            </a:r>
            <a:r>
              <a:rPr lang="vi-VN" sz="5000" b="1" dirty="0" smtClean="0">
                <a:solidFill>
                  <a:srgbClr val="002060"/>
                </a:solidFill>
                <a:latin typeface="Cambria" panose="02040503050406030204" pitchFamily="18" charset="0"/>
                <a:ea typeface="Cambria" panose="02040503050406030204" pitchFamily="18" charset="0"/>
              </a:rPr>
              <a:t>Thế là chú nghé ọ đáng yêu đã sẵn sàng chơi với chúng mình rồi. Khi chơi, chúng mình chỉ cần cầm chiếc dây giựt nhẹ để đầu nghé ngúc ngoắc lên xuống, giống như đang lắc lư vậy. Các bạn làm thử xem nào.</a:t>
            </a:r>
            <a:endParaRPr lang="en-US"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1620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36710" y="617765"/>
            <a:ext cx="7723600" cy="1464231"/>
          </a:xfrm>
          <a:prstGeom prst="roundRect">
            <a:avLst/>
          </a:prstGeom>
          <a:solidFill>
            <a:schemeClr val="accent6">
              <a:lumMod val="20000"/>
              <a:lumOff val="80000"/>
            </a:schemeClr>
          </a:solidFill>
          <a:ln w="28575">
            <a:solidFill>
              <a:schemeClr val="tx1"/>
            </a:solidFill>
            <a:prstDash val="dash"/>
          </a:ln>
        </p:spPr>
        <p:txBody>
          <a:bodyPr wrap="square">
            <a:spAutoFit/>
          </a:bodyPr>
          <a:lstStyle/>
          <a:p>
            <a:pPr algn="ctr">
              <a:spcAft>
                <a:spcPts val="500"/>
              </a:spcAft>
            </a:pPr>
            <a:r>
              <a:rPr lang="vi-VN" sz="4000" b="1" dirty="0" smtClean="0">
                <a:solidFill>
                  <a:srgbClr val="002060"/>
                </a:solidFill>
                <a:latin typeface="Cambria" panose="02040503050406030204" pitchFamily="18" charset="0"/>
                <a:ea typeface="Cambria" panose="02040503050406030204" pitchFamily="18" charset="0"/>
              </a:rPr>
              <a:t>a</a:t>
            </a:r>
            <a:r>
              <a:rPr lang="vi-VN" sz="4000" b="1" dirty="0">
                <a:solidFill>
                  <a:srgbClr val="002060"/>
                </a:solidFill>
                <a:latin typeface="Cambria" panose="02040503050406030204" pitchFamily="18" charset="0"/>
                <a:ea typeface="Cambria" panose="02040503050406030204" pitchFamily="18" charset="0"/>
              </a:rPr>
              <a:t>. Bài viết hướng dẫn thực hiện công việc gì</a:t>
            </a:r>
            <a:r>
              <a:rPr lang="vi-VN" sz="4000" b="1" dirty="0" smtClean="0">
                <a:solidFill>
                  <a:srgbClr val="002060"/>
                </a:solidFill>
                <a:latin typeface="Cambria" panose="02040503050406030204" pitchFamily="18" charset="0"/>
                <a:ea typeface="Cambria" panose="02040503050406030204" pitchFamily="18" charset="0"/>
              </a:rPr>
              <a:t>?</a:t>
            </a:r>
            <a:endParaRPr lang="vi-VN" sz="4000" b="1" dirty="0" smtClean="0">
              <a:solidFill>
                <a:srgbClr val="002060"/>
              </a:solidFill>
              <a:effectLst/>
              <a:latin typeface="Cambria" panose="02040503050406030204" pitchFamily="18" charset="0"/>
              <a:ea typeface="Cambria" panose="02040503050406030204" pitchFamily="18" charset="0"/>
            </a:endParaRPr>
          </a:p>
        </p:txBody>
      </p:sp>
      <p:sp>
        <p:nvSpPr>
          <p:cNvPr id="8" name="Rounded Rectangle 7"/>
          <p:cNvSpPr/>
          <p:nvPr/>
        </p:nvSpPr>
        <p:spPr>
          <a:xfrm>
            <a:off x="770667" y="4861118"/>
            <a:ext cx="10862623" cy="1411110"/>
          </a:xfrm>
          <a:prstGeom prst="roundRect">
            <a:avLst/>
          </a:prstGeom>
          <a:solidFill>
            <a:schemeClr val="accent2">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smtClean="0">
                <a:solidFill>
                  <a:srgbClr val="002060"/>
                </a:solidFill>
                <a:latin typeface="Cambria" panose="02040503050406030204" pitchFamily="18" charset="0"/>
                <a:ea typeface="Cambria" panose="02040503050406030204" pitchFamily="18" charset="0"/>
              </a:rPr>
              <a:t>c) Phần </a:t>
            </a:r>
            <a:r>
              <a:rPr lang="vi-VN" sz="4000" b="1" dirty="0">
                <a:solidFill>
                  <a:srgbClr val="002060"/>
                </a:solidFill>
                <a:latin typeface="Cambria" panose="02040503050406030204" pitchFamily="18" charset="0"/>
                <a:ea typeface="Cambria" panose="02040503050406030204" pitchFamily="18" charset="0"/>
              </a:rPr>
              <a:t>hướng dẫn thực hiện gồm </a:t>
            </a:r>
            <a:r>
              <a:rPr lang="vi-VN" sz="4000" b="1" dirty="0" smtClean="0">
                <a:solidFill>
                  <a:srgbClr val="002060"/>
                </a:solidFill>
                <a:latin typeface="Cambria" panose="02040503050406030204" pitchFamily="18" charset="0"/>
                <a:ea typeface="Cambria" panose="02040503050406030204" pitchFamily="18" charset="0"/>
              </a:rPr>
              <a:t>mấy bước</a:t>
            </a:r>
            <a:r>
              <a:rPr lang="vi-VN" sz="4000" b="1" dirty="0">
                <a:solidFill>
                  <a:srgbClr val="002060"/>
                </a:solidFill>
                <a:latin typeface="Cambria" panose="02040503050406030204" pitchFamily="18" charset="0"/>
                <a:ea typeface="Cambria" panose="02040503050406030204" pitchFamily="18" charset="0"/>
              </a:rPr>
              <a:t>? </a:t>
            </a:r>
            <a:r>
              <a:rPr lang="vi-VN" sz="4000" b="1" dirty="0" smtClean="0">
                <a:solidFill>
                  <a:srgbClr val="002060"/>
                </a:solidFill>
                <a:latin typeface="Cambria" panose="02040503050406030204" pitchFamily="18" charset="0"/>
                <a:ea typeface="Cambria" panose="02040503050406030204" pitchFamily="18" charset="0"/>
              </a:rPr>
              <a:t>Nêu </a:t>
            </a:r>
            <a:r>
              <a:rPr lang="vi-VN" sz="4000" b="1" dirty="0">
                <a:solidFill>
                  <a:srgbClr val="002060"/>
                </a:solidFill>
                <a:latin typeface="Cambria" panose="02040503050406030204" pitchFamily="18" charset="0"/>
                <a:ea typeface="Cambria" panose="02040503050406030204" pitchFamily="18" charset="0"/>
              </a:rPr>
              <a:t>nội dung của mỗi bước</a:t>
            </a:r>
            <a:r>
              <a:rPr lang="vi-VN" sz="4000" b="1" dirty="0" smtClean="0">
                <a:solidFill>
                  <a:srgbClr val="002060"/>
                </a:solidFill>
                <a:latin typeface="Cambria" panose="02040503050406030204" pitchFamily="18" charset="0"/>
                <a:ea typeface="Cambria" panose="02040503050406030204" pitchFamily="18" charset="0"/>
              </a:rPr>
              <a:t>.</a:t>
            </a:r>
            <a:endParaRPr lang="en-US" sz="4000" b="1" i="1" dirty="0">
              <a:solidFill>
                <a:srgbClr val="002060"/>
              </a:solidFill>
              <a:latin typeface="Cambria" panose="02040503050406030204" pitchFamily="18" charset="0"/>
              <a:ea typeface="Cambria" panose="02040503050406030204" pitchFamily="18" charset="0"/>
            </a:endParaRPr>
          </a:p>
        </p:txBody>
      </p:sp>
      <p:sp>
        <p:nvSpPr>
          <p:cNvPr id="9" name="Rounded Rectangle 8"/>
          <p:cNvSpPr/>
          <p:nvPr/>
        </p:nvSpPr>
        <p:spPr>
          <a:xfrm>
            <a:off x="4382294" y="2502953"/>
            <a:ext cx="7250996" cy="1390317"/>
          </a:xfrm>
          <a:prstGeom prst="roundRect">
            <a:avLst/>
          </a:prstGeom>
          <a:solidFill>
            <a:schemeClr val="accent1">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chuẩn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bị</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gồm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r>
              <a:rPr lang="en-US" sz="4000" dirty="0">
                <a:solidFill>
                  <a:srgbClr val="000000"/>
                </a:solidFill>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06" y="2081996"/>
            <a:ext cx="4225356" cy="2609779"/>
          </a:xfrm>
          <a:prstGeom prst="rect">
            <a:avLst/>
          </a:prstGeom>
        </p:spPr>
      </p:pic>
    </p:spTree>
    <p:extLst>
      <p:ext uri="{BB962C8B-B14F-4D97-AF65-F5344CB8AC3E}">
        <p14:creationId xmlns:p14="http://schemas.microsoft.com/office/powerpoint/2010/main" val="121772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290</TotalTime>
  <Words>566</Words>
  <Application>Microsoft Office PowerPoint</Application>
  <PresentationFormat>Widescreen</PresentationFormat>
  <Paragraphs>44</Paragraphs>
  <Slides>16</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宋体</vt:lpstr>
      <vt:lpstr>#9Slide05 Garris</vt:lpstr>
      <vt:lpstr>#9Slide07 HoneyCream</vt:lpstr>
      <vt:lpstr>Arial</vt:lpstr>
      <vt:lpstr>Calibri</vt:lpstr>
      <vt:lpstr>Cambria</vt:lpstr>
      <vt:lpstr>等线</vt:lpstr>
      <vt:lpstr>SVN-Newton</vt:lpstr>
      <vt:lpstr>Times New Roman</vt:lpstr>
      <vt:lpstr>回顾</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MANG NON</dc:creator>
  <cp:keywords>Măngnon</cp:keywords>
  <cp:lastModifiedBy>Laptop T&amp;T</cp:lastModifiedBy>
  <cp:revision>32</cp:revision>
  <dcterms:created xsi:type="dcterms:W3CDTF">2021-09-15T02:38:53Z</dcterms:created>
  <dcterms:modified xsi:type="dcterms:W3CDTF">2023-10-14T10:48:19Z</dcterms:modified>
</cp:coreProperties>
</file>