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303" r:id="rId2"/>
    <p:sldId id="263" r:id="rId3"/>
    <p:sldId id="304" r:id="rId4"/>
    <p:sldId id="320" r:id="rId5"/>
    <p:sldId id="321" r:id="rId6"/>
    <p:sldId id="28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C5CFA-8B88-48DC-A9EA-39BA80306B20}"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2582B-238E-4ABB-9F16-89C734EE4339}" type="slidenum">
              <a:rPr lang="en-US" smtClean="0"/>
              <a:t>‹#›</a:t>
            </a:fld>
            <a:endParaRPr lang="en-US"/>
          </a:p>
        </p:txBody>
      </p:sp>
    </p:spTree>
    <p:extLst>
      <p:ext uri="{BB962C8B-B14F-4D97-AF65-F5344CB8AC3E}">
        <p14:creationId xmlns:p14="http://schemas.microsoft.com/office/powerpoint/2010/main" val="64907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38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7727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175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69131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194207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852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1112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24008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031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24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49028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7227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3521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8025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7944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649900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610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2024/11/5</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0414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AF3CF18-3B07-F074-7DEA-4372A025304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26921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7">
            <a:extLst>
              <a:ext uri="{FF2B5EF4-FFF2-40B4-BE49-F238E27FC236}">
                <a16:creationId xmlns:a16="http://schemas.microsoft.com/office/drawing/2014/main" id="{854F030D-2DC4-4521-BAA9-5723EDC46718}"/>
              </a:ext>
            </a:extLst>
          </p:cNvPr>
          <p:cNvGrpSpPr/>
          <p:nvPr/>
        </p:nvGrpSpPr>
        <p:grpSpPr>
          <a:xfrm>
            <a:off x="620198" y="547122"/>
            <a:ext cx="11161154" cy="5910828"/>
            <a:chOff x="620198" y="509022"/>
            <a:chExt cx="11161154" cy="5910828"/>
          </a:xfrm>
        </p:grpSpPr>
        <p:pic>
          <p:nvPicPr>
            <p:cNvPr id="17" name="图片 8">
              <a:extLst>
                <a:ext uri="{FF2B5EF4-FFF2-40B4-BE49-F238E27FC236}">
                  <a16:creationId xmlns:a16="http://schemas.microsoft.com/office/drawing/2014/main" id="{2834EBD0-71BD-4275-8F91-B976DF2893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8" name="图片 9">
              <a:extLst>
                <a:ext uri="{FF2B5EF4-FFF2-40B4-BE49-F238E27FC236}">
                  <a16:creationId xmlns:a16="http://schemas.microsoft.com/office/drawing/2014/main" id="{75B2075F-153C-4BA9-8FBC-AB229096CC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9" name="图片 8" descr="图片包含 掌握, 球状&#10;&#10;自动生成的说明">
            <a:extLst>
              <a:ext uri="{FF2B5EF4-FFF2-40B4-BE49-F238E27FC236}">
                <a16:creationId xmlns:a16="http://schemas.microsoft.com/office/drawing/2014/main" id="{9CC1DDEC-FB2B-46DA-8899-D3CB0B1E31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3218" y="2609168"/>
            <a:ext cx="4404167" cy="4404167"/>
          </a:xfrm>
          <a:prstGeom prst="rect">
            <a:avLst/>
          </a:prstGeom>
        </p:spPr>
      </p:pic>
      <p:pic>
        <p:nvPicPr>
          <p:cNvPr id="19" name="图片 23">
            <a:extLst>
              <a:ext uri="{FF2B5EF4-FFF2-40B4-BE49-F238E27FC236}">
                <a16:creationId xmlns:a16="http://schemas.microsoft.com/office/drawing/2014/main" id="{20F750B8-F6EA-47D7-A1F8-7CBF5FDCC0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462" b="10755"/>
          <a:stretch/>
        </p:blipFill>
        <p:spPr>
          <a:xfrm>
            <a:off x="161527" y="4730139"/>
            <a:ext cx="4876800" cy="2127861"/>
          </a:xfrm>
          <a:prstGeom prst="rect">
            <a:avLst/>
          </a:prstGeom>
        </p:spPr>
      </p:pic>
      <p:pic>
        <p:nvPicPr>
          <p:cNvPr id="2" name="Picture 1">
            <a:extLst>
              <a:ext uri="{FF2B5EF4-FFF2-40B4-BE49-F238E27FC236}">
                <a16:creationId xmlns:a16="http://schemas.microsoft.com/office/drawing/2014/main" id="{F6F7E37A-7175-7ED2-AE37-11166C743381}"/>
              </a:ext>
            </a:extLst>
          </p:cNvPr>
          <p:cNvPicPr>
            <a:picLocks noChangeAspect="1"/>
          </p:cNvPicPr>
          <p:nvPr/>
        </p:nvPicPr>
        <p:blipFill>
          <a:blip r:embed="rId6"/>
          <a:stretch>
            <a:fillRect/>
          </a:stretch>
        </p:blipFill>
        <p:spPr>
          <a:xfrm>
            <a:off x="2117740" y="1323735"/>
            <a:ext cx="7901101" cy="2584928"/>
          </a:xfrm>
          <a:prstGeom prst="rect">
            <a:avLst/>
          </a:prstGeom>
        </p:spPr>
      </p:pic>
      <p:pic>
        <p:nvPicPr>
          <p:cNvPr id="3" name="Picture 2">
            <a:extLst>
              <a:ext uri="{FF2B5EF4-FFF2-40B4-BE49-F238E27FC236}">
                <a16:creationId xmlns:a16="http://schemas.microsoft.com/office/drawing/2014/main" id="{54AB5956-3B16-A33B-8B84-A76608760A5B}"/>
              </a:ext>
            </a:extLst>
          </p:cNvPr>
          <p:cNvPicPr>
            <a:picLocks noChangeAspect="1"/>
          </p:cNvPicPr>
          <p:nvPr/>
        </p:nvPicPr>
        <p:blipFill>
          <a:blip r:embed="rId7"/>
          <a:stretch>
            <a:fillRect/>
          </a:stretch>
        </p:blipFill>
        <p:spPr>
          <a:xfrm>
            <a:off x="4611285" y="3570906"/>
            <a:ext cx="3542083" cy="1286367"/>
          </a:xfrm>
          <a:prstGeom prst="rect">
            <a:avLst/>
          </a:prstGeom>
        </p:spPr>
      </p:pic>
    </p:spTree>
    <p:extLst>
      <p:ext uri="{BB962C8B-B14F-4D97-AF65-F5344CB8AC3E}">
        <p14:creationId xmlns:p14="http://schemas.microsoft.com/office/powerpoint/2010/main" val="2998267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17237" y="550161"/>
            <a:ext cx="895928"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1</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nvGrpSpPr>
          <p:cNvPr id="5" name="Group 4">
            <a:extLst>
              <a:ext uri="{FF2B5EF4-FFF2-40B4-BE49-F238E27FC236}">
                <a16:creationId xmlns:a16="http://schemas.microsoft.com/office/drawing/2014/main" id="{F9337BF6-209A-ED91-E6B4-DC1483AFF399}"/>
              </a:ext>
            </a:extLst>
          </p:cNvPr>
          <p:cNvGrpSpPr/>
          <p:nvPr/>
        </p:nvGrpSpPr>
        <p:grpSpPr>
          <a:xfrm>
            <a:off x="1422400" y="581890"/>
            <a:ext cx="5865090" cy="523220"/>
            <a:chOff x="1588655" y="544945"/>
            <a:chExt cx="5865090" cy="523220"/>
          </a:xfrm>
        </p:grpSpPr>
        <p:sp>
          <p:nvSpPr>
            <p:cNvPr id="2" name="TextBox 1">
              <a:extLst>
                <a:ext uri="{FF2B5EF4-FFF2-40B4-BE49-F238E27FC236}">
                  <a16:creationId xmlns:a16="http://schemas.microsoft.com/office/drawing/2014/main" id="{AF376326-251C-3E43-6AB9-8A03829CDC73}"/>
                </a:ext>
              </a:extLst>
            </p:cNvPr>
            <p:cNvSpPr txBox="1"/>
            <p:nvPr/>
          </p:nvSpPr>
          <p:spPr>
            <a:xfrm>
              <a:off x="1588655" y="544945"/>
              <a:ext cx="5865090" cy="523220"/>
            </a:xfrm>
            <a:prstGeom prst="rect">
              <a:avLst/>
            </a:prstGeom>
            <a:noFill/>
          </p:spPr>
          <p:txBody>
            <a:bodyPr wrap="square" rtlCol="0">
              <a:spAutoFit/>
            </a:bodyPr>
            <a:lstStyle/>
            <a:p>
              <a:r>
                <a:rPr lang="en-US" sz="2800" b="1" i="0" dirty="0">
                  <a:solidFill>
                    <a:srgbClr val="008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Tím</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hoặc</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chữ</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thích</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hợp</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với</a:t>
              </a:r>
              <a:r>
                <a:rPr lang="en-US" sz="2800" b="1" i="0" dirty="0">
                  <a:solidFill>
                    <a:srgbClr val="000000"/>
                  </a:solidFill>
                  <a:effectLst/>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BE380F3-C2CE-09E6-6DE9-EE4FB71DC8D8}"/>
                </a:ext>
              </a:extLst>
            </p:cNvPr>
            <p:cNvSpPr/>
            <p:nvPr/>
          </p:nvSpPr>
          <p:spPr>
            <a:xfrm>
              <a:off x="6345382" y="563418"/>
              <a:ext cx="544946"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8" name="Group 7">
            <a:extLst>
              <a:ext uri="{FF2B5EF4-FFF2-40B4-BE49-F238E27FC236}">
                <a16:creationId xmlns:a16="http://schemas.microsoft.com/office/drawing/2014/main" id="{8175D4D9-0447-C89C-5629-574074C5AFAA}"/>
              </a:ext>
            </a:extLst>
          </p:cNvPr>
          <p:cNvGrpSpPr/>
          <p:nvPr/>
        </p:nvGrpSpPr>
        <p:grpSpPr>
          <a:xfrm>
            <a:off x="591127" y="1459345"/>
            <a:ext cx="5347855" cy="646331"/>
            <a:chOff x="591127" y="1459345"/>
            <a:chExt cx="5347855" cy="646331"/>
          </a:xfrm>
        </p:grpSpPr>
        <p:sp>
          <p:nvSpPr>
            <p:cNvPr id="6" name="TextBox 5">
              <a:extLst>
                <a:ext uri="{FF2B5EF4-FFF2-40B4-BE49-F238E27FC236}">
                  <a16:creationId xmlns:a16="http://schemas.microsoft.com/office/drawing/2014/main" id="{5108B609-42E2-62C4-4CE8-FF6810521523}"/>
                </a:ext>
              </a:extLst>
            </p:cNvPr>
            <p:cNvSpPr txBox="1"/>
            <p:nvPr/>
          </p:nvSpPr>
          <p:spPr>
            <a:xfrm>
              <a:off x="591127" y="1459345"/>
              <a:ext cx="5347855"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a) 746 +          = 487 + 746</a:t>
              </a:r>
              <a:endParaRPr lang="en-US" sz="3600"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DC3D48BD-2B26-425F-4A8D-1DAB9BDA0978}"/>
                </a:ext>
              </a:extLst>
            </p:cNvPr>
            <p:cNvSpPr/>
            <p:nvPr/>
          </p:nvSpPr>
          <p:spPr>
            <a:xfrm>
              <a:off x="2267527" y="1556326"/>
              <a:ext cx="817418"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9" name="Group 8">
            <a:extLst>
              <a:ext uri="{FF2B5EF4-FFF2-40B4-BE49-F238E27FC236}">
                <a16:creationId xmlns:a16="http://schemas.microsoft.com/office/drawing/2014/main" id="{91F1FE3F-D61E-6EE0-EDE2-0B0820A00496}"/>
              </a:ext>
            </a:extLst>
          </p:cNvPr>
          <p:cNvGrpSpPr/>
          <p:nvPr/>
        </p:nvGrpSpPr>
        <p:grpSpPr>
          <a:xfrm>
            <a:off x="6419273" y="1487055"/>
            <a:ext cx="5449453" cy="646331"/>
            <a:chOff x="489529" y="1459345"/>
            <a:chExt cx="5449453" cy="646331"/>
          </a:xfrm>
        </p:grpSpPr>
        <p:sp>
          <p:nvSpPr>
            <p:cNvPr id="10" name="TextBox 9">
              <a:extLst>
                <a:ext uri="{FF2B5EF4-FFF2-40B4-BE49-F238E27FC236}">
                  <a16:creationId xmlns:a16="http://schemas.microsoft.com/office/drawing/2014/main" id="{21A1F6B4-AB07-835D-E7B3-4135C0C15033}"/>
                </a:ext>
              </a:extLst>
            </p:cNvPr>
            <p:cNvSpPr txBox="1"/>
            <p:nvPr/>
          </p:nvSpPr>
          <p:spPr>
            <a:xfrm>
              <a:off x="489529" y="1459345"/>
              <a:ext cx="5449453" cy="646331"/>
            </a:xfrm>
            <a:prstGeom prst="rect">
              <a:avLst/>
            </a:prstGeom>
            <a:noFill/>
          </p:spPr>
          <p:txBody>
            <a:bodyPr wrap="square" rtlCol="0">
              <a:spAutoFit/>
            </a:bodyPr>
            <a:lstStyle/>
            <a:p>
              <a:r>
                <a:rPr lang="pl-PL" sz="3600" b="0" i="0" dirty="0">
                  <a:solidFill>
                    <a:srgbClr val="000000"/>
                  </a:solidFill>
                  <a:effectLst/>
                  <a:latin typeface="Calibri" panose="020F0502020204030204" pitchFamily="34" charset="0"/>
                  <a:cs typeface="Calibri" panose="020F0502020204030204" pitchFamily="34" charset="0"/>
                </a:rPr>
                <a:t>b) </a:t>
              </a:r>
              <a:r>
                <a:rPr lang="en-US" sz="3600" b="0" i="0" dirty="0">
                  <a:solidFill>
                    <a:srgbClr val="000000"/>
                  </a:solidFill>
                  <a:effectLst/>
                  <a:latin typeface="Calibri" panose="020F0502020204030204" pitchFamily="34" charset="0"/>
                  <a:cs typeface="Calibri" panose="020F0502020204030204" pitchFamily="34" charset="0"/>
                </a:rPr>
                <a:t>        </a:t>
              </a:r>
              <a:r>
                <a:rPr lang="pl-PL" sz="3600" b="0" i="0" dirty="0">
                  <a:solidFill>
                    <a:srgbClr val="000000"/>
                  </a:solidFill>
                  <a:effectLst/>
                  <a:latin typeface="Calibri" panose="020F0502020204030204" pitchFamily="34" charset="0"/>
                  <a:cs typeface="Calibri" panose="020F0502020204030204" pitchFamily="34" charset="0"/>
                </a:rPr>
                <a:t>+ 304 = 304 + 1 975</a:t>
              </a:r>
              <a:endParaRPr lang="en-US" sz="3600"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286C72EE-7859-7D84-7BCD-FEC08687EF28}"/>
                </a:ext>
              </a:extLst>
            </p:cNvPr>
            <p:cNvSpPr/>
            <p:nvPr/>
          </p:nvSpPr>
          <p:spPr>
            <a:xfrm>
              <a:off x="1011381" y="1556326"/>
              <a:ext cx="854366"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2" name="Group 11">
            <a:extLst>
              <a:ext uri="{FF2B5EF4-FFF2-40B4-BE49-F238E27FC236}">
                <a16:creationId xmlns:a16="http://schemas.microsoft.com/office/drawing/2014/main" id="{74BB6F35-034B-3DCD-91FC-C90C6F450630}"/>
              </a:ext>
            </a:extLst>
          </p:cNvPr>
          <p:cNvGrpSpPr/>
          <p:nvPr/>
        </p:nvGrpSpPr>
        <p:grpSpPr>
          <a:xfrm>
            <a:off x="544946" y="2503054"/>
            <a:ext cx="5347855" cy="646331"/>
            <a:chOff x="591127" y="1459345"/>
            <a:chExt cx="5347855" cy="646331"/>
          </a:xfrm>
        </p:grpSpPr>
        <p:sp>
          <p:nvSpPr>
            <p:cNvPr id="13" name="TextBox 12">
              <a:extLst>
                <a:ext uri="{FF2B5EF4-FFF2-40B4-BE49-F238E27FC236}">
                  <a16:creationId xmlns:a16="http://schemas.microsoft.com/office/drawing/2014/main" id="{B4F14CA7-EE23-EC79-A5E1-30BA45365328}"/>
                </a:ext>
              </a:extLst>
            </p:cNvPr>
            <p:cNvSpPr txBox="1"/>
            <p:nvPr/>
          </p:nvSpPr>
          <p:spPr>
            <a:xfrm>
              <a:off x="591127" y="1459345"/>
              <a:ext cx="5347855" cy="646331"/>
            </a:xfrm>
            <a:prstGeom prst="rect">
              <a:avLst/>
            </a:prstGeom>
            <a:noFill/>
          </p:spPr>
          <p:txBody>
            <a:bodyPr wrap="square" rtlCol="0">
              <a:spAutoFit/>
            </a:bodyPr>
            <a:lstStyle/>
            <a:p>
              <a:r>
                <a:rPr lang="pt-BR" sz="3600" b="0" i="0" dirty="0">
                  <a:solidFill>
                    <a:srgbClr val="000000"/>
                  </a:solidFill>
                  <a:effectLst/>
                  <a:latin typeface="Calibri" panose="020F0502020204030204" pitchFamily="34" charset="0"/>
                  <a:cs typeface="Calibri" panose="020F0502020204030204" pitchFamily="34" charset="0"/>
                </a:rPr>
                <a:t>c) a + b + 23 = a + (       + 23)</a:t>
              </a:r>
              <a:endParaRPr lang="en-US" sz="3600"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09EE17C3-D630-FE56-FDEF-3BADAE7984E5}"/>
                </a:ext>
              </a:extLst>
            </p:cNvPr>
            <p:cNvSpPr/>
            <p:nvPr/>
          </p:nvSpPr>
          <p:spPr>
            <a:xfrm>
              <a:off x="4151745" y="1547090"/>
              <a:ext cx="614218"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5" name="Group 14">
            <a:extLst>
              <a:ext uri="{FF2B5EF4-FFF2-40B4-BE49-F238E27FC236}">
                <a16:creationId xmlns:a16="http://schemas.microsoft.com/office/drawing/2014/main" id="{83EE06D0-C638-ADDE-58D8-26B8A0575A4F}"/>
              </a:ext>
            </a:extLst>
          </p:cNvPr>
          <p:cNvGrpSpPr/>
          <p:nvPr/>
        </p:nvGrpSpPr>
        <p:grpSpPr>
          <a:xfrm>
            <a:off x="6437746" y="2429163"/>
            <a:ext cx="5560292" cy="646331"/>
            <a:chOff x="378691" y="1459345"/>
            <a:chExt cx="5560292" cy="646331"/>
          </a:xfrm>
        </p:grpSpPr>
        <p:sp>
          <p:nvSpPr>
            <p:cNvPr id="17" name="TextBox 16">
              <a:extLst>
                <a:ext uri="{FF2B5EF4-FFF2-40B4-BE49-F238E27FC236}">
                  <a16:creationId xmlns:a16="http://schemas.microsoft.com/office/drawing/2014/main" id="{6B323528-77FA-7486-58DA-0981AD868581}"/>
                </a:ext>
              </a:extLst>
            </p:cNvPr>
            <p:cNvSpPr txBox="1"/>
            <p:nvPr/>
          </p:nvSpPr>
          <p:spPr>
            <a:xfrm>
              <a:off x="378691" y="1459345"/>
              <a:ext cx="5560292" cy="646331"/>
            </a:xfrm>
            <a:prstGeom prst="rect">
              <a:avLst/>
            </a:prstGeom>
            <a:noFill/>
          </p:spPr>
          <p:txBody>
            <a:bodyPr wrap="square" rtlCol="0">
              <a:spAutoFit/>
            </a:bodyPr>
            <a:lstStyle/>
            <a:p>
              <a:r>
                <a:rPr lang="pt-BR" sz="3600" b="0" i="0" dirty="0">
                  <a:solidFill>
                    <a:srgbClr val="000000"/>
                  </a:solidFill>
                  <a:effectLst/>
                  <a:latin typeface="Calibri" panose="020F0502020204030204" pitchFamily="34" charset="0"/>
                  <a:cs typeface="Calibri" panose="020F0502020204030204" pitchFamily="34" charset="0"/>
                </a:rPr>
                <a:t>d) 26 + c + 74 = (26 +      ) + c</a:t>
              </a:r>
              <a:endParaRPr lang="en-US" sz="3600" dirty="0">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21EFD22F-9B8F-FF9E-0BA9-FE7AEFADC061}"/>
                </a:ext>
              </a:extLst>
            </p:cNvPr>
            <p:cNvSpPr/>
            <p:nvPr/>
          </p:nvSpPr>
          <p:spPr>
            <a:xfrm>
              <a:off x="4396509" y="1574799"/>
              <a:ext cx="517236"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sp>
        <p:nvSpPr>
          <p:cNvPr id="19" name="Rectangle: Rounded Corners 18">
            <a:extLst>
              <a:ext uri="{FF2B5EF4-FFF2-40B4-BE49-F238E27FC236}">
                <a16:creationId xmlns:a16="http://schemas.microsoft.com/office/drawing/2014/main" id="{F15C2CF4-F5FC-CE7C-B229-CEEB0F257818}"/>
              </a:ext>
            </a:extLst>
          </p:cNvPr>
          <p:cNvSpPr/>
          <p:nvPr/>
        </p:nvSpPr>
        <p:spPr>
          <a:xfrm>
            <a:off x="2244436" y="1523999"/>
            <a:ext cx="849746"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487</a:t>
            </a:r>
          </a:p>
        </p:txBody>
      </p:sp>
      <p:sp>
        <p:nvSpPr>
          <p:cNvPr id="20" name="Rectangle: Rounded Corners 19">
            <a:extLst>
              <a:ext uri="{FF2B5EF4-FFF2-40B4-BE49-F238E27FC236}">
                <a16:creationId xmlns:a16="http://schemas.microsoft.com/office/drawing/2014/main" id="{69E49586-DDAC-E6D0-9AE5-801BE21AE518}"/>
              </a:ext>
            </a:extLst>
          </p:cNvPr>
          <p:cNvSpPr/>
          <p:nvPr/>
        </p:nvSpPr>
        <p:spPr>
          <a:xfrm>
            <a:off x="6927272" y="1570180"/>
            <a:ext cx="905163"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libri" panose="020F0502020204030204" pitchFamily="34" charset="0"/>
                <a:cs typeface="Calibri" panose="020F0502020204030204" pitchFamily="34" charset="0"/>
              </a:rPr>
              <a:t>1 975</a:t>
            </a:r>
          </a:p>
        </p:txBody>
      </p:sp>
      <p:sp>
        <p:nvSpPr>
          <p:cNvPr id="21" name="Rectangle: Rounded Corners 20">
            <a:extLst>
              <a:ext uri="{FF2B5EF4-FFF2-40B4-BE49-F238E27FC236}">
                <a16:creationId xmlns:a16="http://schemas.microsoft.com/office/drawing/2014/main" id="{0AFA73BF-FEF8-38FE-DB4B-AC532F17581D}"/>
              </a:ext>
            </a:extLst>
          </p:cNvPr>
          <p:cNvSpPr/>
          <p:nvPr/>
        </p:nvSpPr>
        <p:spPr>
          <a:xfrm>
            <a:off x="4091709" y="2567708"/>
            <a:ext cx="646546"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b</a:t>
            </a:r>
          </a:p>
        </p:txBody>
      </p:sp>
      <p:sp>
        <p:nvSpPr>
          <p:cNvPr id="22" name="Rectangle: Rounded Corners 21">
            <a:extLst>
              <a:ext uri="{FF2B5EF4-FFF2-40B4-BE49-F238E27FC236}">
                <a16:creationId xmlns:a16="http://schemas.microsoft.com/office/drawing/2014/main" id="{086B1CF0-B97F-6E37-019E-F2632959CCDE}"/>
              </a:ext>
            </a:extLst>
          </p:cNvPr>
          <p:cNvSpPr/>
          <p:nvPr/>
        </p:nvSpPr>
        <p:spPr>
          <a:xfrm>
            <a:off x="10372436" y="2512291"/>
            <a:ext cx="618838"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74</a:t>
            </a:r>
          </a:p>
        </p:txBody>
      </p:sp>
    </p:spTree>
    <p:extLst>
      <p:ext uri="{BB962C8B-B14F-4D97-AF65-F5344CB8AC3E}">
        <p14:creationId xmlns:p14="http://schemas.microsoft.com/office/powerpoint/2010/main" val="1636498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81891" y="531689"/>
            <a:ext cx="1168611"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2</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38">
            <a:extLst>
              <a:ext uri="{FF2B5EF4-FFF2-40B4-BE49-F238E27FC236}">
                <a16:creationId xmlns:a16="http://schemas.microsoft.com/office/drawing/2014/main" id="{780488F0-6997-4E72-9755-BA163D25AAC2}"/>
              </a:ext>
            </a:extLst>
          </p:cNvPr>
          <p:cNvSpPr/>
          <p:nvPr/>
        </p:nvSpPr>
        <p:spPr>
          <a:xfrm>
            <a:off x="1737755" y="527658"/>
            <a:ext cx="6578930" cy="584775"/>
          </a:xfrm>
          <a:prstGeom prst="rect">
            <a:avLst/>
          </a:prstGeom>
        </p:spPr>
        <p:txBody>
          <a:bodyPr wrap="square">
            <a:spAutoFit/>
          </a:bodyPr>
          <a:lstStyle/>
          <a:p>
            <a:pPr lvl="0" algn="just">
              <a:defRPr/>
            </a:pP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Tính</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bằng</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cách</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thuận</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tiện</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kumimoji="0" lang="zh-CN" altLang="en-US" sz="3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15" name="TextBox 14">
            <a:extLst>
              <a:ext uri="{FF2B5EF4-FFF2-40B4-BE49-F238E27FC236}">
                <a16:creationId xmlns:a16="http://schemas.microsoft.com/office/drawing/2014/main" id="{9627A0A0-E7DB-40B6-FF00-287E478B5248}"/>
              </a:ext>
            </a:extLst>
          </p:cNvPr>
          <p:cNvSpPr txBox="1"/>
          <p:nvPr/>
        </p:nvSpPr>
        <p:spPr>
          <a:xfrm>
            <a:off x="979055" y="1570182"/>
            <a:ext cx="10344727" cy="646331"/>
          </a:xfrm>
          <a:prstGeom prst="rect">
            <a:avLst/>
          </a:prstGeom>
          <a:noFill/>
        </p:spPr>
        <p:txBody>
          <a:bodyPr wrap="square" rtlCol="0">
            <a:spAutoFit/>
          </a:bodyPr>
          <a:lstStyle/>
          <a:p>
            <a:pPr algn="just"/>
            <a:r>
              <a:rPr lang="pt-BR" sz="3600" b="0" i="0" dirty="0">
                <a:solidFill>
                  <a:srgbClr val="000000"/>
                </a:solidFill>
                <a:effectLst/>
                <a:latin typeface="Calibri" panose="020F0502020204030204" pitchFamily="34" charset="0"/>
                <a:cs typeface="Calibri" panose="020F0502020204030204" pitchFamily="34" charset="0"/>
              </a:rPr>
              <a:t>a) 92 + 74 + 26                                b) 12 + 14 + 16 + 18</a:t>
            </a:r>
          </a:p>
        </p:txBody>
      </p:sp>
      <p:sp>
        <p:nvSpPr>
          <p:cNvPr id="17" name="TextBox 16">
            <a:extLst>
              <a:ext uri="{FF2B5EF4-FFF2-40B4-BE49-F238E27FC236}">
                <a16:creationId xmlns:a16="http://schemas.microsoft.com/office/drawing/2014/main" id="{B2BE973A-C036-05F1-FF86-06304D0AB819}"/>
              </a:ext>
            </a:extLst>
          </p:cNvPr>
          <p:cNvSpPr txBox="1"/>
          <p:nvPr/>
        </p:nvSpPr>
        <p:spPr>
          <a:xfrm>
            <a:off x="1043709" y="3713018"/>
            <a:ext cx="10344727" cy="646331"/>
          </a:xfrm>
          <a:prstGeom prst="rect">
            <a:avLst/>
          </a:prstGeom>
          <a:noFill/>
        </p:spPr>
        <p:txBody>
          <a:bodyPr wrap="square" rtlCol="0">
            <a:spAutoFit/>
          </a:bodyPr>
          <a:lstStyle/>
          <a:p>
            <a:pPr algn="just"/>
            <a:r>
              <a:rPr lang="pt-BR" sz="3600" b="0" i="0" dirty="0">
                <a:solidFill>
                  <a:srgbClr val="000000"/>
                </a:solidFill>
                <a:effectLst/>
                <a:latin typeface="Calibri" panose="020F0502020204030204" pitchFamily="34" charset="0"/>
                <a:cs typeface="Calibri" panose="020F0502020204030204" pitchFamily="34" charset="0"/>
              </a:rPr>
              <a:t>c) 592 + 99 + 208                            d) 60 + 187 + 40 + 13</a:t>
            </a:r>
          </a:p>
        </p:txBody>
      </p:sp>
      <p:sp>
        <p:nvSpPr>
          <p:cNvPr id="18" name="TextBox 17">
            <a:extLst>
              <a:ext uri="{FF2B5EF4-FFF2-40B4-BE49-F238E27FC236}">
                <a16:creationId xmlns:a16="http://schemas.microsoft.com/office/drawing/2014/main" id="{1838649D-E6E8-6A79-307A-66D82BC34722}"/>
              </a:ext>
            </a:extLst>
          </p:cNvPr>
          <p:cNvSpPr txBox="1"/>
          <p:nvPr/>
        </p:nvSpPr>
        <p:spPr>
          <a:xfrm>
            <a:off x="1283854" y="2225964"/>
            <a:ext cx="3833091" cy="1200329"/>
          </a:xfrm>
          <a:prstGeom prst="rect">
            <a:avLst/>
          </a:prstGeom>
          <a:noFill/>
        </p:spPr>
        <p:txBody>
          <a:bodyPr wrap="square" rtlCol="0">
            <a:spAutoFit/>
          </a:bodyPr>
          <a:lstStyle/>
          <a:p>
            <a:pPr algn="just"/>
            <a:r>
              <a:rPr lang="en-US" sz="3600" b="1" i="0" dirty="0">
                <a:solidFill>
                  <a:srgbClr val="FF0000"/>
                </a:solidFill>
                <a:effectLst/>
                <a:latin typeface="Calibri" panose="020F0502020204030204" pitchFamily="34" charset="0"/>
                <a:cs typeface="Calibri" panose="020F0502020204030204" pitchFamily="34" charset="0"/>
              </a:rPr>
              <a:t>= 92 + (74 + 26)</a:t>
            </a:r>
          </a:p>
          <a:p>
            <a:pPr algn="just"/>
            <a:r>
              <a:rPr lang="en-US" sz="3600" b="1" i="0" dirty="0">
                <a:solidFill>
                  <a:srgbClr val="FF0000"/>
                </a:solidFill>
                <a:effectLst/>
                <a:latin typeface="Calibri" panose="020F0502020204030204" pitchFamily="34" charset="0"/>
                <a:cs typeface="Calibri" panose="020F0502020204030204" pitchFamily="34" charset="0"/>
              </a:rPr>
              <a:t>= 92 + 100 = 192</a:t>
            </a:r>
          </a:p>
        </p:txBody>
      </p:sp>
      <p:sp>
        <p:nvSpPr>
          <p:cNvPr id="23" name="TextBox 22">
            <a:extLst>
              <a:ext uri="{FF2B5EF4-FFF2-40B4-BE49-F238E27FC236}">
                <a16:creationId xmlns:a16="http://schemas.microsoft.com/office/drawing/2014/main" id="{13AA7BCF-923B-CAA6-8B5C-3036FEC1DF61}"/>
              </a:ext>
            </a:extLst>
          </p:cNvPr>
          <p:cNvSpPr txBox="1"/>
          <p:nvPr/>
        </p:nvSpPr>
        <p:spPr>
          <a:xfrm>
            <a:off x="7287491" y="2170546"/>
            <a:ext cx="4544291" cy="1200329"/>
          </a:xfrm>
          <a:prstGeom prst="rect">
            <a:avLst/>
          </a:prstGeom>
          <a:noFill/>
        </p:spPr>
        <p:txBody>
          <a:bodyPr wrap="square" rtlCol="0">
            <a:spAutoFit/>
          </a:bodyPr>
          <a:lstStyle/>
          <a:p>
            <a:pPr algn="just"/>
            <a:r>
              <a:rPr lang="en-US" sz="3600" b="1" dirty="0">
                <a:solidFill>
                  <a:srgbClr val="FF0000"/>
                </a:solidFill>
                <a:latin typeface="Calibri" panose="020F0502020204030204" pitchFamily="34" charset="0"/>
                <a:cs typeface="Calibri" panose="020F0502020204030204" pitchFamily="34" charset="0"/>
              </a:rPr>
              <a:t>= (12 + 18) + (14 + 16)</a:t>
            </a:r>
          </a:p>
          <a:p>
            <a:pPr algn="just"/>
            <a:r>
              <a:rPr lang="en-US" sz="3600" b="1" dirty="0">
                <a:solidFill>
                  <a:srgbClr val="FF0000"/>
                </a:solidFill>
                <a:latin typeface="Calibri" panose="020F0502020204030204" pitchFamily="34" charset="0"/>
                <a:cs typeface="Calibri" panose="020F0502020204030204" pitchFamily="34" charset="0"/>
              </a:rPr>
              <a:t>= 30 + 30 = 60</a:t>
            </a:r>
            <a:endParaRPr lang="en-US" sz="3600" b="1" i="0" dirty="0">
              <a:solidFill>
                <a:srgbClr val="FF0000"/>
              </a:solidFill>
              <a:effectLst/>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F0501C14-CFBB-A14D-B8B4-27B727D74F4A}"/>
              </a:ext>
            </a:extLst>
          </p:cNvPr>
          <p:cNvSpPr txBox="1"/>
          <p:nvPr/>
        </p:nvSpPr>
        <p:spPr>
          <a:xfrm>
            <a:off x="1209963" y="4294910"/>
            <a:ext cx="3833091" cy="1200329"/>
          </a:xfrm>
          <a:prstGeom prst="rect">
            <a:avLst/>
          </a:prstGeom>
          <a:noFill/>
        </p:spPr>
        <p:txBody>
          <a:bodyPr wrap="square" rtlCol="0">
            <a:spAutoFit/>
          </a:bodyPr>
          <a:lstStyle/>
          <a:p>
            <a:pPr algn="just"/>
            <a:r>
              <a:rPr lang="en-US" sz="3600" b="1" dirty="0">
                <a:solidFill>
                  <a:srgbClr val="FF0000"/>
                </a:solidFill>
                <a:latin typeface="Calibri" panose="020F0502020204030204" pitchFamily="34" charset="0"/>
                <a:cs typeface="Calibri" panose="020F0502020204030204" pitchFamily="34" charset="0"/>
              </a:rPr>
              <a:t>= (592 + 208) + 99</a:t>
            </a:r>
          </a:p>
          <a:p>
            <a:pPr algn="just"/>
            <a:r>
              <a:rPr lang="en-US" sz="3600" b="1" dirty="0">
                <a:solidFill>
                  <a:srgbClr val="FF0000"/>
                </a:solidFill>
                <a:latin typeface="Calibri" panose="020F0502020204030204" pitchFamily="34" charset="0"/>
                <a:cs typeface="Calibri" panose="020F0502020204030204" pitchFamily="34" charset="0"/>
              </a:rPr>
              <a:t>= 800 + 99 = 899</a:t>
            </a:r>
            <a:endParaRPr lang="en-US" sz="3600" b="1" i="0" dirty="0">
              <a:solidFill>
                <a:srgbClr val="FF0000"/>
              </a:solidFill>
              <a:effectLst/>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76F402D8-C183-5FF7-8E30-6F465D281726}"/>
              </a:ext>
            </a:extLst>
          </p:cNvPr>
          <p:cNvSpPr txBox="1"/>
          <p:nvPr/>
        </p:nvSpPr>
        <p:spPr>
          <a:xfrm>
            <a:off x="7305963" y="4331856"/>
            <a:ext cx="4581237" cy="1200329"/>
          </a:xfrm>
          <a:prstGeom prst="rect">
            <a:avLst/>
          </a:prstGeom>
          <a:noFill/>
        </p:spPr>
        <p:txBody>
          <a:bodyPr wrap="square" rtlCol="0">
            <a:spAutoFit/>
          </a:bodyPr>
          <a:lstStyle/>
          <a:p>
            <a:pPr algn="just"/>
            <a:r>
              <a:rPr lang="en-US" sz="3600" b="1" dirty="0">
                <a:solidFill>
                  <a:srgbClr val="FF0000"/>
                </a:solidFill>
                <a:latin typeface="Calibri" panose="020F0502020204030204" pitchFamily="34" charset="0"/>
                <a:cs typeface="Calibri" panose="020F0502020204030204" pitchFamily="34" charset="0"/>
              </a:rPr>
              <a:t>= (60 + 40) + (187 + 13)</a:t>
            </a:r>
          </a:p>
          <a:p>
            <a:pPr algn="just"/>
            <a:r>
              <a:rPr lang="en-US" sz="3600" b="1" dirty="0">
                <a:solidFill>
                  <a:srgbClr val="FF0000"/>
                </a:solidFill>
                <a:latin typeface="Calibri" panose="020F0502020204030204" pitchFamily="34" charset="0"/>
                <a:cs typeface="Calibri" panose="020F0502020204030204" pitchFamily="34" charset="0"/>
              </a:rPr>
              <a:t>= 100 + 200 = 300</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2306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wipe(up)">
                                      <p:cBhvr>
                                        <p:cTn id="28" dur="500"/>
                                        <p:tgtEl>
                                          <p:spTgt spid="1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up)">
                                      <p:cBhvr>
                                        <p:cTn id="33" dur="500"/>
                                        <p:tgtEl>
                                          <p:spTgt spid="2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wipe(up)">
                                      <p:cBhvr>
                                        <p:cTn id="38" dur="500"/>
                                        <p:tgtEl>
                                          <p:spTgt spid="2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wipe(up)">
                                      <p:cBhvr>
                                        <p:cTn id="43" dur="500"/>
                                        <p:tgtEl>
                                          <p:spTgt spid="2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xEl>
                                              <p:pRg st="1" end="1"/>
                                            </p:txEl>
                                          </p:spTgt>
                                        </p:tgtEl>
                                        <p:attrNameLst>
                                          <p:attrName>style.visibility</p:attrName>
                                        </p:attrNameLst>
                                      </p:cBhvr>
                                      <p:to>
                                        <p:strVal val="visible"/>
                                      </p:to>
                                    </p:set>
                                    <p:animEffect transition="in" filter="wipe(up)">
                                      <p:cBhvr>
                                        <p:cTn id="48" dur="500"/>
                                        <p:tgtEl>
                                          <p:spTgt spid="2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wipe(up)">
                                      <p:cBhvr>
                                        <p:cTn id="53" dur="500"/>
                                        <p:tgtEl>
                                          <p:spTgt spid="2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8">
                                            <p:txEl>
                                              <p:pRg st="1" end="1"/>
                                            </p:txEl>
                                          </p:spTgt>
                                        </p:tgtEl>
                                        <p:attrNameLst>
                                          <p:attrName>style.visibility</p:attrName>
                                        </p:attrNameLst>
                                      </p:cBhvr>
                                      <p:to>
                                        <p:strVal val="visible"/>
                                      </p:to>
                                    </p:set>
                                    <p:animEffect transition="in" filter="wipe(up)">
                                      <p:cBhvr>
                                        <p:cTn id="58"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81891" y="531689"/>
            <a:ext cx="1168611"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3</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38">
            <a:extLst>
              <a:ext uri="{FF2B5EF4-FFF2-40B4-BE49-F238E27FC236}">
                <a16:creationId xmlns:a16="http://schemas.microsoft.com/office/drawing/2014/main" id="{780488F0-6997-4E72-9755-BA163D25AAC2}"/>
              </a:ext>
            </a:extLst>
          </p:cNvPr>
          <p:cNvSpPr/>
          <p:nvPr/>
        </p:nvSpPr>
        <p:spPr>
          <a:xfrm>
            <a:off x="1737754" y="527658"/>
            <a:ext cx="9586027" cy="1077218"/>
          </a:xfrm>
          <a:prstGeom prst="rect">
            <a:avLst/>
          </a:prstGeom>
        </p:spPr>
        <p:txBody>
          <a:bodyPr wrap="square">
            <a:spAutoFit/>
          </a:bodyPr>
          <a:lstStyle/>
          <a:p>
            <a:pPr lvl="0" algn="just">
              <a:defRPr/>
            </a:pPr>
            <a:r>
              <a:rPr lang="vi-VN" altLang="zh-CN" sz="32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Tìm biểu thức phù hợp với mỗi sơ đồ. Tính giá trị của mỗi biểu thức với a = 15 và b = 7.</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A002BD5C-5205-E6CE-592F-E6DB9F9F4E8D}"/>
              </a:ext>
            </a:extLst>
          </p:cNvPr>
          <p:cNvPicPr>
            <a:picLocks noChangeAspect="1"/>
          </p:cNvPicPr>
          <p:nvPr/>
        </p:nvPicPr>
        <p:blipFill>
          <a:blip r:embed="rId3"/>
          <a:stretch>
            <a:fillRect/>
          </a:stretch>
        </p:blipFill>
        <p:spPr>
          <a:xfrm>
            <a:off x="1056265" y="1773814"/>
            <a:ext cx="10189237" cy="1819131"/>
          </a:xfrm>
          <a:prstGeom prst="rect">
            <a:avLst/>
          </a:prstGeom>
        </p:spPr>
      </p:pic>
      <p:sp>
        <p:nvSpPr>
          <p:cNvPr id="4" name="TextBox 3">
            <a:extLst>
              <a:ext uri="{FF2B5EF4-FFF2-40B4-BE49-F238E27FC236}">
                <a16:creationId xmlns:a16="http://schemas.microsoft.com/office/drawing/2014/main" id="{A59453CD-FC52-6CA2-9F04-859869D9B83C}"/>
              </a:ext>
            </a:extLst>
          </p:cNvPr>
          <p:cNvSpPr txBox="1"/>
          <p:nvPr/>
        </p:nvSpPr>
        <p:spPr>
          <a:xfrm>
            <a:off x="785091" y="3759200"/>
            <a:ext cx="5129934" cy="1825756"/>
          </a:xfrm>
          <a:prstGeom prst="rect">
            <a:avLst/>
          </a:prstGeom>
          <a:noFill/>
        </p:spPr>
        <p:txBody>
          <a:bodyPr wrap="square" rtlCol="0">
            <a:spAutoFit/>
          </a:bodyPr>
          <a:lstStyle/>
          <a:p>
            <a:pPr marL="0" marR="0" algn="just">
              <a:lnSpc>
                <a:spcPct val="120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 b + 5 = 15 + 7 + 5</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20000"/>
              </a:lnSpc>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22 + 5                  </a:t>
            </a:r>
          </a:p>
          <a:p>
            <a:pPr algn="just">
              <a:lnSpc>
                <a:spcPct val="120000"/>
              </a:lnSpc>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27</a:t>
            </a:r>
          </a:p>
        </p:txBody>
      </p:sp>
      <p:sp>
        <p:nvSpPr>
          <p:cNvPr id="5" name="TextBox 4">
            <a:extLst>
              <a:ext uri="{FF2B5EF4-FFF2-40B4-BE49-F238E27FC236}">
                <a16:creationId xmlns:a16="http://schemas.microsoft.com/office/drawing/2014/main" id="{8EFF713C-7034-66C8-6A95-836734B3965D}"/>
              </a:ext>
            </a:extLst>
          </p:cNvPr>
          <p:cNvSpPr txBox="1"/>
          <p:nvPr/>
        </p:nvSpPr>
        <p:spPr>
          <a:xfrm>
            <a:off x="6991927" y="3759200"/>
            <a:ext cx="4590473" cy="1825756"/>
          </a:xfrm>
          <a:prstGeom prst="rect">
            <a:avLst/>
          </a:prstGeom>
          <a:noFill/>
        </p:spPr>
        <p:txBody>
          <a:bodyPr wrap="square" rtlCol="0">
            <a:spAutoFit/>
          </a:bodyPr>
          <a:lstStyle/>
          <a:p>
            <a:pPr algn="just">
              <a:lnSpc>
                <a:spcPct val="120000"/>
              </a:lnSpc>
            </a:pPr>
            <a:r>
              <a:rPr lang="pt-BR" sz="3200" b="1" dirty="0">
                <a:solidFill>
                  <a:srgbClr val="000000"/>
                </a:solidFill>
                <a:latin typeface="Calibri" panose="020F0502020204030204" pitchFamily="34" charset="0"/>
                <a:ea typeface="Calibri" panose="020F0502020204030204" pitchFamily="34" charset="0"/>
                <a:cs typeface="Calibri" panose="020F0502020204030204" pitchFamily="34" charset="0"/>
              </a:rPr>
              <a:t>a + (b + 5) = 15 + (7 + 5)</a:t>
            </a:r>
          </a:p>
          <a:p>
            <a:pPr algn="just">
              <a:lnSpc>
                <a:spcPct val="120000"/>
              </a:lnSpc>
            </a:pPr>
            <a:r>
              <a:rPr lang="pt-BR" sz="3200" b="1" dirty="0">
                <a:solidFill>
                  <a:srgbClr val="000000"/>
                </a:solidFill>
                <a:latin typeface="Calibri" panose="020F0502020204030204" pitchFamily="34" charset="0"/>
                <a:ea typeface="Calibri" panose="020F0502020204030204" pitchFamily="34" charset="0"/>
                <a:cs typeface="Calibri" panose="020F0502020204030204" pitchFamily="34" charset="0"/>
              </a:rPr>
              <a:t>                   =  15 + 12</a:t>
            </a:r>
          </a:p>
          <a:p>
            <a:pPr algn="just">
              <a:lnSpc>
                <a:spcPct val="120000"/>
              </a:lnSpc>
            </a:pPr>
            <a:r>
              <a:rPr lang="pt-BR" sz="3200" b="1" dirty="0">
                <a:solidFill>
                  <a:srgbClr val="000000"/>
                </a:solidFill>
                <a:latin typeface="Calibri" panose="020F0502020204030204" pitchFamily="34" charset="0"/>
                <a:ea typeface="Calibri" panose="020F0502020204030204" pitchFamily="34" charset="0"/>
                <a:cs typeface="Calibri" panose="020F0502020204030204" pitchFamily="34" charset="0"/>
              </a:rPr>
              <a:t>                   = 27</a:t>
            </a:r>
          </a:p>
        </p:txBody>
      </p:sp>
      <p:cxnSp>
        <p:nvCxnSpPr>
          <p:cNvPr id="8" name="Straight Arrow Connector 7">
            <a:extLst>
              <a:ext uri="{FF2B5EF4-FFF2-40B4-BE49-F238E27FC236}">
                <a16:creationId xmlns:a16="http://schemas.microsoft.com/office/drawing/2014/main" id="{F506A4BD-A8A1-3953-7702-B63461A2B818}"/>
              </a:ext>
            </a:extLst>
          </p:cNvPr>
          <p:cNvCxnSpPr>
            <a:cxnSpLocks/>
          </p:cNvCxnSpPr>
          <p:nvPr/>
        </p:nvCxnSpPr>
        <p:spPr>
          <a:xfrm>
            <a:off x="5366327" y="2475345"/>
            <a:ext cx="3860800" cy="5634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D8C43BA-794A-077C-DFC3-5563E9F6C83C}"/>
              </a:ext>
            </a:extLst>
          </p:cNvPr>
          <p:cNvCxnSpPr>
            <a:cxnSpLocks/>
          </p:cNvCxnSpPr>
          <p:nvPr/>
        </p:nvCxnSpPr>
        <p:spPr>
          <a:xfrm flipH="1">
            <a:off x="4359564" y="2438400"/>
            <a:ext cx="2586181" cy="6834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181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down)">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down)">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down)">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wipe(down)">
                                      <p:cBhvr>
                                        <p:cTn id="50" dur="5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wipe(down)">
                                      <p:cBhvr>
                                        <p:cTn id="5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81891" y="531689"/>
            <a:ext cx="794327"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4</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38">
            <a:extLst>
              <a:ext uri="{FF2B5EF4-FFF2-40B4-BE49-F238E27FC236}">
                <a16:creationId xmlns:a16="http://schemas.microsoft.com/office/drawing/2014/main" id="{780488F0-6997-4E72-9755-BA163D25AAC2}"/>
              </a:ext>
            </a:extLst>
          </p:cNvPr>
          <p:cNvSpPr/>
          <p:nvPr/>
        </p:nvSpPr>
        <p:spPr>
          <a:xfrm>
            <a:off x="1394691" y="527658"/>
            <a:ext cx="10159999" cy="1569660"/>
          </a:xfrm>
          <a:prstGeom prst="rect">
            <a:avLst/>
          </a:prstGeom>
        </p:spPr>
        <p:txBody>
          <a:bodyPr wrap="square">
            <a:spAutoFit/>
          </a:bodyPr>
          <a:lstStyle/>
          <a:p>
            <a:pPr lvl="0" algn="just">
              <a:defRPr/>
            </a:pPr>
            <a:r>
              <a:rPr lang="vi-VN" altLang="zh-CN" sz="24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Để đi từ nhà mình đến nhà Nam, Việt cần đi qua một cổng làng và một cây cổ thụ. Khoảng cách từ nhà Việt đến cổng làng là 182 m. Khoảng cách từ cổng làng đến cây cổ thụ là 75 m. Khoảng cách từ cây cổ thụ đến nhà Nam là 218 m. Hỏi quãng đường Việt cần đi dài bao nhiêu mét?</a:t>
            </a:r>
            <a:endParaRPr kumimoji="0" lang="zh-CN" altLang="en-US" sz="24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92E11A6B-AB47-3B52-A518-7167C08C4151}"/>
              </a:ext>
            </a:extLst>
          </p:cNvPr>
          <p:cNvPicPr>
            <a:picLocks noChangeAspect="1"/>
          </p:cNvPicPr>
          <p:nvPr/>
        </p:nvPicPr>
        <p:blipFill>
          <a:blip r:embed="rId3"/>
          <a:stretch>
            <a:fillRect/>
          </a:stretch>
        </p:blipFill>
        <p:spPr>
          <a:xfrm>
            <a:off x="6466032" y="2181802"/>
            <a:ext cx="4838700" cy="2457450"/>
          </a:xfrm>
          <a:prstGeom prst="rect">
            <a:avLst/>
          </a:prstGeom>
        </p:spPr>
      </p:pic>
      <p:cxnSp>
        <p:nvCxnSpPr>
          <p:cNvPr id="5" name="Straight Connector 4">
            <a:extLst>
              <a:ext uri="{FF2B5EF4-FFF2-40B4-BE49-F238E27FC236}">
                <a16:creationId xmlns:a16="http://schemas.microsoft.com/office/drawing/2014/main" id="{AA2317BC-FD35-CF32-F357-A5D756C7D9F7}"/>
              </a:ext>
            </a:extLst>
          </p:cNvPr>
          <p:cNvCxnSpPr/>
          <p:nvPr/>
        </p:nvCxnSpPr>
        <p:spPr>
          <a:xfrm>
            <a:off x="2179782" y="1274618"/>
            <a:ext cx="63915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9BF740-FDE2-6580-BC86-0B67B6133040}"/>
              </a:ext>
            </a:extLst>
          </p:cNvPr>
          <p:cNvCxnSpPr>
            <a:cxnSpLocks/>
            <a:endCxn id="6" idx="3"/>
          </p:cNvCxnSpPr>
          <p:nvPr/>
        </p:nvCxnSpPr>
        <p:spPr>
          <a:xfrm>
            <a:off x="8774546" y="1311564"/>
            <a:ext cx="2780144" cy="9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65828C-042F-A6D3-F61D-FBF791A054D1}"/>
              </a:ext>
            </a:extLst>
          </p:cNvPr>
          <p:cNvCxnSpPr>
            <a:cxnSpLocks/>
          </p:cNvCxnSpPr>
          <p:nvPr/>
        </p:nvCxnSpPr>
        <p:spPr>
          <a:xfrm>
            <a:off x="1459346" y="1634836"/>
            <a:ext cx="35744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A314B9-408E-46A0-F8D4-3C03CD0F5919}"/>
              </a:ext>
            </a:extLst>
          </p:cNvPr>
          <p:cNvCxnSpPr>
            <a:cxnSpLocks/>
          </p:cNvCxnSpPr>
          <p:nvPr/>
        </p:nvCxnSpPr>
        <p:spPr>
          <a:xfrm>
            <a:off x="5135419" y="1625600"/>
            <a:ext cx="62899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A60CCED-7487-46F0-466C-CEB4EA1A8D37}"/>
              </a:ext>
            </a:extLst>
          </p:cNvPr>
          <p:cNvSpPr txBox="1"/>
          <p:nvPr/>
        </p:nvSpPr>
        <p:spPr>
          <a:xfrm>
            <a:off x="544945" y="3066472"/>
            <a:ext cx="5634182" cy="1938992"/>
          </a:xfrm>
          <a:prstGeom prst="rect">
            <a:avLst/>
          </a:prstGeom>
          <a:noFill/>
        </p:spPr>
        <p:txBody>
          <a:bodyPr wrap="square" rtlCol="0">
            <a:spAutoFit/>
          </a:bodyPr>
          <a:lstStyle/>
          <a:p>
            <a:pPr algn="ctr"/>
            <a:r>
              <a:rPr lang="en-US" sz="2400" b="1" u="sng" dirty="0" err="1">
                <a:solidFill>
                  <a:srgbClr val="FF0000"/>
                </a:solidFill>
                <a:latin typeface="Cambria" panose="02040503050406030204" pitchFamily="18" charset="0"/>
                <a:ea typeface="Cambria" panose="02040503050406030204" pitchFamily="18" charset="0"/>
              </a:rPr>
              <a:t>Bài</a:t>
            </a:r>
            <a:r>
              <a:rPr lang="en-US" sz="2400" b="1" u="sng" dirty="0">
                <a:solidFill>
                  <a:srgbClr val="FF0000"/>
                </a:solidFill>
                <a:latin typeface="Cambria" panose="02040503050406030204" pitchFamily="18" charset="0"/>
                <a:ea typeface="Cambria" panose="02040503050406030204" pitchFamily="18" charset="0"/>
              </a:rPr>
              <a:t> </a:t>
            </a:r>
            <a:r>
              <a:rPr lang="en-US" sz="2400" b="1" u="sng" dirty="0" err="1">
                <a:solidFill>
                  <a:srgbClr val="FF0000"/>
                </a:solidFill>
                <a:latin typeface="Cambria" panose="02040503050406030204" pitchFamily="18" charset="0"/>
                <a:ea typeface="Cambria" panose="02040503050406030204" pitchFamily="18" charset="0"/>
              </a:rPr>
              <a:t>giải</a:t>
            </a:r>
            <a:r>
              <a:rPr lang="en-US" sz="2400" b="1" u="sng" dirty="0">
                <a:solidFill>
                  <a:srgbClr val="FF0000"/>
                </a:solidFill>
                <a:latin typeface="Cambria" panose="02040503050406030204" pitchFamily="18" charset="0"/>
                <a:ea typeface="Cambria" panose="02040503050406030204" pitchFamily="18" charset="0"/>
              </a:rPr>
              <a:t>:</a:t>
            </a:r>
          </a:p>
          <a:p>
            <a:pPr algn="ctr"/>
            <a:r>
              <a:rPr lang="vi-VN" sz="2400" b="1" dirty="0">
                <a:solidFill>
                  <a:srgbClr val="FF0000"/>
                </a:solidFill>
                <a:latin typeface="Cambria" panose="02040503050406030204" pitchFamily="18" charset="0"/>
                <a:ea typeface="Cambria" panose="02040503050406030204" pitchFamily="18" charset="0"/>
              </a:rPr>
              <a:t>Quãng đường Việt cần đi dài số mét là:</a:t>
            </a:r>
          </a:p>
          <a:p>
            <a:pPr algn="ctr"/>
            <a:r>
              <a:rPr lang="vi-VN" sz="2400" b="1" dirty="0">
                <a:solidFill>
                  <a:srgbClr val="FF0000"/>
                </a:solidFill>
                <a:latin typeface="Cambria" panose="02040503050406030204" pitchFamily="18" charset="0"/>
                <a:ea typeface="Cambria" panose="02040503050406030204" pitchFamily="18" charset="0"/>
              </a:rPr>
              <a:t>182 + 75 + 218 = (182 + 218) + 75</a:t>
            </a:r>
          </a:p>
          <a:p>
            <a:pPr algn="ct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 400 + 75 = 475 (m)</a:t>
            </a:r>
          </a:p>
          <a:p>
            <a:pPr algn="r"/>
            <a:r>
              <a:rPr lang="vi-VN" sz="2400" b="1" dirty="0">
                <a:solidFill>
                  <a:srgbClr val="FF0000"/>
                </a:solidFill>
                <a:latin typeface="Cambria" panose="02040503050406030204" pitchFamily="18" charset="0"/>
                <a:ea typeface="Cambria" panose="02040503050406030204" pitchFamily="18" charset="0"/>
              </a:rPr>
              <a:t>Đáp số: 475 mét</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3805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wipe(up)">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wipe(up)">
                                      <p:cBhvr>
                                        <p:cTn id="43" dur="500"/>
                                        <p:tgtEl>
                                          <p:spTgt spid="1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3">
                                            <p:txEl>
                                              <p:pRg st="2" end="2"/>
                                            </p:txEl>
                                          </p:spTgt>
                                        </p:tgtEl>
                                        <p:attrNameLst>
                                          <p:attrName>style.visibility</p:attrName>
                                        </p:attrNameLst>
                                      </p:cBhvr>
                                      <p:to>
                                        <p:strVal val="visible"/>
                                      </p:to>
                                    </p:set>
                                    <p:animEffect transition="in" filter="wipe(up)">
                                      <p:cBhvr>
                                        <p:cTn id="48" dur="500"/>
                                        <p:tgtEl>
                                          <p:spTgt spid="1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3">
                                            <p:txEl>
                                              <p:pRg st="3" end="3"/>
                                            </p:txEl>
                                          </p:spTgt>
                                        </p:tgtEl>
                                        <p:attrNameLst>
                                          <p:attrName>style.visibility</p:attrName>
                                        </p:attrNameLst>
                                      </p:cBhvr>
                                      <p:to>
                                        <p:strVal val="visible"/>
                                      </p:to>
                                    </p:set>
                                    <p:animEffect transition="in" filter="wipe(up)">
                                      <p:cBhvr>
                                        <p:cTn id="53" dur="500"/>
                                        <p:tgtEl>
                                          <p:spTgt spid="1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3">
                                            <p:txEl>
                                              <p:pRg st="4" end="4"/>
                                            </p:txEl>
                                          </p:spTgt>
                                        </p:tgtEl>
                                        <p:attrNameLst>
                                          <p:attrName>style.visibility</p:attrName>
                                        </p:attrNameLst>
                                      </p:cBhvr>
                                      <p:to>
                                        <p:strVal val="visible"/>
                                      </p:to>
                                    </p:set>
                                    <p:animEffect transition="in" filter="wipe(up)">
                                      <p:cBhvr>
                                        <p:cTn id="58"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CE67ADF7-8FAD-F82D-EDC6-7016EB7DEF91}"/>
              </a:ext>
            </a:extLst>
          </p:cNvPr>
          <p:cNvSpPr txBox="1"/>
          <p:nvPr/>
        </p:nvSpPr>
        <p:spPr>
          <a:xfrm>
            <a:off x="1316482" y="2081427"/>
            <a:ext cx="10078988" cy="1323439"/>
          </a:xfrm>
          <a:prstGeom prst="rect">
            <a:avLst/>
          </a:prstGeom>
          <a:noFill/>
          <a:effectLst>
            <a:glow>
              <a:schemeClr val="bg1">
                <a:alpha val="0"/>
              </a:schemeClr>
            </a:glow>
          </a:effectLst>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Chào</a:t>
            </a:r>
            <a:r>
              <a:rPr kumimoji="0" lang="en-US" altLang="zh-CN" sz="8000" b="0" i="0" u="none" strike="noStrike" kern="1200" cap="none" spc="300" normalizeH="0" baseline="0" noProof="0" dirty="0">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 </a:t>
            </a:r>
            <a:r>
              <a:rPr kumimoji="0" lang="en-US" altLang="zh-CN" sz="8000" b="0" i="0" u="none" strike="noStrike" kern="1200" cap="none" spc="300" normalizeH="0" baseline="0" noProof="0" dirty="0" err="1">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tạm</a:t>
            </a:r>
            <a:r>
              <a:rPr kumimoji="0" lang="en-US" altLang="zh-CN" sz="8000" b="0" i="0" u="none" strike="noStrike" kern="1200" cap="none" spc="300" normalizeH="0" baseline="0" noProof="0" dirty="0">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 </a:t>
            </a:r>
            <a:r>
              <a:rPr kumimoji="0" lang="en-US" altLang="zh-CN" sz="8000" b="0" i="0" u="none" strike="noStrike" kern="1200" cap="none" spc="300" normalizeH="0" baseline="0" noProof="0" dirty="0" err="1">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biệt</a:t>
            </a:r>
            <a:r>
              <a:rPr kumimoji="0" lang="en-US" altLang="zh-CN" sz="8000" b="0" i="0" u="none" strike="noStrike" kern="1200" cap="none" spc="300" normalizeH="0" baseline="0" noProof="0" dirty="0">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a:t>
            </a:r>
            <a:endParaRPr kumimoji="0" lang="zh-CN" altLang="zh-CN" sz="8000" b="0" i="0" u="none" strike="noStrike" kern="1200" cap="none" spc="-1000" normalizeH="0" baseline="0" noProof="0" dirty="0">
              <a:ln w="22225">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endParaRPr>
          </a:p>
        </p:txBody>
      </p:sp>
      <p:pic>
        <p:nvPicPr>
          <p:cNvPr id="23" name="图片 22">
            <a:extLst>
              <a:ext uri="{FF2B5EF4-FFF2-40B4-BE49-F238E27FC236}">
                <a16:creationId xmlns:a16="http://schemas.microsoft.com/office/drawing/2014/main" id="{E935A43D-558A-A347-FAF3-F957088F9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62" b="10755"/>
          <a:stretch/>
        </p:blipFill>
        <p:spPr>
          <a:xfrm>
            <a:off x="3917576" y="3484045"/>
            <a:ext cx="4876800" cy="2127861"/>
          </a:xfrm>
          <a:prstGeom prst="rect">
            <a:avLst/>
          </a:prstGeom>
        </p:spPr>
      </p:pic>
    </p:spTree>
    <p:extLst>
      <p:ext uri="{BB962C8B-B14F-4D97-AF65-F5344CB8AC3E}">
        <p14:creationId xmlns:p14="http://schemas.microsoft.com/office/powerpoint/2010/main" val="1511524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179</TotalTime>
  <Words>357</Words>
  <Application>Microsoft Office PowerPoint</Application>
  <PresentationFormat>Widescreen</PresentationFormat>
  <Paragraphs>47</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等线</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30</cp:revision>
  <dcterms:created xsi:type="dcterms:W3CDTF">2023-09-11T11:44:19Z</dcterms:created>
  <dcterms:modified xsi:type="dcterms:W3CDTF">2024-11-05T09:09:11Z</dcterms:modified>
  <cp:category>9Slide.vn</cp:category>
</cp:coreProperties>
</file>