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Lst>
  <p:sldIdLst>
    <p:sldId id="256" r:id="rId10"/>
    <p:sldId id="263" r:id="rId11"/>
    <p:sldId id="264" r:id="rId12"/>
    <p:sldId id="258" r:id="rId13"/>
    <p:sldId id="265" r:id="rId14"/>
    <p:sldId id="261" r:id="rId15"/>
    <p:sldId id="267" r:id="rId16"/>
    <p:sldId id="268" r:id="rId17"/>
    <p:sldId id="262" r:id="rId18"/>
    <p:sldId id="269" r:id="rId19"/>
    <p:sldId id="266" r:id="rId20"/>
    <p:sldId id="270" r:id="rId21"/>
    <p:sldId id="271" r:id="rId22"/>
    <p:sldId id="272" r:id="rId23"/>
    <p:sldId id="282" r:id="rId24"/>
    <p:sldId id="273" r:id="rId25"/>
    <p:sldId id="286" r:id="rId26"/>
    <p:sldId id="287" r:id="rId27"/>
    <p:sldId id="288" r:id="rId28"/>
    <p:sldId id="289" r:id="rId29"/>
    <p:sldId id="294" r:id="rId30"/>
    <p:sldId id="290" r:id="rId31"/>
    <p:sldId id="291" r:id="rId32"/>
    <p:sldId id="292" r:id="rId33"/>
    <p:sldId id="293" r:id="rId34"/>
    <p:sldId id="284" r:id="rId35"/>
    <p:sldId id="285" r:id="rId36"/>
  </p:sldIdLst>
  <p:sldSz cx="18288000" cy="10287000"/>
  <p:notesSz cx="6858000" cy="9144000"/>
  <p:embeddedFontLst>
    <p:embeddedFont>
      <p:font typeface="Calibri" panose="020F0502020204030204" pitchFamily="34" charset="0"/>
      <p:regular r:id="rId37"/>
      <p:bold r:id="rId38"/>
      <p:italic r:id="rId39"/>
      <p:boldItalic r:id="rId40"/>
    </p:embeddedFont>
    <p:embeddedFont>
      <p:font typeface="Meiryo" panose="020B0604030504040204" pitchFamily="34" charset="-128"/>
      <p:regular r:id="rId41"/>
      <p:bold r:id="rId42"/>
      <p:italic r:id="rId43"/>
      <p:boldItalic r:id="rId44"/>
    </p:embeddedFont>
    <p:embeddedFont>
      <p:font typeface="Nunito Black" pitchFamily="2" charset="0"/>
      <p:bold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22" autoAdjust="0"/>
  </p:normalViewPr>
  <p:slideViewPr>
    <p:cSldViewPr>
      <p:cViewPr varScale="1">
        <p:scale>
          <a:sx n="42" d="100"/>
          <a:sy n="42" d="100"/>
        </p:scale>
        <p:origin x="804"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font" Target="fonts/font3.fntdata"/><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font" Target="fonts/font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font" Target="fonts/font8.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font" Target="fonts/font7.fntdata"/><Relationship Id="rId48" Type="http://schemas.openxmlformats.org/officeDocument/2006/relationships/viewProps" Target="viewProps.xml"/><Relationship Id="rId8" Type="http://schemas.openxmlformats.org/officeDocument/2006/relationships/slideMaster" Target="slideMasters/slideMaster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9799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179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50548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03786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5769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8421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1587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3478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24549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16083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49893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71193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6620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57280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70207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38363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97295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5548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0436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06031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483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55774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72513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43941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48527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20247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90376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3291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54111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87477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34591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26724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1079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76477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25490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24479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74325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1642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3574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02887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27652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08965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4874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02030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27057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8959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67945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905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56402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56020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84818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02036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95415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70028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16186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57417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43424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2943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77831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59045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6379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85033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54508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84820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29766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68808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9856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9693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97005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7387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32639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17523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0824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8107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60573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80006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09734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6680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7383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56923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36920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90999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75378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92316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37024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0558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59689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0615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93454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82764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739234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302687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780189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120561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955513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6/11/2023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545574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23.png"/><Relationship Id="rId5" Type="http://schemas.openxmlformats.org/officeDocument/2006/relationships/image" Target="../media/image2.svg"/><Relationship Id="rId10" Type="http://schemas.openxmlformats.org/officeDocument/2006/relationships/image" Target="../media/image20.jpeg"/><Relationship Id="rId4" Type="http://schemas.openxmlformats.org/officeDocument/2006/relationships/image" Target="../media/image1.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2.svg"/><Relationship Id="rId10" Type="http://schemas.openxmlformats.org/officeDocument/2006/relationships/image" Target="../media/image24.png"/><Relationship Id="rId4" Type="http://schemas.openxmlformats.org/officeDocument/2006/relationships/image" Target="../media/image1.png"/><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2.svg"/><Relationship Id="rId10" Type="http://schemas.openxmlformats.org/officeDocument/2006/relationships/image" Target="../media/image25.jpeg"/><Relationship Id="rId4" Type="http://schemas.openxmlformats.org/officeDocument/2006/relationships/image" Target="../media/image1.png"/><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2.svg"/><Relationship Id="rId10" Type="http://schemas.openxmlformats.org/officeDocument/2006/relationships/image" Target="../media/image17.png"/><Relationship Id="rId4" Type="http://schemas.openxmlformats.org/officeDocument/2006/relationships/image" Target="../media/image1.png"/><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2.svg"/><Relationship Id="rId10" Type="http://schemas.openxmlformats.org/officeDocument/2006/relationships/image" Target="../media/image17.png"/><Relationship Id="rId4" Type="http://schemas.openxmlformats.org/officeDocument/2006/relationships/image" Target="../media/image1.png"/><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9.xml"/><Relationship Id="rId6" Type="http://schemas.openxmlformats.org/officeDocument/2006/relationships/image" Target="../media/image26.jpeg"/><Relationship Id="rId5" Type="http://schemas.openxmlformats.org/officeDocument/2006/relationships/image" Target="../media/image2.svg"/><Relationship Id="rId10" Type="http://schemas.openxmlformats.org/officeDocument/2006/relationships/image" Target="../media/image27.png"/><Relationship Id="rId4" Type="http://schemas.openxmlformats.org/officeDocument/2006/relationships/image" Target="../media/image1.png"/><Relationship Id="rId9"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40.xml"/><Relationship Id="rId6" Type="http://schemas.openxmlformats.org/officeDocument/2006/relationships/image" Target="../media/image26.jpeg"/><Relationship Id="rId5" Type="http://schemas.openxmlformats.org/officeDocument/2006/relationships/image" Target="../media/image2.svg"/><Relationship Id="rId10" Type="http://schemas.openxmlformats.org/officeDocument/2006/relationships/image" Target="../media/image28.png"/><Relationship Id="rId4" Type="http://schemas.openxmlformats.org/officeDocument/2006/relationships/image" Target="../media/image1.png"/><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51.xml"/><Relationship Id="rId6" Type="http://schemas.openxmlformats.org/officeDocument/2006/relationships/image" Target="../media/image26.jpe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62.xml"/><Relationship Id="rId6" Type="http://schemas.openxmlformats.org/officeDocument/2006/relationships/image" Target="../media/image26.jpeg"/><Relationship Id="rId5" Type="http://schemas.openxmlformats.org/officeDocument/2006/relationships/image" Target="../media/image2.svg"/><Relationship Id="rId10" Type="http://schemas.openxmlformats.org/officeDocument/2006/relationships/image" Target="../media/image27.png"/><Relationship Id="rId4" Type="http://schemas.openxmlformats.org/officeDocument/2006/relationships/image" Target="../media/image1.png"/><Relationship Id="rId9" Type="http://schemas.openxmlformats.org/officeDocument/2006/relationships/image" Target="../media/image14.png"/></Relationships>
</file>

<file path=ppt/slides/_rels/slide2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3.xml"/><Relationship Id="rId6" Type="http://schemas.openxmlformats.org/officeDocument/2006/relationships/image" Target="../media/image26.jpeg"/><Relationship Id="rId5" Type="http://schemas.openxmlformats.org/officeDocument/2006/relationships/image" Target="../media/image2.svg"/><Relationship Id="rId10" Type="http://schemas.openxmlformats.org/officeDocument/2006/relationships/image" Target="../media/image29.png"/><Relationship Id="rId4" Type="http://schemas.openxmlformats.org/officeDocument/2006/relationships/image" Target="../media/image1.png"/><Relationship Id="rId9"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84.xml"/><Relationship Id="rId6" Type="http://schemas.openxmlformats.org/officeDocument/2006/relationships/image" Target="../media/image26.jpeg"/><Relationship Id="rId5" Type="http://schemas.openxmlformats.org/officeDocument/2006/relationships/image" Target="../media/image2.svg"/><Relationship Id="rId10" Type="http://schemas.openxmlformats.org/officeDocument/2006/relationships/image" Target="../media/image28.png"/><Relationship Id="rId4" Type="http://schemas.openxmlformats.org/officeDocument/2006/relationships/image" Target="../media/image1.png"/><Relationship Id="rId9" Type="http://schemas.openxmlformats.org/officeDocument/2006/relationships/image" Target="../media/image14.png"/></Relationships>
</file>

<file path=ppt/slides/_rels/slide2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95.xml"/><Relationship Id="rId6" Type="http://schemas.openxmlformats.org/officeDocument/2006/relationships/image" Target="../media/image26.jpeg"/><Relationship Id="rId5" Type="http://schemas.openxmlformats.org/officeDocument/2006/relationships/image" Target="../media/image2.svg"/><Relationship Id="rId10" Type="http://schemas.openxmlformats.org/officeDocument/2006/relationships/image" Target="../media/image28.png"/><Relationship Id="rId4" Type="http://schemas.openxmlformats.org/officeDocument/2006/relationships/image" Target="../media/image1.png"/><Relationship Id="rId9" Type="http://schemas.openxmlformats.org/officeDocument/2006/relationships/image" Target="../media/image14.png"/></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18.png"/><Relationship Id="rId5" Type="http://schemas.openxmlformats.org/officeDocument/2006/relationships/image" Target="../media/image2.svg"/><Relationship Id="rId10" Type="http://schemas.openxmlformats.org/officeDocument/2006/relationships/image" Target="../media/image17.png"/><Relationship Id="rId4" Type="http://schemas.openxmlformats.org/officeDocument/2006/relationships/image" Target="../media/image1.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97025">
            <a:off x="315844" y="7228033"/>
            <a:ext cx="647454" cy="430851"/>
          </a:xfrm>
          <a:prstGeom prst="rect">
            <a:avLst/>
          </a:prstGeom>
        </p:spPr>
      </p:pic>
      <p:grpSp>
        <p:nvGrpSpPr>
          <p:cNvPr id="3" name="Group 3"/>
          <p:cNvGrpSpPr/>
          <p:nvPr/>
        </p:nvGrpSpPr>
        <p:grpSpPr>
          <a:xfrm>
            <a:off x="15075092" y="-587879"/>
            <a:ext cx="3974583" cy="4091937"/>
            <a:chOff x="0" y="0"/>
            <a:chExt cx="5299444" cy="5455915"/>
          </a:xfrm>
        </p:grpSpPr>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14447">
              <a:off x="1815105" y="577815"/>
              <a:ext cx="3184533" cy="2119162"/>
            </a:xfrm>
            <a:prstGeom prst="rect">
              <a:avLst/>
            </a:prstGeom>
          </p:spPr>
        </p:pic>
      </p:grpSp>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311032" y="3913764"/>
            <a:ext cx="7963113" cy="6310767"/>
          </a:xfrm>
          <a:prstGeom prst="rect">
            <a:avLst/>
          </a:prstGeom>
        </p:spPr>
      </p:pic>
      <p:pic>
        <p:nvPicPr>
          <p:cNvPr id="8" name="Picture 8"/>
          <p:cNvPicPr>
            <a:picLocks noChangeAspect="1"/>
          </p:cNvPicPr>
          <p:nvPr/>
        </p:nvPicPr>
        <p:blipFill>
          <a:blip r:embed="rId8"/>
          <a:srcRect/>
          <a:stretch>
            <a:fillRect/>
          </a:stretch>
        </p:blipFill>
        <p:spPr>
          <a:xfrm>
            <a:off x="1001095" y="4709900"/>
            <a:ext cx="7114205" cy="5460152"/>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0"/>
            <a:ext cx="1540246" cy="845735"/>
          </a:xfrm>
          <a:prstGeom prst="rect">
            <a:avLst/>
          </a:prstGeom>
        </p:spPr>
      </p:pic>
      <p:sp>
        <p:nvSpPr>
          <p:cNvPr id="10" name="TextBox 9">
            <a:extLst>
              <a:ext uri="{FF2B5EF4-FFF2-40B4-BE49-F238E27FC236}">
                <a16:creationId xmlns:a16="http://schemas.microsoft.com/office/drawing/2014/main" id="{F6A50E42-E9EA-FB83-34FB-C49890038F79}"/>
              </a:ext>
            </a:extLst>
          </p:cNvPr>
          <p:cNvSpPr txBox="1"/>
          <p:nvPr/>
        </p:nvSpPr>
        <p:spPr>
          <a:xfrm>
            <a:off x="3124200" y="116948"/>
            <a:ext cx="10972800" cy="923330"/>
          </a:xfrm>
          <a:prstGeom prst="rect">
            <a:avLst/>
          </a:prstGeom>
          <a:noFill/>
        </p:spPr>
        <p:txBody>
          <a:bodyPr wrap="square" rtlCol="0">
            <a:spAutoFit/>
          </a:bodyPr>
          <a:lstStyle/>
          <a:p>
            <a:r>
              <a:rPr lang="en-US" sz="5400" b="1">
                <a:latin typeface="Times New Roman" panose="02020603050405020304" pitchFamily="18" charset="0"/>
                <a:cs typeface="Times New Roman" panose="02020603050405020304" pitchFamily="18" charset="0"/>
              </a:rPr>
              <a:t>Thứ … ngày … tháng … năm 2022</a:t>
            </a:r>
          </a:p>
        </p:txBody>
      </p:sp>
      <p:sp>
        <p:nvSpPr>
          <p:cNvPr id="11" name="TextBox 10">
            <a:extLst>
              <a:ext uri="{FF2B5EF4-FFF2-40B4-BE49-F238E27FC236}">
                <a16:creationId xmlns:a16="http://schemas.microsoft.com/office/drawing/2014/main" id="{8ED6C204-609E-E400-686A-1A3DD8255060}"/>
              </a:ext>
            </a:extLst>
          </p:cNvPr>
          <p:cNvSpPr txBox="1"/>
          <p:nvPr/>
        </p:nvSpPr>
        <p:spPr>
          <a:xfrm>
            <a:off x="6553200" y="888421"/>
            <a:ext cx="3124200" cy="830997"/>
          </a:xfrm>
          <a:prstGeom prst="rect">
            <a:avLst/>
          </a:prstGeom>
          <a:noFill/>
        </p:spPr>
        <p:txBody>
          <a:bodyPr wrap="square" rtlCol="0">
            <a:spAutoFit/>
          </a:bodyPr>
          <a:lstStyle/>
          <a:p>
            <a:r>
              <a:rPr lang="en-US" sz="4800" b="1">
                <a:latin typeface="Times New Roman" panose="02020603050405020304" pitchFamily="18" charset="0"/>
                <a:cs typeface="Times New Roman" panose="02020603050405020304" pitchFamily="18" charset="0"/>
              </a:rPr>
              <a:t>Tiếng Việt</a:t>
            </a:r>
          </a:p>
        </p:txBody>
      </p:sp>
      <p:sp>
        <p:nvSpPr>
          <p:cNvPr id="12" name="TextBox 11">
            <a:extLst>
              <a:ext uri="{FF2B5EF4-FFF2-40B4-BE49-F238E27FC236}">
                <a16:creationId xmlns:a16="http://schemas.microsoft.com/office/drawing/2014/main" id="{0AAF5DA0-2B1D-78A0-EB66-4CEE0A582974}"/>
              </a:ext>
            </a:extLst>
          </p:cNvPr>
          <p:cNvSpPr txBox="1"/>
          <p:nvPr/>
        </p:nvSpPr>
        <p:spPr>
          <a:xfrm>
            <a:off x="5194857" y="1682846"/>
            <a:ext cx="7362098" cy="830997"/>
          </a:xfrm>
          <a:prstGeom prst="rect">
            <a:avLst/>
          </a:prstGeom>
          <a:noFill/>
        </p:spPr>
        <p:txBody>
          <a:bodyPr wrap="square" rtlCol="0">
            <a:spAutoFit/>
          </a:bodyPr>
          <a:lstStyle/>
          <a:p>
            <a:r>
              <a:rPr lang="en-US" sz="4800" b="1">
                <a:latin typeface="Times New Roman" panose="02020603050405020304" pitchFamily="18" charset="0"/>
                <a:cs typeface="Times New Roman" panose="02020603050405020304" pitchFamily="18" charset="0"/>
              </a:rPr>
              <a:t>BÀI 17: NGƯỠNG CỬA</a:t>
            </a:r>
          </a:p>
        </p:txBody>
      </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330201" y="35519"/>
            <a:ext cx="1326629" cy="1321170"/>
          </a:xfrm>
          <a:prstGeom prst="ellipse">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CD89388-988F-01EB-1F66-E9ED70EDF7E9}"/>
              </a:ext>
            </a:extLst>
          </p:cNvPr>
          <p:cNvPicPr>
            <a:picLocks noChangeAspect="1"/>
          </p:cNvPicPr>
          <p:nvPr/>
        </p:nvPicPr>
        <p:blipFill rotWithShape="1">
          <a:blip r:embed="rId2"/>
          <a:srcRect t="33425" r="9091" b="11441"/>
          <a:stretch/>
        </p:blipFill>
        <p:spPr>
          <a:xfrm>
            <a:off x="20" y="10"/>
            <a:ext cx="18287980" cy="10286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9" y="-3"/>
            <a:ext cx="8162788"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105DC82-308A-FD6D-F7CE-5E85D55C63A7}"/>
              </a:ext>
            </a:extLst>
          </p:cNvPr>
          <p:cNvSpPr txBox="1"/>
          <p:nvPr/>
        </p:nvSpPr>
        <p:spPr>
          <a:xfrm>
            <a:off x="228600" y="3652158"/>
            <a:ext cx="7450667" cy="1491342"/>
          </a:xfrm>
          <a:prstGeom prst="rect">
            <a:avLst/>
          </a:prstGeom>
        </p:spPr>
        <p:txBody>
          <a:bodyPr vert="horz" lIns="91440" tIns="45720" rIns="91440" bIns="45720" rtlCol="0" anchor="t">
            <a:noAutofit/>
          </a:bodyPr>
          <a:lstStyle/>
          <a:p>
            <a:pPr algn="ctr">
              <a:lnSpc>
                <a:spcPct val="90000"/>
              </a:lnSpc>
              <a:spcAft>
                <a:spcPts val="600"/>
              </a:spcAft>
            </a:pPr>
            <a:r>
              <a:rPr lang="en-US" sz="5400" b="1">
                <a:solidFill>
                  <a:srgbClr val="FF0000"/>
                </a:solidFill>
                <a:latin typeface="Times New Roman" panose="02020603050405020304" pitchFamily="18" charset="0"/>
                <a:cs typeface="Times New Roman" panose="02020603050405020304" pitchFamily="18" charset="0"/>
              </a:rPr>
              <a:t>TRẢ LỜI CÂU HỎI</a:t>
            </a:r>
          </a:p>
        </p:txBody>
      </p:sp>
    </p:spTree>
    <p:extLst>
      <p:ext uri="{BB962C8B-B14F-4D97-AF65-F5344CB8AC3E}">
        <p14:creationId xmlns:p14="http://schemas.microsoft.com/office/powerpoint/2010/main" val="2583945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sp>
        <p:nvSpPr>
          <p:cNvPr id="7" name="TextBox 6">
            <a:extLst>
              <a:ext uri="{FF2B5EF4-FFF2-40B4-BE49-F238E27FC236}">
                <a16:creationId xmlns:a16="http://schemas.microsoft.com/office/drawing/2014/main" id="{A8062B09-B519-72B3-B40E-829607212F2C}"/>
              </a:ext>
            </a:extLst>
          </p:cNvPr>
          <p:cNvSpPr txBox="1"/>
          <p:nvPr/>
        </p:nvSpPr>
        <p:spPr>
          <a:xfrm>
            <a:off x="1276520" y="475466"/>
            <a:ext cx="9611689" cy="707886"/>
          </a:xfrm>
          <a:prstGeom prst="rect">
            <a:avLst/>
          </a:prstGeom>
          <a:noFill/>
        </p:spPr>
        <p:txBody>
          <a:bodyPr wrap="square" rtlCol="0">
            <a:spAutoFit/>
          </a:bodyPr>
          <a:lstStyle/>
          <a:p>
            <a:pPr algn="l"/>
            <a:r>
              <a:rPr lang="vi-VN" sz="4000" b="1" i="0">
                <a:solidFill>
                  <a:srgbClr val="2888E1"/>
                </a:solidFill>
                <a:effectLst/>
                <a:latin typeface="Times New Roman" panose="02020603050405020304" pitchFamily="18" charset="0"/>
                <a:cs typeface="Times New Roman" panose="02020603050405020304" pitchFamily="18" charset="0"/>
              </a:rPr>
              <a:t>Câu 1</a:t>
            </a:r>
            <a:r>
              <a:rPr lang="en-US" sz="4000" b="1" i="0">
                <a:solidFill>
                  <a:srgbClr val="000000"/>
                </a:solidFill>
                <a:effectLst/>
                <a:latin typeface="Times New Roman" panose="02020603050405020304" pitchFamily="18" charset="0"/>
                <a:cs typeface="Times New Roman" panose="02020603050405020304" pitchFamily="18" charset="0"/>
              </a:rPr>
              <a:t>: </a:t>
            </a:r>
            <a:r>
              <a:rPr lang="vi-VN" sz="4000" b="1" i="0">
                <a:solidFill>
                  <a:srgbClr val="FF0000"/>
                </a:solidFill>
                <a:effectLst/>
                <a:latin typeface="Times New Roman" panose="02020603050405020304" pitchFamily="18" charset="0"/>
                <a:cs typeface="Times New Roman" panose="02020603050405020304" pitchFamily="18" charset="0"/>
              </a:rPr>
              <a:t>“Nơi ấy” </a:t>
            </a:r>
            <a:r>
              <a:rPr lang="vi-VN" sz="4000" b="1" i="0">
                <a:solidFill>
                  <a:srgbClr val="000000"/>
                </a:solidFill>
                <a:effectLst/>
                <a:latin typeface="Times New Roman" panose="02020603050405020304" pitchFamily="18" charset="0"/>
                <a:cs typeface="Times New Roman" panose="02020603050405020304" pitchFamily="18" charset="0"/>
              </a:rPr>
              <a:t>trong bài thơ chỉ cái gì?</a:t>
            </a:r>
            <a:endParaRPr lang="vi-VN" sz="4000" b="0" i="0">
              <a:solidFill>
                <a:srgbClr val="000000"/>
              </a:solidFill>
              <a:effectLst/>
              <a:latin typeface="Times New Roman" panose="02020603050405020304" pitchFamily="18" charset="0"/>
              <a:cs typeface="Times New Roman" panose="02020603050405020304" pitchFamily="18" charset="0"/>
            </a:endParaRPr>
          </a:p>
        </p:txBody>
      </p:sp>
      <p:pic>
        <p:nvPicPr>
          <p:cNvPr id="9" name="Picture 4" descr="Top 20 ngưỡng cửa là gì mới nhất 2022">
            <a:extLst>
              <a:ext uri="{FF2B5EF4-FFF2-40B4-BE49-F238E27FC236}">
                <a16:creationId xmlns:a16="http://schemas.microsoft.com/office/drawing/2014/main" id="{AC699139-A27D-8EC4-B0F4-A93F38AD218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40582" b="-1"/>
          <a:stretch/>
        </p:blipFill>
        <p:spPr bwMode="auto">
          <a:xfrm>
            <a:off x="4518326" y="1539969"/>
            <a:ext cx="8617750" cy="57738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a:extLst>
              <a:ext uri="{FF2B5EF4-FFF2-40B4-BE49-F238E27FC236}">
                <a16:creationId xmlns:a16="http://schemas.microsoft.com/office/drawing/2014/main" id="{042FEC79-E1D7-B3C0-ABAE-A09C5D6D92BB}"/>
              </a:ext>
            </a:extLst>
          </p:cNvPr>
          <p:cNvSpPr txBox="1"/>
          <p:nvPr/>
        </p:nvSpPr>
        <p:spPr>
          <a:xfrm>
            <a:off x="5058876" y="8223811"/>
            <a:ext cx="8961924" cy="707886"/>
          </a:xfrm>
          <a:prstGeom prst="rect">
            <a:avLst/>
          </a:prstGeom>
          <a:noFill/>
        </p:spPr>
        <p:txBody>
          <a:bodyPr wrap="square" rtlCol="0">
            <a:spAutoFit/>
          </a:bodyPr>
          <a:lstStyle/>
          <a:p>
            <a:r>
              <a:rPr lang="vi-VN" sz="4000" b="1" i="0">
                <a:solidFill>
                  <a:srgbClr val="002060"/>
                </a:solidFill>
                <a:effectLst/>
                <a:latin typeface="Times New Roman" panose="02020603050405020304" pitchFamily="18" charset="0"/>
                <a:cs typeface="Times New Roman" panose="02020603050405020304" pitchFamily="18" charset="0"/>
              </a:rPr>
              <a:t>“Nơi ấy” trong bài thơ chỉ ngưỡng cửa.</a:t>
            </a:r>
            <a:endParaRPr lang="en-US" sz="4000" b="1">
              <a:solidFill>
                <a:srgbClr val="002060"/>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F4AF37F2-A224-884D-E0D7-03672AD07E94}"/>
              </a:ext>
            </a:extLst>
          </p:cNvPr>
          <p:cNvPicPr>
            <a:picLocks noChangeAspect="1"/>
          </p:cNvPicPr>
          <p:nvPr/>
        </p:nvPicPr>
        <p:blipFill>
          <a:blip r:embed="rId11"/>
          <a:stretch>
            <a:fillRect/>
          </a:stretch>
        </p:blipFill>
        <p:spPr>
          <a:xfrm>
            <a:off x="8748712" y="4838700"/>
            <a:ext cx="790575" cy="609600"/>
          </a:xfrm>
          <a:prstGeom prst="rect">
            <a:avLst/>
          </a:prstGeom>
        </p:spPr>
      </p:pic>
      <p:pic>
        <p:nvPicPr>
          <p:cNvPr id="13" name="Picture 12">
            <a:extLst>
              <a:ext uri="{FF2B5EF4-FFF2-40B4-BE49-F238E27FC236}">
                <a16:creationId xmlns:a16="http://schemas.microsoft.com/office/drawing/2014/main" id="{A5FB360C-CE2A-504C-4E98-AABE1D3F2B5F}"/>
              </a:ext>
            </a:extLst>
          </p:cNvPr>
          <p:cNvPicPr>
            <a:picLocks noChangeAspect="1"/>
          </p:cNvPicPr>
          <p:nvPr/>
        </p:nvPicPr>
        <p:blipFill>
          <a:blip r:embed="rId11"/>
          <a:stretch>
            <a:fillRect/>
          </a:stretch>
        </p:blipFill>
        <p:spPr>
          <a:xfrm>
            <a:off x="476717" y="463054"/>
            <a:ext cx="790575" cy="609600"/>
          </a:xfrm>
          <a:prstGeom prst="rect">
            <a:avLst/>
          </a:prstGeom>
        </p:spPr>
      </p:pic>
    </p:spTree>
    <p:extLst>
      <p:ext uri="{BB962C8B-B14F-4D97-AF65-F5344CB8AC3E}">
        <p14:creationId xmlns:p14="http://schemas.microsoft.com/office/powerpoint/2010/main" val="235513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sp>
        <p:nvSpPr>
          <p:cNvPr id="9" name="TextBox 8">
            <a:extLst>
              <a:ext uri="{FF2B5EF4-FFF2-40B4-BE49-F238E27FC236}">
                <a16:creationId xmlns:a16="http://schemas.microsoft.com/office/drawing/2014/main" id="{FF1E8D19-6868-11E4-1FF1-6ECC9205E3F7}"/>
              </a:ext>
            </a:extLst>
          </p:cNvPr>
          <p:cNvSpPr txBox="1"/>
          <p:nvPr/>
        </p:nvSpPr>
        <p:spPr>
          <a:xfrm>
            <a:off x="556590" y="506985"/>
            <a:ext cx="15745724" cy="1323439"/>
          </a:xfrm>
          <a:prstGeom prst="rect">
            <a:avLst/>
          </a:prstGeom>
          <a:noFill/>
        </p:spPr>
        <p:txBody>
          <a:bodyPr wrap="square" rtlCol="0">
            <a:spAutoFit/>
          </a:bodyPr>
          <a:lstStyle/>
          <a:p>
            <a:pPr algn="l"/>
            <a:r>
              <a:rPr lang="vi-VN" sz="4000" b="1" i="0">
                <a:solidFill>
                  <a:srgbClr val="002060"/>
                </a:solidFill>
                <a:effectLst/>
                <a:latin typeface="+mj-lt"/>
              </a:rPr>
              <a:t>Câu 2</a:t>
            </a:r>
            <a:r>
              <a:rPr lang="en-US" sz="4000" b="1" i="0">
                <a:solidFill>
                  <a:srgbClr val="002060"/>
                </a:solidFill>
                <a:effectLst/>
                <a:latin typeface="+mj-lt"/>
              </a:rPr>
              <a:t>: </a:t>
            </a:r>
            <a:r>
              <a:rPr lang="vi-VN" sz="4000" b="1" i="0">
                <a:solidFill>
                  <a:srgbClr val="002060"/>
                </a:solidFill>
                <a:effectLst/>
                <a:latin typeface="+mj-lt"/>
              </a:rPr>
              <a:t>"</a:t>
            </a:r>
            <a:r>
              <a:rPr lang="vi-VN" sz="4000" b="1" i="0">
                <a:solidFill>
                  <a:srgbClr val="FF0000"/>
                </a:solidFill>
                <a:effectLst/>
                <a:latin typeface="+mj-lt"/>
              </a:rPr>
              <a:t>Nơi ấy</a:t>
            </a:r>
            <a:r>
              <a:rPr lang="vi-VN" sz="4000" b="1" i="0">
                <a:solidFill>
                  <a:srgbClr val="002060"/>
                </a:solidFill>
                <a:effectLst/>
                <a:latin typeface="+mj-lt"/>
              </a:rPr>
              <a:t>" đã chứng kiến những điều gì trong cuộc sống của bạn nhỏ?</a:t>
            </a:r>
            <a:endParaRPr lang="vi-VN" sz="4000" b="0" i="0">
              <a:solidFill>
                <a:srgbClr val="002060"/>
              </a:solidFill>
              <a:effectLst/>
              <a:latin typeface="+mj-lt"/>
            </a:endParaRPr>
          </a:p>
        </p:txBody>
      </p:sp>
      <p:pic>
        <p:nvPicPr>
          <p:cNvPr id="8" name="Picture 7">
            <a:extLst>
              <a:ext uri="{FF2B5EF4-FFF2-40B4-BE49-F238E27FC236}">
                <a16:creationId xmlns:a16="http://schemas.microsoft.com/office/drawing/2014/main" id="{5940E10E-7F7F-443D-02C1-5DAB039354B8}"/>
              </a:ext>
            </a:extLst>
          </p:cNvPr>
          <p:cNvPicPr>
            <a:picLocks noChangeAspect="1"/>
          </p:cNvPicPr>
          <p:nvPr/>
        </p:nvPicPr>
        <p:blipFill>
          <a:blip r:embed="rId10"/>
          <a:stretch>
            <a:fillRect/>
          </a:stretch>
        </p:blipFill>
        <p:spPr>
          <a:xfrm>
            <a:off x="2452289" y="1675079"/>
            <a:ext cx="13671873" cy="6156340"/>
          </a:xfrm>
          <a:prstGeom prst="rect">
            <a:avLst/>
          </a:prstGeom>
          <a:ln>
            <a:noFill/>
          </a:ln>
          <a:effectLst>
            <a:softEdge rad="112500"/>
          </a:effectLst>
        </p:spPr>
      </p:pic>
      <p:sp>
        <p:nvSpPr>
          <p:cNvPr id="10" name="TextBox 9">
            <a:extLst>
              <a:ext uri="{FF2B5EF4-FFF2-40B4-BE49-F238E27FC236}">
                <a16:creationId xmlns:a16="http://schemas.microsoft.com/office/drawing/2014/main" id="{D100FA96-6989-08CD-D601-94733C7142B5}"/>
              </a:ext>
            </a:extLst>
          </p:cNvPr>
          <p:cNvSpPr txBox="1"/>
          <p:nvPr/>
        </p:nvSpPr>
        <p:spPr>
          <a:xfrm>
            <a:off x="3505200" y="8065718"/>
            <a:ext cx="2209800"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Tập đi</a:t>
            </a:r>
          </a:p>
        </p:txBody>
      </p:sp>
      <p:sp>
        <p:nvSpPr>
          <p:cNvPr id="11" name="TextBox 10">
            <a:extLst>
              <a:ext uri="{FF2B5EF4-FFF2-40B4-BE49-F238E27FC236}">
                <a16:creationId xmlns:a16="http://schemas.microsoft.com/office/drawing/2014/main" id="{7DC909DC-F0F8-0591-D4E9-74AEF42A1B35}"/>
              </a:ext>
            </a:extLst>
          </p:cNvPr>
          <p:cNvSpPr txBox="1"/>
          <p:nvPr/>
        </p:nvSpPr>
        <p:spPr>
          <a:xfrm>
            <a:off x="6866794" y="7965590"/>
            <a:ext cx="484286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Bạn bè cùng tới chơi</a:t>
            </a:r>
          </a:p>
        </p:txBody>
      </p:sp>
      <p:sp>
        <p:nvSpPr>
          <p:cNvPr id="12" name="TextBox 11">
            <a:extLst>
              <a:ext uri="{FF2B5EF4-FFF2-40B4-BE49-F238E27FC236}">
                <a16:creationId xmlns:a16="http://schemas.microsoft.com/office/drawing/2014/main" id="{21A8854F-FC55-4BF6-CD18-303145D90220}"/>
              </a:ext>
            </a:extLst>
          </p:cNvPr>
          <p:cNvSpPr txBox="1"/>
          <p:nvPr/>
        </p:nvSpPr>
        <p:spPr>
          <a:xfrm>
            <a:off x="12759830" y="8065717"/>
            <a:ext cx="2209800"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Đi học</a:t>
            </a:r>
          </a:p>
        </p:txBody>
      </p:sp>
    </p:spTree>
    <p:extLst>
      <p:ext uri="{BB962C8B-B14F-4D97-AF65-F5344CB8AC3E}">
        <p14:creationId xmlns:p14="http://schemas.microsoft.com/office/powerpoint/2010/main" val="148955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sp>
        <p:nvSpPr>
          <p:cNvPr id="7" name="TextBox 6">
            <a:extLst>
              <a:ext uri="{FF2B5EF4-FFF2-40B4-BE49-F238E27FC236}">
                <a16:creationId xmlns:a16="http://schemas.microsoft.com/office/drawing/2014/main" id="{FC60D2CA-6137-BB3A-DCEA-06CF6E876050}"/>
              </a:ext>
            </a:extLst>
          </p:cNvPr>
          <p:cNvSpPr txBox="1"/>
          <p:nvPr/>
        </p:nvSpPr>
        <p:spPr>
          <a:xfrm>
            <a:off x="381001" y="723900"/>
            <a:ext cx="16019443" cy="1323439"/>
          </a:xfrm>
          <a:prstGeom prst="rect">
            <a:avLst/>
          </a:prstGeom>
          <a:noFill/>
        </p:spPr>
        <p:txBody>
          <a:bodyPr wrap="square" rtlCol="0">
            <a:spAutoFit/>
          </a:bodyPr>
          <a:lstStyle/>
          <a:p>
            <a:pPr algn="l"/>
            <a:r>
              <a:rPr lang="vi-VN" sz="4000" b="1" i="0">
                <a:effectLst/>
                <a:latin typeface="Times New Roman" panose="02020603050405020304" pitchFamily="18" charset="0"/>
                <a:cs typeface="Times New Roman" panose="02020603050405020304" pitchFamily="18" charset="0"/>
              </a:rPr>
              <a:t>Câu 3</a:t>
            </a:r>
            <a:r>
              <a:rPr lang="en-US" sz="4000">
                <a:latin typeface="Times New Roman" panose="02020603050405020304" pitchFamily="18" charset="0"/>
                <a:cs typeface="Times New Roman" panose="02020603050405020304" pitchFamily="18" charset="0"/>
              </a:rPr>
              <a:t>: </a:t>
            </a:r>
            <a:r>
              <a:rPr lang="vi-VN" sz="4000" b="1" i="0">
                <a:solidFill>
                  <a:srgbClr val="000000"/>
                </a:solidFill>
                <a:effectLst/>
                <a:latin typeface="Times New Roman" panose="02020603050405020304" pitchFamily="18" charset="0"/>
                <a:cs typeface="Times New Roman" panose="02020603050405020304" pitchFamily="18" charset="0"/>
              </a:rPr>
              <a:t>Theo em, hình ảnh </a:t>
            </a:r>
            <a:r>
              <a:rPr lang="vi-VN" sz="4000" b="1" i="0">
                <a:solidFill>
                  <a:srgbClr val="FF0000"/>
                </a:solidFill>
                <a:effectLst/>
                <a:latin typeface="Times New Roman" panose="02020603050405020304" pitchFamily="18" charset="0"/>
                <a:cs typeface="Times New Roman" panose="02020603050405020304" pitchFamily="18" charset="0"/>
              </a:rPr>
              <a:t>“con đường xa tắp” </a:t>
            </a:r>
            <a:r>
              <a:rPr lang="vi-VN" sz="4000" b="1" i="0">
                <a:solidFill>
                  <a:srgbClr val="000000"/>
                </a:solidFill>
                <a:effectLst/>
                <a:latin typeface="Times New Roman" panose="02020603050405020304" pitchFamily="18" charset="0"/>
                <a:cs typeface="Times New Roman" panose="02020603050405020304" pitchFamily="18" charset="0"/>
              </a:rPr>
              <a:t>muốn nói đến điều gì? Chọn câu trả lời hoặc nêu ý kiến khác của em</a:t>
            </a:r>
            <a:endParaRPr lang="vi-VN" sz="4000" b="0" i="0">
              <a:solidFill>
                <a:srgbClr val="000000"/>
              </a:solidFill>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2095A3C-C5B1-7248-1C02-5879DD6A279B}"/>
              </a:ext>
            </a:extLst>
          </p:cNvPr>
          <p:cNvSpPr txBox="1"/>
          <p:nvPr/>
        </p:nvSpPr>
        <p:spPr>
          <a:xfrm>
            <a:off x="1368820" y="2005667"/>
            <a:ext cx="9603980" cy="2985433"/>
          </a:xfrm>
          <a:prstGeom prst="rect">
            <a:avLst/>
          </a:prstGeom>
          <a:noFill/>
        </p:spPr>
        <p:txBody>
          <a:bodyPr wrap="square" rtlCol="0">
            <a:spAutoFit/>
          </a:bodyPr>
          <a:lstStyle/>
          <a:p>
            <a:pPr algn="just">
              <a:lnSpc>
                <a:spcPct val="150000"/>
              </a:lnSpc>
            </a:pPr>
            <a:r>
              <a:rPr lang="vi-VN" sz="3200" b="1" i="0">
                <a:solidFill>
                  <a:srgbClr val="000000"/>
                </a:solidFill>
                <a:effectLst/>
                <a:latin typeface="Times New Roman" panose="02020603050405020304" pitchFamily="18" charset="0"/>
                <a:cs typeface="Times New Roman" panose="02020603050405020304" pitchFamily="18" charset="0"/>
              </a:rPr>
              <a:t>a. Hành trình học tập còn dài lâu</a:t>
            </a:r>
          </a:p>
          <a:p>
            <a:pPr algn="just">
              <a:lnSpc>
                <a:spcPct val="150000"/>
              </a:lnSpc>
            </a:pPr>
            <a:r>
              <a:rPr lang="vi-VN" sz="3200" b="1" i="0">
                <a:solidFill>
                  <a:srgbClr val="000000"/>
                </a:solidFill>
                <a:effectLst/>
                <a:latin typeface="Times New Roman" panose="02020603050405020304" pitchFamily="18" charset="0"/>
                <a:cs typeface="Times New Roman" panose="02020603050405020304" pitchFamily="18" charset="0"/>
              </a:rPr>
              <a:t>b. Nhiều điều mới mẻ chờ đón em ở phía trước</a:t>
            </a:r>
          </a:p>
          <a:p>
            <a:pPr algn="just">
              <a:lnSpc>
                <a:spcPct val="150000"/>
              </a:lnSpc>
            </a:pPr>
            <a:r>
              <a:rPr lang="vi-VN" sz="3200" b="1" i="0">
                <a:solidFill>
                  <a:srgbClr val="000000"/>
                </a:solidFill>
                <a:effectLst/>
                <a:latin typeface="Times New Roman" panose="02020603050405020304" pitchFamily="18" charset="0"/>
                <a:cs typeface="Times New Roman" panose="02020603050405020304" pitchFamily="18" charset="0"/>
              </a:rPr>
              <a:t>c. Đường đến tương lai còn xa</a:t>
            </a:r>
          </a:p>
          <a:p>
            <a:pPr algn="just">
              <a:lnSpc>
                <a:spcPct val="150000"/>
              </a:lnSpc>
            </a:pPr>
            <a:r>
              <a:rPr lang="vi-VN" sz="3200" b="1" i="0">
                <a:solidFill>
                  <a:srgbClr val="000000"/>
                </a:solidFill>
                <a:effectLst/>
                <a:latin typeface="Times New Roman" panose="02020603050405020304" pitchFamily="18" charset="0"/>
                <a:cs typeface="Times New Roman" panose="02020603050405020304" pitchFamily="18" charset="0"/>
              </a:rPr>
              <a:t>d. Nêu ý kiến khác của em.</a:t>
            </a:r>
          </a:p>
        </p:txBody>
      </p:sp>
      <p:sp>
        <p:nvSpPr>
          <p:cNvPr id="9" name="Oval 8">
            <a:extLst>
              <a:ext uri="{FF2B5EF4-FFF2-40B4-BE49-F238E27FC236}">
                <a16:creationId xmlns:a16="http://schemas.microsoft.com/office/drawing/2014/main" id="{097DB3F2-A39E-CE73-D17C-6B96B09A3ACE}"/>
              </a:ext>
            </a:extLst>
          </p:cNvPr>
          <p:cNvSpPr/>
          <p:nvPr/>
        </p:nvSpPr>
        <p:spPr>
          <a:xfrm>
            <a:off x="1257297" y="2796521"/>
            <a:ext cx="609600" cy="672817"/>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26" name="Picture 2" descr="Thích mắt với hình ảnh những con đường đẹp nhất thế giới - Hình ảnh nền  full HD đẹp nhất 2021Hình ảnh nền full HD đẹp nhất 2021">
            <a:extLst>
              <a:ext uri="{FF2B5EF4-FFF2-40B4-BE49-F238E27FC236}">
                <a16:creationId xmlns:a16="http://schemas.microsoft.com/office/drawing/2014/main" id="{37093111-F098-F861-744E-39D8C69E4CF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62817" y="4387000"/>
            <a:ext cx="6843114" cy="42655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0487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sp>
        <p:nvSpPr>
          <p:cNvPr id="7" name="TextBox 6">
            <a:extLst>
              <a:ext uri="{FF2B5EF4-FFF2-40B4-BE49-F238E27FC236}">
                <a16:creationId xmlns:a16="http://schemas.microsoft.com/office/drawing/2014/main" id="{D194773E-3548-2D71-3FF6-39D801F55F6A}"/>
              </a:ext>
            </a:extLst>
          </p:cNvPr>
          <p:cNvSpPr txBox="1"/>
          <p:nvPr/>
        </p:nvSpPr>
        <p:spPr>
          <a:xfrm>
            <a:off x="533400" y="571500"/>
            <a:ext cx="15867044" cy="1938992"/>
          </a:xfrm>
          <a:prstGeom prst="rect">
            <a:avLst/>
          </a:prstGeom>
          <a:noFill/>
        </p:spPr>
        <p:txBody>
          <a:bodyPr wrap="square" rtlCol="0">
            <a:spAutoFit/>
          </a:bodyPr>
          <a:lstStyle/>
          <a:p>
            <a:pPr algn="l"/>
            <a:r>
              <a:rPr lang="vi-VN" sz="4000" b="1" i="0">
                <a:effectLst/>
                <a:latin typeface="Times New Roman" panose="02020603050405020304" pitchFamily="18" charset="0"/>
                <a:cs typeface="Times New Roman" panose="02020603050405020304" pitchFamily="18" charset="0"/>
              </a:rPr>
              <a:t>Câu 4</a:t>
            </a:r>
            <a:r>
              <a:rPr lang="en-US" sz="4000">
                <a:latin typeface="Times New Roman" panose="02020603050405020304" pitchFamily="18" charset="0"/>
                <a:cs typeface="Times New Roman" panose="02020603050405020304" pitchFamily="18" charset="0"/>
              </a:rPr>
              <a:t>: </a:t>
            </a:r>
            <a:r>
              <a:rPr lang="vi-VN" sz="4000" b="1" i="0">
                <a:effectLst/>
                <a:latin typeface="Times New Roman" panose="02020603050405020304" pitchFamily="18" charset="0"/>
                <a:cs typeface="Times New Roman" panose="02020603050405020304" pitchFamily="18" charset="0"/>
              </a:rPr>
              <a:t>Ngưỡng cửa đã nhắc bạn nhỏ nhớ tới những ai, giúp bạn nhỏ cảm nhận điều gì về những người đó?</a:t>
            </a:r>
            <a:endParaRPr lang="vi-VN" sz="4000" b="0" i="0">
              <a:effectLst/>
              <a:latin typeface="Times New Roman" panose="02020603050405020304" pitchFamily="18" charset="0"/>
              <a:cs typeface="Times New Roman" panose="02020603050405020304" pitchFamily="18" charset="0"/>
            </a:endParaRPr>
          </a:p>
          <a:p>
            <a:endParaRPr lang="en-US" sz="400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A96A362-79A9-2594-892C-6B160CC03AF7}"/>
              </a:ext>
            </a:extLst>
          </p:cNvPr>
          <p:cNvSpPr txBox="1"/>
          <p:nvPr/>
        </p:nvSpPr>
        <p:spPr>
          <a:xfrm>
            <a:off x="1146353" y="2428075"/>
            <a:ext cx="8473232" cy="5078313"/>
          </a:xfrm>
          <a:prstGeom prst="rect">
            <a:avLst/>
          </a:prstGeom>
          <a:noFill/>
        </p:spPr>
        <p:txBody>
          <a:bodyPr wrap="square" rtlCol="0">
            <a:spAutoFit/>
          </a:bodyPr>
          <a:lstStyle/>
          <a:p>
            <a:pPr algn="just">
              <a:lnSpc>
                <a:spcPct val="150000"/>
              </a:lnSpc>
            </a:pPr>
            <a:r>
              <a:rPr lang="vi-VN" sz="3600" b="1" i="0" dirty="0">
                <a:solidFill>
                  <a:srgbClr val="FF0000"/>
                </a:solidFill>
                <a:effectLst/>
                <a:latin typeface="Times New Roman" panose="02020603050405020304" pitchFamily="18" charset="0"/>
                <a:cs typeface="Times New Roman" panose="02020603050405020304" pitchFamily="18" charset="0"/>
              </a:rPr>
              <a:t>Ngưỡng cửa đã nhắc bạn nhỏ nhớ tới:</a:t>
            </a:r>
          </a:p>
          <a:p>
            <a:pPr algn="just">
              <a:lnSpc>
                <a:spcPct val="150000"/>
              </a:lnSpc>
            </a:pPr>
            <a:r>
              <a:rPr lang="vi-VN" sz="3600" b="1" i="0" dirty="0">
                <a:solidFill>
                  <a:srgbClr val="000000"/>
                </a:solidFill>
                <a:effectLst/>
                <a:latin typeface="Times New Roman" panose="02020603050405020304" pitchFamily="18" charset="0"/>
                <a:cs typeface="Times New Roman" panose="02020603050405020304" pitchFamily="18" charset="0"/>
              </a:rPr>
              <a:t>- Bà, bố và mẹ: Giúp bạn ấy cảm nhận được tình yêu thương, sự chăm sóc mà gia đình dành cho mình</a:t>
            </a:r>
          </a:p>
          <a:p>
            <a:pPr algn="just">
              <a:lnSpc>
                <a:spcPct val="150000"/>
              </a:lnSpc>
            </a:pPr>
            <a:r>
              <a:rPr lang="vi-VN" sz="3600" b="1" i="0" dirty="0">
                <a:solidFill>
                  <a:srgbClr val="000000"/>
                </a:solidFill>
                <a:effectLst/>
                <a:latin typeface="Times New Roman" panose="02020603050405020304" pitchFamily="18" charset="0"/>
                <a:cs typeface="Times New Roman" panose="02020603050405020304" pitchFamily="18" charset="0"/>
              </a:rPr>
              <a:t>- Bạn bè: Giúp bạn ấy cảm nhận được niềm vui khi có các bạn</a:t>
            </a:r>
            <a:r>
              <a:rPr lang="en-US" sz="3600" b="1" i="0" dirty="0">
                <a:solidFill>
                  <a:srgbClr val="000000"/>
                </a:solidFill>
                <a:effectLst/>
                <a:latin typeface="Times New Roman" panose="02020603050405020304" pitchFamily="18" charset="0"/>
                <a:cs typeface="Times New Roman" panose="02020603050405020304" pitchFamily="18" charset="0"/>
              </a:rPr>
              <a:t>.</a:t>
            </a:r>
            <a:endParaRPr lang="vi-VN" sz="3600" b="1" i="0" dirty="0">
              <a:solidFill>
                <a:srgbClr val="000000"/>
              </a:solidFill>
              <a:effectLst/>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715584C5-5D31-FF54-3F4D-8BF629D8527C}"/>
              </a:ext>
            </a:extLst>
          </p:cNvPr>
          <p:cNvPicPr>
            <a:picLocks noChangeAspect="1"/>
          </p:cNvPicPr>
          <p:nvPr/>
        </p:nvPicPr>
        <p:blipFill rotWithShape="1">
          <a:blip r:embed="rId10"/>
          <a:srcRect l="42930" t="33704"/>
          <a:stretch/>
        </p:blipFill>
        <p:spPr>
          <a:xfrm>
            <a:off x="10461137" y="1862038"/>
            <a:ext cx="5524474" cy="6819900"/>
          </a:xfrm>
          <a:prstGeom prst="rect">
            <a:avLst/>
          </a:prstGeom>
        </p:spPr>
      </p:pic>
    </p:spTree>
    <p:extLst>
      <p:ext uri="{BB962C8B-B14F-4D97-AF65-F5344CB8AC3E}">
        <p14:creationId xmlns:p14="http://schemas.microsoft.com/office/powerpoint/2010/main" val="305406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CD89388-988F-01EB-1F66-E9ED70EDF7E9}"/>
              </a:ext>
            </a:extLst>
          </p:cNvPr>
          <p:cNvPicPr>
            <a:picLocks noChangeAspect="1"/>
          </p:cNvPicPr>
          <p:nvPr/>
        </p:nvPicPr>
        <p:blipFill rotWithShape="1">
          <a:blip r:embed="rId2"/>
          <a:srcRect t="33425" r="9091" b="11441"/>
          <a:stretch/>
        </p:blipFill>
        <p:spPr>
          <a:xfrm>
            <a:off x="20" y="10"/>
            <a:ext cx="18287980" cy="10286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9" y="-3"/>
            <a:ext cx="8162788"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105DC82-308A-FD6D-F7CE-5E85D55C63A7}"/>
              </a:ext>
            </a:extLst>
          </p:cNvPr>
          <p:cNvSpPr txBox="1"/>
          <p:nvPr/>
        </p:nvSpPr>
        <p:spPr>
          <a:xfrm>
            <a:off x="228600" y="3652158"/>
            <a:ext cx="7450667" cy="1491342"/>
          </a:xfrm>
          <a:prstGeom prst="rect">
            <a:avLst/>
          </a:prstGeom>
        </p:spPr>
        <p:txBody>
          <a:bodyPr vert="horz" lIns="91440" tIns="45720" rIns="91440" bIns="45720" rtlCol="0" anchor="t">
            <a:noAutofit/>
          </a:bodyPr>
          <a:lstStyle/>
          <a:p>
            <a:pPr algn="ctr">
              <a:lnSpc>
                <a:spcPct val="90000"/>
              </a:lnSpc>
              <a:spcAft>
                <a:spcPts val="600"/>
              </a:spcAft>
            </a:pPr>
            <a:r>
              <a:rPr lang="en-US" sz="6600" b="1">
                <a:solidFill>
                  <a:srgbClr val="FF0000"/>
                </a:solidFill>
                <a:latin typeface="Times New Roman" panose="02020603050405020304" pitchFamily="18" charset="0"/>
                <a:cs typeface="Times New Roman" panose="02020603050405020304" pitchFamily="18" charset="0"/>
              </a:rPr>
              <a:t>Đọc thuộc lòng</a:t>
            </a:r>
          </a:p>
        </p:txBody>
      </p:sp>
    </p:spTree>
    <p:extLst>
      <p:ext uri="{BB962C8B-B14F-4D97-AF65-F5344CB8AC3E}">
        <p14:creationId xmlns:p14="http://schemas.microsoft.com/office/powerpoint/2010/main" val="2857694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pic>
        <p:nvPicPr>
          <p:cNvPr id="10" name="Picture 9">
            <a:extLst>
              <a:ext uri="{FF2B5EF4-FFF2-40B4-BE49-F238E27FC236}">
                <a16:creationId xmlns:a16="http://schemas.microsoft.com/office/drawing/2014/main" id="{A2D3F7AC-6F32-8550-1D2D-FAD1E7134436}"/>
              </a:ext>
            </a:extLst>
          </p:cNvPr>
          <p:cNvPicPr>
            <a:picLocks noChangeAspect="1"/>
          </p:cNvPicPr>
          <p:nvPr/>
        </p:nvPicPr>
        <p:blipFill rotWithShape="1">
          <a:blip r:embed="rId10"/>
          <a:srcRect l="42930" t="33704"/>
          <a:stretch/>
        </p:blipFill>
        <p:spPr>
          <a:xfrm>
            <a:off x="11011687" y="1639721"/>
            <a:ext cx="5524474" cy="6819900"/>
          </a:xfrm>
          <a:prstGeom prst="rect">
            <a:avLst/>
          </a:prstGeom>
        </p:spPr>
      </p:pic>
      <p:sp>
        <p:nvSpPr>
          <p:cNvPr id="11" name="TextBox 10">
            <a:extLst>
              <a:ext uri="{FF2B5EF4-FFF2-40B4-BE49-F238E27FC236}">
                <a16:creationId xmlns:a16="http://schemas.microsoft.com/office/drawing/2014/main" id="{71377237-AA8D-6112-C211-C56E8D1AFEF4}"/>
              </a:ext>
            </a:extLst>
          </p:cNvPr>
          <p:cNvSpPr txBox="1"/>
          <p:nvPr/>
        </p:nvSpPr>
        <p:spPr>
          <a:xfrm>
            <a:off x="952526" y="1065096"/>
            <a:ext cx="5132385" cy="5755422"/>
          </a:xfrm>
          <a:prstGeom prst="rect">
            <a:avLst/>
          </a:prstGeom>
          <a:noFill/>
        </p:spPr>
        <p:txBody>
          <a:bodyPr wrap="square" rtlCol="0">
            <a:spAutoFit/>
          </a:bodyPr>
          <a:lstStyle/>
          <a:p>
            <a:pPr algn="ctr"/>
            <a:r>
              <a:rPr lang="vi-VN" sz="4000" b="1" i="0">
                <a:solidFill>
                  <a:srgbClr val="FF0000"/>
                </a:solidFill>
                <a:effectLst/>
                <a:latin typeface="Times New Roman" panose="02020603050405020304" pitchFamily="18" charset="0"/>
                <a:cs typeface="Times New Roman" panose="02020603050405020304" pitchFamily="18" charset="0"/>
              </a:rPr>
              <a:t>Ngưỡng cửa</a:t>
            </a:r>
            <a:endParaRPr lang="vi-VN" sz="4000" b="0" i="0">
              <a:solidFill>
                <a:srgbClr val="FF0000"/>
              </a:solidFill>
              <a:effectLst/>
              <a:latin typeface="Times New Roman" panose="02020603050405020304" pitchFamily="18" charset="0"/>
              <a:cs typeface="Times New Roman" panose="02020603050405020304" pitchFamily="18" charset="0"/>
            </a:endParaRPr>
          </a:p>
          <a:p>
            <a:pPr algn="ctr"/>
            <a:r>
              <a:rPr lang="vi-VN" sz="4000" b="0" i="0">
                <a:solidFill>
                  <a:srgbClr val="FF0000"/>
                </a:solidFill>
                <a:effectLst/>
                <a:latin typeface="Times New Roman" panose="02020603050405020304" pitchFamily="18" charset="0"/>
                <a:cs typeface="Times New Roman" panose="02020603050405020304" pitchFamily="18" charset="0"/>
              </a:rPr>
              <a:t>(Trích)</a:t>
            </a:r>
          </a:p>
          <a:p>
            <a:r>
              <a:rPr lang="vi-VN" sz="3200" b="1" i="0">
                <a:solidFill>
                  <a:srgbClr val="000000"/>
                </a:solidFill>
                <a:effectLst/>
                <a:latin typeface="Times New Roman" panose="02020603050405020304" pitchFamily="18" charset="0"/>
                <a:cs typeface="Times New Roman" panose="02020603050405020304" pitchFamily="18" charset="0"/>
              </a:rPr>
              <a:t>Nơi ấy ai cũng quen</a:t>
            </a:r>
          </a:p>
          <a:p>
            <a:r>
              <a:rPr lang="vi-VN" sz="3200" b="1" i="0">
                <a:solidFill>
                  <a:srgbClr val="000000"/>
                </a:solidFill>
                <a:effectLst/>
                <a:latin typeface="Times New Roman" panose="02020603050405020304" pitchFamily="18" charset="0"/>
                <a:cs typeface="Times New Roman" panose="02020603050405020304" pitchFamily="18" charset="0"/>
              </a:rPr>
              <a:t>Ngay từ thời tấm bé</a:t>
            </a:r>
          </a:p>
          <a:p>
            <a:r>
              <a:rPr lang="vi-VN" sz="3200" b="1" i="0">
                <a:solidFill>
                  <a:srgbClr val="000000"/>
                </a:solidFill>
                <a:effectLst/>
                <a:latin typeface="Times New Roman" panose="02020603050405020304" pitchFamily="18" charset="0"/>
                <a:cs typeface="Times New Roman" panose="02020603050405020304" pitchFamily="18" charset="0"/>
              </a:rPr>
              <a:t>Khi tay bà, tay mẹ</a:t>
            </a:r>
          </a:p>
          <a:p>
            <a:r>
              <a:rPr lang="vi-VN" sz="3200" b="1" i="0">
                <a:solidFill>
                  <a:srgbClr val="000000"/>
                </a:solidFill>
                <a:effectLst/>
                <a:latin typeface="Times New Roman" panose="02020603050405020304" pitchFamily="18" charset="0"/>
                <a:cs typeface="Times New Roman" panose="02020603050405020304" pitchFamily="18" charset="0"/>
              </a:rPr>
              <a:t>Còn dắt vòng đi men.</a:t>
            </a:r>
            <a:endParaRPr lang="en-US" sz="3200" b="1" i="0">
              <a:solidFill>
                <a:srgbClr val="000000"/>
              </a:solidFill>
              <a:effectLst/>
              <a:latin typeface="Times New Roman" panose="02020603050405020304" pitchFamily="18" charset="0"/>
              <a:cs typeface="Times New Roman" panose="02020603050405020304" pitchFamily="18" charset="0"/>
            </a:endParaRPr>
          </a:p>
          <a:p>
            <a:endParaRPr lang="vi-VN" sz="3200" b="1" i="0">
              <a:solidFill>
                <a:srgbClr val="000000"/>
              </a:solidFill>
              <a:effectLst/>
              <a:latin typeface="Times New Roman" panose="02020603050405020304" pitchFamily="18" charset="0"/>
              <a:cs typeface="Times New Roman" panose="02020603050405020304" pitchFamily="18" charset="0"/>
            </a:endParaRPr>
          </a:p>
          <a:p>
            <a:r>
              <a:rPr lang="vi-VN" sz="3200" b="1" i="0">
                <a:solidFill>
                  <a:srgbClr val="000000"/>
                </a:solidFill>
                <a:effectLst/>
                <a:latin typeface="Times New Roman" panose="02020603050405020304" pitchFamily="18" charset="0"/>
                <a:cs typeface="Times New Roman" panose="02020603050405020304" pitchFamily="18" charset="0"/>
              </a:rPr>
              <a:t>Nơi bố mẹ ngày đêm</a:t>
            </a:r>
          </a:p>
          <a:p>
            <a:r>
              <a:rPr lang="vi-VN" sz="3200" b="1" i="0">
                <a:solidFill>
                  <a:srgbClr val="000000"/>
                </a:solidFill>
                <a:effectLst/>
                <a:latin typeface="Times New Roman" panose="02020603050405020304" pitchFamily="18" charset="0"/>
                <a:cs typeface="Times New Roman" panose="02020603050405020304" pitchFamily="18" charset="0"/>
              </a:rPr>
              <a:t>Lúc nào qua cũng vội</a:t>
            </a:r>
          </a:p>
          <a:p>
            <a:r>
              <a:rPr lang="vi-VN" sz="3200" b="1" i="0">
                <a:solidFill>
                  <a:srgbClr val="000000"/>
                </a:solidFill>
                <a:effectLst/>
                <a:latin typeface="Times New Roman" panose="02020603050405020304" pitchFamily="18" charset="0"/>
                <a:cs typeface="Times New Roman" panose="02020603050405020304" pitchFamily="18" charset="0"/>
              </a:rPr>
              <a:t>Nơi bạn bè chạy tới</a:t>
            </a:r>
          </a:p>
          <a:p>
            <a:r>
              <a:rPr lang="vi-VN" sz="3200" b="1" i="0">
                <a:solidFill>
                  <a:srgbClr val="000000"/>
                </a:solidFill>
                <a:effectLst/>
                <a:latin typeface="Times New Roman" panose="02020603050405020304" pitchFamily="18" charset="0"/>
                <a:cs typeface="Times New Roman" panose="02020603050405020304" pitchFamily="18" charset="0"/>
              </a:rPr>
              <a:t>Thường lúc nào cũng vui.</a:t>
            </a:r>
            <a:endParaRPr lang="en-US" sz="3200" b="1" i="0">
              <a:solidFill>
                <a:srgbClr val="000000"/>
              </a:solidFill>
              <a:effectLst/>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6F99AF85-D2D7-058B-7690-BE6A6AEBD5F8}"/>
              </a:ext>
            </a:extLst>
          </p:cNvPr>
          <p:cNvSpPr txBox="1"/>
          <p:nvPr/>
        </p:nvSpPr>
        <p:spPr>
          <a:xfrm>
            <a:off x="6084911" y="3162300"/>
            <a:ext cx="5524474" cy="5509200"/>
          </a:xfrm>
          <a:prstGeom prst="rect">
            <a:avLst/>
          </a:prstGeom>
          <a:noFill/>
        </p:spPr>
        <p:txBody>
          <a:bodyPr wrap="square" rtlCol="0">
            <a:spAutoFit/>
          </a:bodyPr>
          <a:lstStyle/>
          <a:p>
            <a:endParaRPr lang="vi-VN" sz="3200" b="0" i="0">
              <a:solidFill>
                <a:srgbClr val="000000"/>
              </a:solidFill>
              <a:effectLst/>
              <a:latin typeface="Nunito Black" panose="00000A00000000000000" pitchFamily="2" charset="0"/>
            </a:endParaRPr>
          </a:p>
          <a:p>
            <a:r>
              <a:rPr lang="vi-VN" sz="3200" b="1" i="0">
                <a:solidFill>
                  <a:srgbClr val="000000"/>
                </a:solidFill>
                <a:effectLst/>
                <a:latin typeface="Times New Roman" panose="02020603050405020304" pitchFamily="18" charset="0"/>
                <a:cs typeface="Times New Roman" panose="02020603050405020304" pitchFamily="18" charset="0"/>
              </a:rPr>
              <a:t>Nơi ấy đã đưa tôi</a:t>
            </a:r>
          </a:p>
          <a:p>
            <a:r>
              <a:rPr lang="vi-VN" sz="3200" b="1" i="0">
                <a:solidFill>
                  <a:srgbClr val="000000"/>
                </a:solidFill>
                <a:effectLst/>
                <a:latin typeface="Times New Roman" panose="02020603050405020304" pitchFamily="18" charset="0"/>
                <a:cs typeface="Times New Roman" panose="02020603050405020304" pitchFamily="18" charset="0"/>
              </a:rPr>
              <a:t>Buổi đầu tiên đến lớp</a:t>
            </a:r>
          </a:p>
          <a:p>
            <a:r>
              <a:rPr lang="vi-VN" sz="3200" b="1" i="0">
                <a:solidFill>
                  <a:srgbClr val="000000"/>
                </a:solidFill>
                <a:effectLst/>
                <a:latin typeface="Times New Roman" panose="02020603050405020304" pitchFamily="18" charset="0"/>
                <a:cs typeface="Times New Roman" panose="02020603050405020304" pitchFamily="18" charset="0"/>
              </a:rPr>
              <a:t>Nay con đường xa tắp</a:t>
            </a:r>
          </a:p>
          <a:p>
            <a:r>
              <a:rPr lang="vi-VN" sz="3200" b="1" i="0">
                <a:solidFill>
                  <a:srgbClr val="000000"/>
                </a:solidFill>
                <a:effectLst/>
                <a:latin typeface="Times New Roman" panose="02020603050405020304" pitchFamily="18" charset="0"/>
                <a:cs typeface="Times New Roman" panose="02020603050405020304" pitchFamily="18" charset="0"/>
              </a:rPr>
              <a:t>Vẫn đang chờ tôi đi.</a:t>
            </a:r>
            <a:endParaRPr lang="en-US" sz="3200" b="1" i="0">
              <a:solidFill>
                <a:srgbClr val="000000"/>
              </a:solidFill>
              <a:effectLst/>
              <a:latin typeface="Times New Roman" panose="02020603050405020304" pitchFamily="18" charset="0"/>
              <a:cs typeface="Times New Roman" panose="02020603050405020304" pitchFamily="18" charset="0"/>
            </a:endParaRPr>
          </a:p>
          <a:p>
            <a:endParaRPr lang="vi-VN" sz="3200" b="1" i="0">
              <a:solidFill>
                <a:srgbClr val="000000"/>
              </a:solidFill>
              <a:effectLst/>
              <a:latin typeface="Times New Roman" panose="02020603050405020304" pitchFamily="18" charset="0"/>
              <a:cs typeface="Times New Roman" panose="02020603050405020304" pitchFamily="18" charset="0"/>
            </a:endParaRPr>
          </a:p>
          <a:p>
            <a:r>
              <a:rPr lang="vi-VN" sz="3200" b="1" i="0">
                <a:solidFill>
                  <a:srgbClr val="000000"/>
                </a:solidFill>
                <a:effectLst/>
                <a:latin typeface="Times New Roman" panose="02020603050405020304" pitchFamily="18" charset="0"/>
                <a:cs typeface="Times New Roman" panose="02020603050405020304" pitchFamily="18" charset="0"/>
              </a:rPr>
              <a:t>Nơi ấy ngôi sao khuya</a:t>
            </a:r>
          </a:p>
          <a:p>
            <a:r>
              <a:rPr lang="vi-VN" sz="3200" b="1" i="0">
                <a:solidFill>
                  <a:srgbClr val="000000"/>
                </a:solidFill>
                <a:effectLst/>
                <a:latin typeface="Times New Roman" panose="02020603050405020304" pitchFamily="18" charset="0"/>
                <a:cs typeface="Times New Roman" panose="02020603050405020304" pitchFamily="18" charset="0"/>
              </a:rPr>
              <a:t>Soi vào trong giấc ngủ</a:t>
            </a:r>
          </a:p>
          <a:p>
            <a:r>
              <a:rPr lang="vi-VN" sz="3200" b="1" i="0">
                <a:solidFill>
                  <a:srgbClr val="000000"/>
                </a:solidFill>
                <a:effectLst/>
                <a:latin typeface="Times New Roman" panose="02020603050405020304" pitchFamily="18" charset="0"/>
                <a:cs typeface="Times New Roman" panose="02020603050405020304" pitchFamily="18" charset="0"/>
              </a:rPr>
              <a:t>Ngọn đèn khuya bóng mẹ</a:t>
            </a:r>
          </a:p>
          <a:p>
            <a:r>
              <a:rPr lang="vi-VN" sz="3200" b="1" i="0">
                <a:solidFill>
                  <a:srgbClr val="000000"/>
                </a:solidFill>
                <a:effectLst/>
                <a:latin typeface="Times New Roman" panose="02020603050405020304" pitchFamily="18" charset="0"/>
                <a:cs typeface="Times New Roman" panose="02020603050405020304" pitchFamily="18" charset="0"/>
              </a:rPr>
              <a:t>Sáng một vầng trên sân.</a:t>
            </a:r>
          </a:p>
          <a:p>
            <a:pPr algn="r"/>
            <a:r>
              <a:rPr lang="vi-VN" sz="3200" b="1" i="0">
                <a:solidFill>
                  <a:srgbClr val="FF0000"/>
                </a:solidFill>
                <a:effectLst/>
                <a:latin typeface="Times New Roman" panose="02020603050405020304" pitchFamily="18" charset="0"/>
                <a:cs typeface="Times New Roman" panose="02020603050405020304" pitchFamily="18" charset="0"/>
              </a:rPr>
              <a:t>(Vũ Quần Phương)</a:t>
            </a:r>
          </a:p>
        </p:txBody>
      </p:sp>
    </p:spTree>
    <p:extLst>
      <p:ext uri="{BB962C8B-B14F-4D97-AF65-F5344CB8AC3E}">
        <p14:creationId xmlns:p14="http://schemas.microsoft.com/office/powerpoint/2010/main" val="64716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CD89388-988F-01EB-1F66-E9ED70EDF7E9}"/>
              </a:ext>
            </a:extLst>
          </p:cNvPr>
          <p:cNvPicPr>
            <a:picLocks noChangeAspect="1"/>
          </p:cNvPicPr>
          <p:nvPr/>
        </p:nvPicPr>
        <p:blipFill rotWithShape="1">
          <a:blip r:embed="rId2"/>
          <a:srcRect t="33425" r="9091" b="11441"/>
          <a:stretch/>
        </p:blipFill>
        <p:spPr>
          <a:xfrm>
            <a:off x="20" y="11"/>
            <a:ext cx="18287981" cy="10286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9" y="-3"/>
            <a:ext cx="8162789"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3" name="TextBox 2">
            <a:extLst>
              <a:ext uri="{FF2B5EF4-FFF2-40B4-BE49-F238E27FC236}">
                <a16:creationId xmlns:a16="http://schemas.microsoft.com/office/drawing/2014/main" id="{C105DC82-308A-FD6D-F7CE-5E85D55C63A7}"/>
              </a:ext>
            </a:extLst>
          </p:cNvPr>
          <p:cNvSpPr txBox="1"/>
          <p:nvPr/>
        </p:nvSpPr>
        <p:spPr>
          <a:xfrm>
            <a:off x="228602" y="3652158"/>
            <a:ext cx="7450667" cy="1491342"/>
          </a:xfrm>
          <a:prstGeom prst="rect">
            <a:avLst/>
          </a:prstGeom>
        </p:spPr>
        <p:txBody>
          <a:bodyPr vert="horz" lIns="91440" tIns="45720" rIns="91440" bIns="45720" rtlCol="0" anchor="t">
            <a:noAutofit/>
          </a:bodyPr>
          <a:lstStyle/>
          <a:p>
            <a:pPr algn="ctr">
              <a:lnSpc>
                <a:spcPct val="90000"/>
              </a:lnSpc>
              <a:spcAft>
                <a:spcPts val="600"/>
              </a:spcAft>
            </a:pPr>
            <a:r>
              <a:rPr lang="en-US" sz="5400" b="1">
                <a:solidFill>
                  <a:srgbClr val="FF0000"/>
                </a:solidFill>
                <a:latin typeface="Times New Roman" panose="02020603050405020304" pitchFamily="18" charset="0"/>
                <a:cs typeface="Times New Roman" panose="02020603050405020304" pitchFamily="18" charset="0"/>
              </a:rPr>
              <a:t>NÓI VÀ NGHE</a:t>
            </a:r>
          </a:p>
        </p:txBody>
      </p:sp>
    </p:spTree>
    <p:extLst>
      <p:ext uri="{BB962C8B-B14F-4D97-AF65-F5344CB8AC3E}">
        <p14:creationId xmlns:p14="http://schemas.microsoft.com/office/powerpoint/2010/main" val="3013072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2"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grpSp>
        <p:nvGrpSpPr>
          <p:cNvPr id="3" name="Group 3"/>
          <p:cNvGrpSpPr/>
          <p:nvPr/>
        </p:nvGrpSpPr>
        <p:grpSpPr>
          <a:xfrm>
            <a:off x="15849602" y="1733240"/>
            <a:ext cx="2133599" cy="2034539"/>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3" y="412070"/>
            <a:ext cx="1326629" cy="1321170"/>
          </a:xfrm>
          <a:prstGeom prst="ellipse">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4"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6" y="8065720"/>
            <a:ext cx="2423447" cy="2293187"/>
          </a:xfrm>
          <a:prstGeom prst="rect">
            <a:avLst/>
          </a:prstGeom>
        </p:spPr>
      </p:pic>
      <p:sp>
        <p:nvSpPr>
          <p:cNvPr id="7" name="TextBox 6">
            <a:extLst>
              <a:ext uri="{FF2B5EF4-FFF2-40B4-BE49-F238E27FC236}">
                <a16:creationId xmlns:a16="http://schemas.microsoft.com/office/drawing/2014/main" id="{D437DC6B-A5ED-2817-6283-6BE001E28334}"/>
              </a:ext>
            </a:extLst>
          </p:cNvPr>
          <p:cNvSpPr txBox="1"/>
          <p:nvPr/>
        </p:nvSpPr>
        <p:spPr>
          <a:xfrm>
            <a:off x="304800" y="554209"/>
            <a:ext cx="13716000" cy="584775"/>
          </a:xfrm>
          <a:prstGeom prst="rect">
            <a:avLst/>
          </a:prstGeom>
          <a:noFill/>
        </p:spPr>
        <p:txBody>
          <a:bodyPr wrap="square" rtlCol="0">
            <a:spAutoFit/>
          </a:bodyPr>
          <a:lstStyle/>
          <a:p>
            <a:r>
              <a:rPr lang="en-US" sz="3200" b="1">
                <a:solidFill>
                  <a:prstClr val="black"/>
                </a:solidFill>
                <a:latin typeface="Times New Roman" panose="02020603050405020304" pitchFamily="18" charset="0"/>
                <a:cs typeface="Times New Roman" panose="02020603050405020304" pitchFamily="18" charset="0"/>
              </a:rPr>
              <a:t>Câu 1: Dựa vào tranh, đoán nội dung câu chuyện</a:t>
            </a:r>
          </a:p>
        </p:txBody>
      </p:sp>
      <p:sp>
        <p:nvSpPr>
          <p:cNvPr id="8" name="TextBox 7">
            <a:extLst>
              <a:ext uri="{FF2B5EF4-FFF2-40B4-BE49-F238E27FC236}">
                <a16:creationId xmlns:a16="http://schemas.microsoft.com/office/drawing/2014/main" id="{FC5F4B1D-BF4D-DF76-0B1A-55825F07B265}"/>
              </a:ext>
            </a:extLst>
          </p:cNvPr>
          <p:cNvSpPr txBox="1"/>
          <p:nvPr/>
        </p:nvSpPr>
        <p:spPr>
          <a:xfrm>
            <a:off x="242019" y="1128715"/>
            <a:ext cx="16617993" cy="1138773"/>
          </a:xfrm>
          <a:prstGeom prst="rect">
            <a:avLst/>
          </a:prstGeom>
          <a:noFill/>
        </p:spPr>
        <p:txBody>
          <a:bodyPr wrap="square" rtlCol="0">
            <a:spAutoFit/>
          </a:bodyPr>
          <a:lstStyle/>
          <a:p>
            <a:pPr algn="ctr"/>
            <a:r>
              <a:rPr lang="vi-VN" sz="3600" b="1">
                <a:solidFill>
                  <a:srgbClr val="FF0000"/>
                </a:solidFill>
                <a:latin typeface="Times New Roman" panose="02020603050405020304" pitchFamily="18" charset="0"/>
                <a:cs typeface="Times New Roman" panose="02020603050405020304" pitchFamily="18" charset="0"/>
              </a:rPr>
              <a:t>Sự tích nhà sàn</a:t>
            </a:r>
            <a:endParaRPr lang="vi-VN" sz="3600">
              <a:solidFill>
                <a:srgbClr val="FF0000"/>
              </a:solidFill>
              <a:latin typeface="Times New Roman" panose="02020603050405020304" pitchFamily="18" charset="0"/>
              <a:cs typeface="Times New Roman" panose="02020603050405020304" pitchFamily="18" charset="0"/>
            </a:endParaRPr>
          </a:p>
          <a:p>
            <a:pPr algn="r"/>
            <a:r>
              <a:rPr lang="vi-VN" sz="3200">
                <a:solidFill>
                  <a:srgbClr val="000000"/>
                </a:solidFill>
                <a:latin typeface="Nunito Black" panose="00000A00000000000000" pitchFamily="2" charset="0"/>
              </a:rPr>
              <a:t>(</a:t>
            </a:r>
            <a:r>
              <a:rPr lang="vi-VN" sz="3200" b="1">
                <a:solidFill>
                  <a:srgbClr val="000000"/>
                </a:solidFill>
                <a:latin typeface="Times New Roman" panose="02020603050405020304" pitchFamily="18" charset="0"/>
                <a:cs typeface="Times New Roman" panose="02020603050405020304" pitchFamily="18" charset="0"/>
              </a:rPr>
              <a:t>Theo Truyện cổ dân tộc Mường)</a:t>
            </a:r>
          </a:p>
        </p:txBody>
      </p:sp>
      <p:pic>
        <p:nvPicPr>
          <p:cNvPr id="10" name="Picture 9">
            <a:extLst>
              <a:ext uri="{FF2B5EF4-FFF2-40B4-BE49-F238E27FC236}">
                <a16:creationId xmlns:a16="http://schemas.microsoft.com/office/drawing/2014/main" id="{A0913D27-9C5E-9578-F0C2-CD4ECF648519}"/>
              </a:ext>
            </a:extLst>
          </p:cNvPr>
          <p:cNvPicPr>
            <a:picLocks noChangeAspect="1"/>
          </p:cNvPicPr>
          <p:nvPr/>
        </p:nvPicPr>
        <p:blipFill rotWithShape="1">
          <a:blip r:embed="rId10"/>
          <a:srcRect r="-1147"/>
          <a:stretch/>
        </p:blipFill>
        <p:spPr>
          <a:xfrm>
            <a:off x="2129905" y="2151231"/>
            <a:ext cx="14028194" cy="6712869"/>
          </a:xfrm>
          <a:prstGeom prst="rect">
            <a:avLst/>
          </a:prstGeom>
        </p:spPr>
      </p:pic>
      <p:sp>
        <p:nvSpPr>
          <p:cNvPr id="13" name="TextBox 12">
            <a:extLst>
              <a:ext uri="{FF2B5EF4-FFF2-40B4-BE49-F238E27FC236}">
                <a16:creationId xmlns:a16="http://schemas.microsoft.com/office/drawing/2014/main" id="{0944B22E-05EF-06F9-916F-499941DA0BA8}"/>
              </a:ext>
            </a:extLst>
          </p:cNvPr>
          <p:cNvSpPr txBox="1"/>
          <p:nvPr/>
        </p:nvSpPr>
        <p:spPr>
          <a:xfrm>
            <a:off x="2075002" y="8927048"/>
            <a:ext cx="6785330" cy="954364"/>
          </a:xfrm>
          <a:prstGeom prst="rect">
            <a:avLst/>
          </a:prstGeom>
          <a:noFill/>
        </p:spPr>
        <p:txBody>
          <a:bodyPr wrap="square" rtlCol="0">
            <a:spAutoFit/>
          </a:bodyPr>
          <a:lstStyle/>
          <a:p>
            <a:pPr algn="ctr"/>
            <a:r>
              <a:rPr lang="vi-VN" sz="2801" b="1">
                <a:solidFill>
                  <a:srgbClr val="FF0000"/>
                </a:solidFill>
                <a:latin typeface="Times New Roman" panose="02020603050405020304" pitchFamily="18" charset="0"/>
              </a:rPr>
              <a:t>Tranh 1: Ngày xưa, con người sống trong hốc cây, lều cỏ và hang đá.</a:t>
            </a:r>
            <a:endParaRPr lang="en-US" sz="2801" b="1">
              <a:solidFill>
                <a:srgbClr val="FF0000"/>
              </a:solidFill>
            </a:endParaRPr>
          </a:p>
        </p:txBody>
      </p:sp>
      <p:sp>
        <p:nvSpPr>
          <p:cNvPr id="18" name="TextBox 17">
            <a:extLst>
              <a:ext uri="{FF2B5EF4-FFF2-40B4-BE49-F238E27FC236}">
                <a16:creationId xmlns:a16="http://schemas.microsoft.com/office/drawing/2014/main" id="{3505C5EC-9C22-D610-AAB3-F079260F888C}"/>
              </a:ext>
            </a:extLst>
          </p:cNvPr>
          <p:cNvSpPr txBox="1"/>
          <p:nvPr/>
        </p:nvSpPr>
        <p:spPr>
          <a:xfrm>
            <a:off x="9068437" y="8927048"/>
            <a:ext cx="6785330" cy="954364"/>
          </a:xfrm>
          <a:prstGeom prst="rect">
            <a:avLst/>
          </a:prstGeom>
          <a:noFill/>
        </p:spPr>
        <p:txBody>
          <a:bodyPr wrap="square" rtlCol="0">
            <a:spAutoFit/>
          </a:bodyPr>
          <a:lstStyle/>
          <a:p>
            <a:pPr algn="ctr"/>
            <a:r>
              <a:rPr lang="vi-VN" sz="2801" b="1">
                <a:solidFill>
                  <a:srgbClr val="FF0000"/>
                </a:solidFill>
                <a:latin typeface="Times New Roman" panose="02020603050405020304" pitchFamily="18" charset="0"/>
                <a:cs typeface="Times New Roman" panose="02020603050405020304" pitchFamily="18" charset="0"/>
              </a:rPr>
              <a:t>Tranh 2: Người đàn ông cởi trói và tha cho rùa, rùa chỉ ông cách làm nhà ở</a:t>
            </a:r>
            <a:r>
              <a:rPr lang="en-US" sz="2801" b="1">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5183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2"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grpSp>
        <p:nvGrpSpPr>
          <p:cNvPr id="3" name="Group 3"/>
          <p:cNvGrpSpPr/>
          <p:nvPr/>
        </p:nvGrpSpPr>
        <p:grpSpPr>
          <a:xfrm>
            <a:off x="15849602" y="1733240"/>
            <a:ext cx="2133599" cy="2034539"/>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3" y="412070"/>
            <a:ext cx="1326629" cy="1321170"/>
          </a:xfrm>
          <a:prstGeom prst="ellipse">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4"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6" y="8065720"/>
            <a:ext cx="2423447" cy="2293187"/>
          </a:xfrm>
          <a:prstGeom prst="rect">
            <a:avLst/>
          </a:prstGeom>
        </p:spPr>
      </p:pic>
      <p:pic>
        <p:nvPicPr>
          <p:cNvPr id="7" name="Picture 6">
            <a:extLst>
              <a:ext uri="{FF2B5EF4-FFF2-40B4-BE49-F238E27FC236}">
                <a16:creationId xmlns:a16="http://schemas.microsoft.com/office/drawing/2014/main" id="{782694DF-EDAF-2D1E-5C12-1BB4F318A50B}"/>
              </a:ext>
            </a:extLst>
          </p:cNvPr>
          <p:cNvPicPr>
            <a:picLocks noChangeAspect="1"/>
          </p:cNvPicPr>
          <p:nvPr/>
        </p:nvPicPr>
        <p:blipFill>
          <a:blip r:embed="rId10"/>
          <a:stretch>
            <a:fillRect/>
          </a:stretch>
        </p:blipFill>
        <p:spPr>
          <a:xfrm>
            <a:off x="1929678" y="2183452"/>
            <a:ext cx="14543415" cy="6880589"/>
          </a:xfrm>
          <a:prstGeom prst="rect">
            <a:avLst/>
          </a:prstGeom>
        </p:spPr>
      </p:pic>
      <p:sp>
        <p:nvSpPr>
          <p:cNvPr id="8" name="TextBox 7">
            <a:extLst>
              <a:ext uri="{FF2B5EF4-FFF2-40B4-BE49-F238E27FC236}">
                <a16:creationId xmlns:a16="http://schemas.microsoft.com/office/drawing/2014/main" id="{6F031688-8DC7-D0B1-E83B-34B2E2DC020D}"/>
              </a:ext>
            </a:extLst>
          </p:cNvPr>
          <p:cNvSpPr txBox="1"/>
          <p:nvPr/>
        </p:nvSpPr>
        <p:spPr>
          <a:xfrm>
            <a:off x="304800" y="554209"/>
            <a:ext cx="13716000" cy="584775"/>
          </a:xfrm>
          <a:prstGeom prst="rect">
            <a:avLst/>
          </a:prstGeom>
          <a:noFill/>
        </p:spPr>
        <p:txBody>
          <a:bodyPr wrap="square" rtlCol="0">
            <a:spAutoFit/>
          </a:bodyPr>
          <a:lstStyle/>
          <a:p>
            <a:r>
              <a:rPr lang="en-US" sz="3200" b="1">
                <a:solidFill>
                  <a:prstClr val="black"/>
                </a:solidFill>
                <a:latin typeface="Times New Roman" panose="02020603050405020304" pitchFamily="18" charset="0"/>
                <a:cs typeface="Times New Roman" panose="02020603050405020304" pitchFamily="18" charset="0"/>
              </a:rPr>
              <a:t>Câu 1</a:t>
            </a:r>
            <a:r>
              <a:rPr lang="en-US" sz="3200">
                <a:solidFill>
                  <a:prstClr val="black"/>
                </a:solidFill>
                <a:latin typeface="Times New Roman" panose="02020603050405020304" pitchFamily="18" charset="0"/>
                <a:cs typeface="Times New Roman" panose="02020603050405020304" pitchFamily="18" charset="0"/>
              </a:rPr>
              <a:t>: </a:t>
            </a:r>
            <a:r>
              <a:rPr lang="en-US" sz="3200" b="1">
                <a:solidFill>
                  <a:prstClr val="black"/>
                </a:solidFill>
                <a:latin typeface="Times New Roman" panose="02020603050405020304" pitchFamily="18" charset="0"/>
                <a:cs typeface="Times New Roman" panose="02020603050405020304" pitchFamily="18" charset="0"/>
              </a:rPr>
              <a:t>Dựa vào tranh, đoán nội dung câu chuyện</a:t>
            </a:r>
            <a:endParaRPr lang="en-US" sz="3200">
              <a:solidFill>
                <a:prstClr val="black"/>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4D39C7B-6293-6D7C-6642-2C09E97C038B}"/>
              </a:ext>
            </a:extLst>
          </p:cNvPr>
          <p:cNvSpPr txBox="1"/>
          <p:nvPr/>
        </p:nvSpPr>
        <p:spPr>
          <a:xfrm>
            <a:off x="242019" y="1128715"/>
            <a:ext cx="16617993" cy="1138773"/>
          </a:xfrm>
          <a:prstGeom prst="rect">
            <a:avLst/>
          </a:prstGeom>
          <a:noFill/>
        </p:spPr>
        <p:txBody>
          <a:bodyPr wrap="square" rtlCol="0">
            <a:spAutoFit/>
          </a:bodyPr>
          <a:lstStyle/>
          <a:p>
            <a:pPr algn="ctr"/>
            <a:r>
              <a:rPr lang="vi-VN" sz="3600" b="1">
                <a:solidFill>
                  <a:srgbClr val="FF0000"/>
                </a:solidFill>
                <a:latin typeface="Times New Roman" panose="02020603050405020304" pitchFamily="18" charset="0"/>
                <a:cs typeface="Times New Roman" panose="02020603050405020304" pitchFamily="18" charset="0"/>
              </a:rPr>
              <a:t>Sự tích nhà sàn</a:t>
            </a:r>
            <a:endParaRPr lang="vi-VN" sz="3600">
              <a:solidFill>
                <a:srgbClr val="FF0000"/>
              </a:solidFill>
              <a:latin typeface="Times New Roman" panose="02020603050405020304" pitchFamily="18" charset="0"/>
              <a:cs typeface="Times New Roman" panose="02020603050405020304" pitchFamily="18" charset="0"/>
            </a:endParaRPr>
          </a:p>
          <a:p>
            <a:pPr algn="r"/>
            <a:r>
              <a:rPr lang="vi-VN" sz="3200" b="1">
                <a:solidFill>
                  <a:srgbClr val="000000"/>
                </a:solidFill>
                <a:latin typeface="Times New Roman" panose="02020603050405020304" pitchFamily="18" charset="0"/>
                <a:cs typeface="Times New Roman" panose="02020603050405020304" pitchFamily="18" charset="0"/>
              </a:rPr>
              <a:t>(Theo Truyện cổ dân tộc Mường)</a:t>
            </a:r>
          </a:p>
        </p:txBody>
      </p:sp>
      <p:sp>
        <p:nvSpPr>
          <p:cNvPr id="10" name="TextBox 9">
            <a:extLst>
              <a:ext uri="{FF2B5EF4-FFF2-40B4-BE49-F238E27FC236}">
                <a16:creationId xmlns:a16="http://schemas.microsoft.com/office/drawing/2014/main" id="{D069D75E-4F20-9F0A-A6D2-0A45928845B1}"/>
              </a:ext>
            </a:extLst>
          </p:cNvPr>
          <p:cNvSpPr txBox="1"/>
          <p:nvPr/>
        </p:nvSpPr>
        <p:spPr>
          <a:xfrm>
            <a:off x="2129905" y="9114623"/>
            <a:ext cx="6709298" cy="954364"/>
          </a:xfrm>
          <a:prstGeom prst="rect">
            <a:avLst/>
          </a:prstGeom>
          <a:noFill/>
        </p:spPr>
        <p:txBody>
          <a:bodyPr wrap="square" rtlCol="0">
            <a:spAutoFit/>
          </a:bodyPr>
          <a:lstStyle/>
          <a:p>
            <a:pPr algn="ctr"/>
            <a:r>
              <a:rPr lang="vi-VN" sz="2801" b="1">
                <a:solidFill>
                  <a:srgbClr val="FF0000"/>
                </a:solidFill>
                <a:latin typeface="Times New Roman" panose="02020603050405020304" pitchFamily="18" charset="0"/>
                <a:cs typeface="Times New Roman" panose="02020603050405020304" pitchFamily="18" charset="0"/>
              </a:rPr>
              <a:t>Tranh 3: Mọi người cùng nhau dựng ngôi nhà theo chiếc mai rùa.</a:t>
            </a:r>
            <a:endParaRPr lang="en-US" sz="2801" b="1">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A44E845-D4BF-D465-36C1-4F597148532E}"/>
              </a:ext>
            </a:extLst>
          </p:cNvPr>
          <p:cNvSpPr txBox="1"/>
          <p:nvPr/>
        </p:nvSpPr>
        <p:spPr>
          <a:xfrm>
            <a:off x="9448801" y="9050648"/>
            <a:ext cx="6709298" cy="954364"/>
          </a:xfrm>
          <a:prstGeom prst="rect">
            <a:avLst/>
          </a:prstGeom>
          <a:noFill/>
        </p:spPr>
        <p:txBody>
          <a:bodyPr wrap="square" rtlCol="0">
            <a:spAutoFit/>
          </a:bodyPr>
          <a:lstStyle/>
          <a:p>
            <a:pPr algn="ctr"/>
            <a:r>
              <a:rPr lang="vi-VN" sz="2801" b="1">
                <a:solidFill>
                  <a:srgbClr val="FF0000"/>
                </a:solidFill>
                <a:latin typeface="Times New Roman" panose="02020603050405020304" pitchFamily="18" charset="0"/>
              </a:rPr>
              <a:t>Tranh 4: Kể từ đó, người dân có nhà sàn để ở, tránh được mưa nắng.</a:t>
            </a:r>
            <a:endParaRPr lang="en-US" sz="2801" b="1">
              <a:solidFill>
                <a:srgbClr val="FF0000"/>
              </a:solidFill>
            </a:endParaRPr>
          </a:p>
        </p:txBody>
      </p:sp>
    </p:spTree>
    <p:extLst>
      <p:ext uri="{BB962C8B-B14F-4D97-AF65-F5344CB8AC3E}">
        <p14:creationId xmlns:p14="http://schemas.microsoft.com/office/powerpoint/2010/main" val="249719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CD89388-988F-01EB-1F66-E9ED70EDF7E9}"/>
              </a:ext>
            </a:extLst>
          </p:cNvPr>
          <p:cNvPicPr>
            <a:picLocks noChangeAspect="1"/>
          </p:cNvPicPr>
          <p:nvPr/>
        </p:nvPicPr>
        <p:blipFill rotWithShape="1">
          <a:blip r:embed="rId2"/>
          <a:srcRect t="33425" r="9091" b="11441"/>
          <a:stretch/>
        </p:blipFill>
        <p:spPr>
          <a:xfrm>
            <a:off x="20" y="10"/>
            <a:ext cx="18287980" cy="10286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9" y="-3"/>
            <a:ext cx="8162788"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A5AF02C-541F-24D6-59B7-17737E9C6AD7}"/>
              </a:ext>
            </a:extLst>
          </p:cNvPr>
          <p:cNvSpPr txBox="1"/>
          <p:nvPr/>
        </p:nvSpPr>
        <p:spPr>
          <a:xfrm>
            <a:off x="1548119" y="3631525"/>
            <a:ext cx="6093963" cy="1491342"/>
          </a:xfrm>
          <a:prstGeom prst="rect">
            <a:avLst/>
          </a:prstGeom>
        </p:spPr>
        <p:txBody>
          <a:bodyPr vert="horz" lIns="91440" tIns="45720" rIns="91440" bIns="45720" rtlCol="0" anchor="t">
            <a:normAutofit/>
          </a:bodyPr>
          <a:lstStyle/>
          <a:p>
            <a:pPr algn="ctr">
              <a:lnSpc>
                <a:spcPct val="90000"/>
              </a:lnSpc>
              <a:spcAft>
                <a:spcPts val="600"/>
              </a:spcAft>
            </a:pPr>
            <a:r>
              <a:rPr lang="en-US" sz="9600" b="1">
                <a:solidFill>
                  <a:srgbClr val="FF0000"/>
                </a:solidFill>
                <a:latin typeface="Times New Roman" panose="02020603050405020304" pitchFamily="18" charset="0"/>
                <a:cs typeface="Times New Roman" panose="02020603050405020304" pitchFamily="18" charset="0"/>
              </a:rPr>
              <a:t>ĐỌC</a:t>
            </a:r>
          </a:p>
        </p:txBody>
      </p:sp>
    </p:spTree>
    <p:extLst>
      <p:ext uri="{BB962C8B-B14F-4D97-AF65-F5344CB8AC3E}">
        <p14:creationId xmlns:p14="http://schemas.microsoft.com/office/powerpoint/2010/main" val="2919071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2"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grpSp>
        <p:nvGrpSpPr>
          <p:cNvPr id="3" name="Group 3"/>
          <p:cNvGrpSpPr/>
          <p:nvPr/>
        </p:nvGrpSpPr>
        <p:grpSpPr>
          <a:xfrm>
            <a:off x="15849602" y="1733240"/>
            <a:ext cx="2133599" cy="2034539"/>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3" y="412070"/>
            <a:ext cx="1326629" cy="1321170"/>
          </a:xfrm>
          <a:prstGeom prst="ellipse">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4"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6" y="8065720"/>
            <a:ext cx="2423447" cy="2293187"/>
          </a:xfrm>
          <a:prstGeom prst="rect">
            <a:avLst/>
          </a:prstGeom>
        </p:spPr>
      </p:pic>
      <p:sp>
        <p:nvSpPr>
          <p:cNvPr id="7" name="TextBox 6">
            <a:extLst>
              <a:ext uri="{FF2B5EF4-FFF2-40B4-BE49-F238E27FC236}">
                <a16:creationId xmlns:a16="http://schemas.microsoft.com/office/drawing/2014/main" id="{8684B489-B466-25DE-C48A-11015904D8BB}"/>
              </a:ext>
            </a:extLst>
          </p:cNvPr>
          <p:cNvSpPr txBox="1"/>
          <p:nvPr/>
        </p:nvSpPr>
        <p:spPr>
          <a:xfrm>
            <a:off x="314739" y="487880"/>
            <a:ext cx="5410200" cy="584775"/>
          </a:xfrm>
          <a:prstGeom prst="rect">
            <a:avLst/>
          </a:prstGeom>
          <a:noFill/>
        </p:spPr>
        <p:txBody>
          <a:bodyPr wrap="square" rtlCol="0">
            <a:spAutoFit/>
          </a:bodyPr>
          <a:lstStyle/>
          <a:p>
            <a:r>
              <a:rPr lang="en-US" sz="3200" b="1">
                <a:solidFill>
                  <a:prstClr val="black"/>
                </a:solidFill>
                <a:latin typeface="Times New Roman" panose="02020603050405020304" pitchFamily="18" charset="0"/>
                <a:cs typeface="Times New Roman" panose="02020603050405020304" pitchFamily="18" charset="0"/>
              </a:rPr>
              <a:t>Câu 2</a:t>
            </a:r>
            <a:r>
              <a:rPr lang="en-US" sz="3200">
                <a:solidFill>
                  <a:prstClr val="black"/>
                </a:solidFill>
                <a:latin typeface="Times New Roman" panose="02020603050405020304" pitchFamily="18" charset="0"/>
                <a:cs typeface="Times New Roman" panose="02020603050405020304" pitchFamily="18" charset="0"/>
              </a:rPr>
              <a:t>: </a:t>
            </a:r>
            <a:r>
              <a:rPr lang="en-US" sz="3200" b="1">
                <a:solidFill>
                  <a:prstClr val="black"/>
                </a:solidFill>
                <a:latin typeface="Times New Roman" panose="02020603050405020304" pitchFamily="18" charset="0"/>
                <a:cs typeface="Times New Roman" panose="02020603050405020304" pitchFamily="18" charset="0"/>
              </a:rPr>
              <a:t>Nghe kể chuyện</a:t>
            </a:r>
            <a:endParaRPr lang="en-US" sz="3200">
              <a:solidFill>
                <a:prstClr val="black"/>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BAC4FCB-9D55-6C19-363C-6F858E816934}"/>
              </a:ext>
            </a:extLst>
          </p:cNvPr>
          <p:cNvSpPr txBox="1"/>
          <p:nvPr/>
        </p:nvSpPr>
        <p:spPr>
          <a:xfrm>
            <a:off x="1118081" y="656468"/>
            <a:ext cx="15635714" cy="9325758"/>
          </a:xfrm>
          <a:prstGeom prst="rect">
            <a:avLst/>
          </a:prstGeom>
          <a:noFill/>
        </p:spPr>
        <p:txBody>
          <a:bodyPr wrap="square" rtlCol="0">
            <a:spAutoFit/>
          </a:bodyPr>
          <a:lstStyle/>
          <a:p>
            <a:pPr algn="ctr"/>
            <a:r>
              <a:rPr lang="vi-VN" sz="4001" b="1" dirty="0">
                <a:solidFill>
                  <a:srgbClr val="FF0000"/>
                </a:solidFill>
                <a:latin typeface="Times New Roman" panose="02020603050405020304" pitchFamily="18" charset="0"/>
                <a:cs typeface="Times New Roman" panose="02020603050405020304" pitchFamily="18" charset="0"/>
              </a:rPr>
              <a:t>Sự tích ngôi nhà sàn</a:t>
            </a:r>
            <a:endParaRPr lang="vi-VN" sz="4001" dirty="0">
              <a:solidFill>
                <a:srgbClr val="FF0000"/>
              </a:solidFill>
              <a:latin typeface="Times New Roman" panose="02020603050405020304" pitchFamily="18" charset="0"/>
              <a:cs typeface="Times New Roman" panose="02020603050405020304" pitchFamily="18" charset="0"/>
            </a:endParaRPr>
          </a:p>
          <a:p>
            <a:pPr algn="just"/>
            <a:r>
              <a:rPr lang="en-US" sz="2801" dirty="0">
                <a:solidFill>
                  <a:srgbClr val="000000"/>
                </a:solidFill>
                <a:latin typeface="Nunito Black" panose="00000A00000000000000" pitchFamily="2" charset="0"/>
              </a:rPr>
              <a:t>	</a:t>
            </a:r>
            <a:r>
              <a:rPr lang="vi-VN" sz="4000" dirty="0">
                <a:solidFill>
                  <a:srgbClr val="002060"/>
                </a:solidFill>
                <a:latin typeface="Times New Roman" panose="02020603050405020304" pitchFamily="18" charset="0"/>
                <a:cs typeface="Times New Roman" panose="02020603050405020304" pitchFamily="18" charset="0"/>
              </a:rPr>
              <a:t>Ngày xưa, người ta chưa biết làm nhà, phải ở trong hang đá, chưa có làng mạc, thành phố như bây giờ. Ở một vùng nọ, có một ông tên là Cài làm lụng vất vả mà vẫn đói, vì thú rừng phá hoại nương rẫy. Ông Cài đặt bẫy bắt thú rừng. Lần ấy, ông bắt được một chú Rùa gầy. Ông định đem về ăn thịt cho bõ tức.</a:t>
            </a:r>
          </a:p>
          <a:p>
            <a:pPr algn="just"/>
            <a:r>
              <a:rPr lang="en-US" sz="4000" dirty="0">
                <a:solidFill>
                  <a:srgbClr val="002060"/>
                </a:solidFill>
                <a:latin typeface="Times New Roman" panose="02020603050405020304" pitchFamily="18" charset="0"/>
                <a:cs typeface="Times New Roman" panose="02020603050405020304" pitchFamily="18" charset="0"/>
              </a:rPr>
              <a:t>	</a:t>
            </a:r>
            <a:r>
              <a:rPr lang="vi-VN" sz="4000" dirty="0">
                <a:solidFill>
                  <a:srgbClr val="002060"/>
                </a:solidFill>
                <a:latin typeface="Times New Roman" panose="02020603050405020304" pitchFamily="18" charset="0"/>
                <a:cs typeface="Times New Roman" panose="02020603050405020304" pitchFamily="18" charset="0"/>
              </a:rPr>
              <a:t>Rùa xin ông tha chết và hứa mách ông cách làm nhà ở. Nghe hay hay, ông liền cởi trói cho Rùa. Rùa gầy từ từ đứng dậy và nói:</a:t>
            </a:r>
          </a:p>
          <a:p>
            <a:pPr algn="just"/>
            <a:r>
              <a:rPr lang="en-US" sz="4000" dirty="0">
                <a:solidFill>
                  <a:srgbClr val="002060"/>
                </a:solidFill>
                <a:latin typeface="Times New Roman" panose="02020603050405020304" pitchFamily="18" charset="0"/>
                <a:cs typeface="Times New Roman" panose="02020603050405020304" pitchFamily="18" charset="0"/>
              </a:rPr>
              <a:t>	</a:t>
            </a:r>
            <a:r>
              <a:rPr lang="vi-VN" sz="4000" dirty="0">
                <a:solidFill>
                  <a:srgbClr val="002060"/>
                </a:solidFill>
                <a:latin typeface="Times New Roman" panose="02020603050405020304" pitchFamily="18" charset="0"/>
                <a:cs typeface="Times New Roman" panose="02020603050405020304" pitchFamily="18" charset="0"/>
              </a:rPr>
              <a:t>− Ông là người sáng dạ. Ông nhìn xem: Toàn thân tôi là một ngôi nhà đấy!</a:t>
            </a:r>
          </a:p>
          <a:p>
            <a:pPr algn="just"/>
            <a:r>
              <a:rPr lang="vi-VN" sz="4000" dirty="0">
                <a:solidFill>
                  <a:srgbClr val="002060"/>
                </a:solidFill>
                <a:latin typeface="Times New Roman" panose="02020603050405020304" pitchFamily="18" charset="0"/>
                <a:cs typeface="Times New Roman" panose="02020603050405020304" pitchFamily="18" charset="0"/>
              </a:rPr>
              <a:t>Ông Cài ngắm nhìn hồi lâu, hình dung một ngôi nhà trong đầu, rồi nói:</a:t>
            </a:r>
          </a:p>
          <a:p>
            <a:pPr algn="just"/>
            <a:r>
              <a:rPr lang="en-US" sz="4000" dirty="0">
                <a:solidFill>
                  <a:srgbClr val="002060"/>
                </a:solidFill>
                <a:latin typeface="Times New Roman" panose="02020603050405020304" pitchFamily="18" charset="0"/>
                <a:cs typeface="Times New Roman" panose="02020603050405020304" pitchFamily="18" charset="0"/>
              </a:rPr>
              <a:t>	</a:t>
            </a:r>
            <a:r>
              <a:rPr lang="vi-VN" sz="4000" dirty="0">
                <a:solidFill>
                  <a:srgbClr val="002060"/>
                </a:solidFill>
                <a:latin typeface="Times New Roman" panose="02020603050405020304" pitchFamily="18" charset="0"/>
                <a:cs typeface="Times New Roman" panose="02020603050405020304" pitchFamily="18" charset="0"/>
              </a:rPr>
              <a:t>− Bốn chân Rùa là bốn cái cột. Mu Rùa là mái nhà. Miệng Rùa là lối vào nhà. Hai mắt Rùa là hai cửa sổ. Có phải thế không?</a:t>
            </a:r>
          </a:p>
          <a:p>
            <a:pPr algn="just"/>
            <a:r>
              <a:rPr lang="vi-VN" sz="4000" dirty="0">
                <a:solidFill>
                  <a:srgbClr val="002060"/>
                </a:solidFill>
                <a:latin typeface="Times New Roman" panose="02020603050405020304" pitchFamily="18" charset="0"/>
                <a:cs typeface="Times New Roman" panose="02020603050405020304" pitchFamily="18" charset="0"/>
              </a:rPr>
              <a:t>Rùa gật đầu khen và xin được về với họ hàng. Từ đó con người có nhà sàn để ở, tránh được mưa nắng.</a:t>
            </a:r>
          </a:p>
        </p:txBody>
      </p:sp>
      <p:sp>
        <p:nvSpPr>
          <p:cNvPr id="9" name="TextBox 8">
            <a:extLst>
              <a:ext uri="{FF2B5EF4-FFF2-40B4-BE49-F238E27FC236}">
                <a16:creationId xmlns:a16="http://schemas.microsoft.com/office/drawing/2014/main" id="{FB9B47A4-CC44-B74A-F06E-20F5720486BA}"/>
              </a:ext>
            </a:extLst>
          </p:cNvPr>
          <p:cNvSpPr txBox="1"/>
          <p:nvPr/>
        </p:nvSpPr>
        <p:spPr>
          <a:xfrm>
            <a:off x="1866898" y="7826201"/>
            <a:ext cx="13033898" cy="584775"/>
          </a:xfrm>
          <a:prstGeom prst="rect">
            <a:avLst/>
          </a:prstGeom>
          <a:noFill/>
        </p:spPr>
        <p:txBody>
          <a:bodyPr wrap="square" rtlCol="0">
            <a:spAutoFit/>
          </a:bodyPr>
          <a:lstStyle/>
          <a:p>
            <a:r>
              <a:rPr lang="en-US" sz="3200" b="1">
                <a:solidFill>
                  <a:prstClr val="black"/>
                </a:solidFill>
                <a:latin typeface="Times New Roman" panose="02020603050405020304" pitchFamily="18" charset="0"/>
                <a:cs typeface="Times New Roman" panose="02020603050405020304" pitchFamily="18" charset="0"/>
              </a:rPr>
              <a:t>Câu 3</a:t>
            </a:r>
            <a:r>
              <a:rPr lang="en-US" sz="3200">
                <a:solidFill>
                  <a:prstClr val="black"/>
                </a:solidFill>
                <a:latin typeface="Times New Roman" panose="02020603050405020304" pitchFamily="18" charset="0"/>
                <a:cs typeface="Times New Roman" panose="02020603050405020304" pitchFamily="18" charset="0"/>
              </a:rPr>
              <a:t>: </a:t>
            </a:r>
            <a:r>
              <a:rPr lang="en-US" sz="3200" b="1">
                <a:solidFill>
                  <a:prstClr val="black"/>
                </a:solidFill>
                <a:latin typeface="Times New Roman" panose="02020603050405020304" pitchFamily="18" charset="0"/>
                <a:cs typeface="Times New Roman" panose="02020603050405020304" pitchFamily="18" charset="0"/>
              </a:rPr>
              <a:t>Kể lại từng đoạn của câu chuyện theo tranh.</a:t>
            </a:r>
            <a:endParaRPr lang="en-US" sz="32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617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5E878A-6937-4EC9-20C7-6D3CC108BBAD}"/>
              </a:ext>
            </a:extLst>
          </p:cNvPr>
          <p:cNvPicPr>
            <a:picLocks noChangeAspect="1"/>
          </p:cNvPicPr>
          <p:nvPr/>
        </p:nvPicPr>
        <p:blipFill rotWithShape="1">
          <a:blip r:embed="rId2"/>
          <a:srcRect r="-1147"/>
          <a:stretch/>
        </p:blipFill>
        <p:spPr>
          <a:xfrm>
            <a:off x="2666224" y="0"/>
            <a:ext cx="10987469" cy="5257800"/>
          </a:xfrm>
          <a:prstGeom prst="rect">
            <a:avLst/>
          </a:prstGeom>
        </p:spPr>
      </p:pic>
      <p:pic>
        <p:nvPicPr>
          <p:cNvPr id="3" name="Picture 2">
            <a:extLst>
              <a:ext uri="{FF2B5EF4-FFF2-40B4-BE49-F238E27FC236}">
                <a16:creationId xmlns:a16="http://schemas.microsoft.com/office/drawing/2014/main" id="{74D50DDF-1396-BE49-7EE1-3161CF5BA9C6}"/>
              </a:ext>
            </a:extLst>
          </p:cNvPr>
          <p:cNvPicPr>
            <a:picLocks noChangeAspect="1"/>
          </p:cNvPicPr>
          <p:nvPr/>
        </p:nvPicPr>
        <p:blipFill>
          <a:blip r:embed="rId3"/>
          <a:stretch>
            <a:fillRect/>
          </a:stretch>
        </p:blipFill>
        <p:spPr>
          <a:xfrm>
            <a:off x="2819400" y="5046922"/>
            <a:ext cx="11113346" cy="5257800"/>
          </a:xfrm>
          <a:prstGeom prst="rect">
            <a:avLst/>
          </a:prstGeom>
        </p:spPr>
      </p:pic>
    </p:spTree>
    <p:extLst>
      <p:ext uri="{BB962C8B-B14F-4D97-AF65-F5344CB8AC3E}">
        <p14:creationId xmlns:p14="http://schemas.microsoft.com/office/powerpoint/2010/main" val="266314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2"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grpSp>
        <p:nvGrpSpPr>
          <p:cNvPr id="3" name="Group 3"/>
          <p:cNvGrpSpPr/>
          <p:nvPr/>
        </p:nvGrpSpPr>
        <p:grpSpPr>
          <a:xfrm>
            <a:off x="15849602" y="1733240"/>
            <a:ext cx="2133599" cy="2034539"/>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3" y="412070"/>
            <a:ext cx="1326629" cy="1321170"/>
          </a:xfrm>
          <a:prstGeom prst="ellipse">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4"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6" y="8065720"/>
            <a:ext cx="2423447" cy="2293187"/>
          </a:xfrm>
          <a:prstGeom prst="rect">
            <a:avLst/>
          </a:prstGeom>
        </p:spPr>
      </p:pic>
      <p:pic>
        <p:nvPicPr>
          <p:cNvPr id="7" name="Picture 6">
            <a:extLst>
              <a:ext uri="{FF2B5EF4-FFF2-40B4-BE49-F238E27FC236}">
                <a16:creationId xmlns:a16="http://schemas.microsoft.com/office/drawing/2014/main" id="{6F58CCE9-E3FB-0B80-4A83-7FCFEBB2F061}"/>
              </a:ext>
            </a:extLst>
          </p:cNvPr>
          <p:cNvPicPr>
            <a:picLocks noChangeAspect="1"/>
          </p:cNvPicPr>
          <p:nvPr/>
        </p:nvPicPr>
        <p:blipFill rotWithShape="1">
          <a:blip r:embed="rId10"/>
          <a:srcRect r="51249"/>
          <a:stretch/>
        </p:blipFill>
        <p:spPr>
          <a:xfrm>
            <a:off x="1752716" y="1220624"/>
            <a:ext cx="8212146" cy="8153400"/>
          </a:xfrm>
          <a:prstGeom prst="rect">
            <a:avLst/>
          </a:prstGeom>
          <a:ln>
            <a:noFill/>
          </a:ln>
          <a:effectLst>
            <a:softEdge rad="112500"/>
          </a:effectLst>
        </p:spPr>
      </p:pic>
      <p:sp>
        <p:nvSpPr>
          <p:cNvPr id="8" name="TextBox 7">
            <a:extLst>
              <a:ext uri="{FF2B5EF4-FFF2-40B4-BE49-F238E27FC236}">
                <a16:creationId xmlns:a16="http://schemas.microsoft.com/office/drawing/2014/main" id="{D6F3EA40-FE44-5BC8-B47C-18832C9FB41B}"/>
              </a:ext>
            </a:extLst>
          </p:cNvPr>
          <p:cNvSpPr txBox="1"/>
          <p:nvPr/>
        </p:nvSpPr>
        <p:spPr>
          <a:xfrm>
            <a:off x="10810148" y="2998324"/>
            <a:ext cx="6411290" cy="4431983"/>
          </a:xfrm>
          <a:prstGeom prst="rect">
            <a:avLst/>
          </a:prstGeom>
          <a:noFill/>
        </p:spPr>
        <p:txBody>
          <a:bodyPr wrap="square" rtlCol="0">
            <a:spAutoFit/>
          </a:bodyPr>
          <a:lstStyle/>
          <a:p>
            <a:pPr algn="just"/>
            <a:r>
              <a:rPr lang="vi-VN" sz="4200" b="1">
                <a:solidFill>
                  <a:srgbClr val="FF0000"/>
                </a:solidFill>
                <a:latin typeface="Times New Roman" panose="02020603050405020304" pitchFamily="18" charset="0"/>
                <a:cs typeface="Times New Roman" panose="02020603050405020304" pitchFamily="18" charset="0"/>
              </a:rPr>
              <a:t>Đoạn 1 – Tranh 1:</a:t>
            </a:r>
          </a:p>
          <a:p>
            <a:pPr algn="just"/>
            <a:r>
              <a:rPr lang="en-US" sz="3200">
                <a:solidFill>
                  <a:srgbClr val="000000"/>
                </a:solidFill>
                <a:latin typeface="Nunito Black" panose="00000A00000000000000" pitchFamily="2" charset="0"/>
              </a:rPr>
              <a:t>	</a:t>
            </a:r>
            <a:r>
              <a:rPr lang="vi-VN" sz="4800">
                <a:solidFill>
                  <a:srgbClr val="000000"/>
                </a:solidFill>
                <a:latin typeface="Times New Roman" panose="02020603050405020304" pitchFamily="18" charset="0"/>
                <a:cs typeface="Times New Roman" panose="02020603050405020304" pitchFamily="18" charset="0"/>
              </a:rPr>
              <a:t>Ngày xưa, người ta chưa biết làm nhà, phải ở trong hang đá, chưa có làng mạc, thành phố như bây giờ.</a:t>
            </a:r>
          </a:p>
        </p:txBody>
      </p:sp>
    </p:spTree>
    <p:extLst>
      <p:ext uri="{BB962C8B-B14F-4D97-AF65-F5344CB8AC3E}">
        <p14:creationId xmlns:p14="http://schemas.microsoft.com/office/powerpoint/2010/main" val="424192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2"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grpSp>
        <p:nvGrpSpPr>
          <p:cNvPr id="3" name="Group 3"/>
          <p:cNvGrpSpPr/>
          <p:nvPr/>
        </p:nvGrpSpPr>
        <p:grpSpPr>
          <a:xfrm>
            <a:off x="15849602" y="1733240"/>
            <a:ext cx="2133599" cy="2034539"/>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3" y="412070"/>
            <a:ext cx="1326629" cy="1321170"/>
          </a:xfrm>
          <a:prstGeom prst="ellipse">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4"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6" y="8065720"/>
            <a:ext cx="2423447" cy="2293187"/>
          </a:xfrm>
          <a:prstGeom prst="rect">
            <a:avLst/>
          </a:prstGeom>
        </p:spPr>
      </p:pic>
      <p:pic>
        <p:nvPicPr>
          <p:cNvPr id="7" name="Picture 6">
            <a:extLst>
              <a:ext uri="{FF2B5EF4-FFF2-40B4-BE49-F238E27FC236}">
                <a16:creationId xmlns:a16="http://schemas.microsoft.com/office/drawing/2014/main" id="{866DC8E1-DE3A-BA64-D7B6-FAD59E304B8A}"/>
              </a:ext>
            </a:extLst>
          </p:cNvPr>
          <p:cNvPicPr>
            <a:picLocks noChangeAspect="1"/>
          </p:cNvPicPr>
          <p:nvPr/>
        </p:nvPicPr>
        <p:blipFill rotWithShape="1">
          <a:blip r:embed="rId10"/>
          <a:srcRect l="51629"/>
          <a:stretch/>
        </p:blipFill>
        <p:spPr>
          <a:xfrm>
            <a:off x="9365154" y="1588855"/>
            <a:ext cx="7172385" cy="7091849"/>
          </a:xfrm>
          <a:prstGeom prst="rect">
            <a:avLst/>
          </a:prstGeom>
        </p:spPr>
      </p:pic>
      <p:sp>
        <p:nvSpPr>
          <p:cNvPr id="8" name="TextBox 7">
            <a:extLst>
              <a:ext uri="{FF2B5EF4-FFF2-40B4-BE49-F238E27FC236}">
                <a16:creationId xmlns:a16="http://schemas.microsoft.com/office/drawing/2014/main" id="{CAC243A3-6396-41D8-5CD1-2F502FFFF1E6}"/>
              </a:ext>
            </a:extLst>
          </p:cNvPr>
          <p:cNvSpPr txBox="1"/>
          <p:nvPr/>
        </p:nvSpPr>
        <p:spPr>
          <a:xfrm>
            <a:off x="1866898" y="1713072"/>
            <a:ext cx="7051547" cy="7940635"/>
          </a:xfrm>
          <a:prstGeom prst="rect">
            <a:avLst/>
          </a:prstGeom>
          <a:noFill/>
        </p:spPr>
        <p:txBody>
          <a:bodyPr wrap="square" rtlCol="0">
            <a:spAutoFit/>
          </a:bodyPr>
          <a:lstStyle/>
          <a:p>
            <a:pPr algn="just"/>
            <a:r>
              <a:rPr lang="vi-VN" sz="4200" b="1">
                <a:solidFill>
                  <a:srgbClr val="FF0000"/>
                </a:solidFill>
                <a:latin typeface="Times New Roman" panose="02020603050405020304" pitchFamily="18" charset="0"/>
                <a:cs typeface="Times New Roman" panose="02020603050405020304" pitchFamily="18" charset="0"/>
              </a:rPr>
              <a:t>Đoạn 2 – Tranh 2:</a:t>
            </a:r>
          </a:p>
          <a:p>
            <a:pPr algn="just"/>
            <a:r>
              <a:rPr lang="en-US" sz="3200">
                <a:solidFill>
                  <a:srgbClr val="000000"/>
                </a:solidFill>
                <a:latin typeface="Nunito Black" panose="00000A00000000000000" pitchFamily="2" charset="0"/>
              </a:rPr>
              <a:t>	</a:t>
            </a:r>
            <a:r>
              <a:rPr lang="vi-VN" sz="3600">
                <a:solidFill>
                  <a:srgbClr val="000000"/>
                </a:solidFill>
                <a:latin typeface="Times New Roman" panose="02020603050405020304" pitchFamily="18" charset="0"/>
                <a:cs typeface="Times New Roman" panose="02020603050405020304" pitchFamily="18" charset="0"/>
              </a:rPr>
              <a:t>Ở một vùng nọ, có một ông tên là Cài làm lụng vất vả mà vẫn đói, vì thú rừng phá hoại nương rẫy. Ông Cài đặt bẫy bắt thú rừng. Lần ấy, ông bắt được một chú Rùa gầy. Ông định đem về ăn thịt cho bõ tức.</a:t>
            </a:r>
          </a:p>
          <a:p>
            <a:pPr algn="just"/>
            <a:r>
              <a:rPr lang="en-US" sz="3600">
                <a:solidFill>
                  <a:srgbClr val="000000"/>
                </a:solidFill>
                <a:latin typeface="Times New Roman" panose="02020603050405020304" pitchFamily="18" charset="0"/>
                <a:cs typeface="Times New Roman" panose="02020603050405020304" pitchFamily="18" charset="0"/>
              </a:rPr>
              <a:t>	</a:t>
            </a:r>
            <a:r>
              <a:rPr lang="vi-VN" sz="3600">
                <a:solidFill>
                  <a:srgbClr val="000000"/>
                </a:solidFill>
                <a:latin typeface="Times New Roman" panose="02020603050405020304" pitchFamily="18" charset="0"/>
                <a:cs typeface="Times New Roman" panose="02020603050405020304" pitchFamily="18" charset="0"/>
              </a:rPr>
              <a:t>Rùa xin ông tha chết và hứa mách ông cách làm nhà ở. Nghe hay hay, ông liền cởi trói cho Rùa. Rùa gầy từ từ đứng dậy và nói:</a:t>
            </a:r>
          </a:p>
          <a:p>
            <a:pPr algn="just"/>
            <a:r>
              <a:rPr lang="en-US" sz="3600">
                <a:solidFill>
                  <a:srgbClr val="000000"/>
                </a:solidFill>
                <a:latin typeface="Times New Roman" panose="02020603050405020304" pitchFamily="18" charset="0"/>
                <a:cs typeface="Times New Roman" panose="02020603050405020304" pitchFamily="18" charset="0"/>
              </a:rPr>
              <a:t>	</a:t>
            </a:r>
            <a:r>
              <a:rPr lang="vi-VN" sz="3600">
                <a:solidFill>
                  <a:srgbClr val="000000"/>
                </a:solidFill>
                <a:latin typeface="Times New Roman" panose="02020603050405020304" pitchFamily="18" charset="0"/>
                <a:cs typeface="Times New Roman" panose="02020603050405020304" pitchFamily="18" charset="0"/>
              </a:rPr>
              <a:t>− Ông là người sáng dạ. Ông nhìn xem: Toàn thân tôi là một ngôi nhà đấy!</a:t>
            </a:r>
          </a:p>
        </p:txBody>
      </p:sp>
    </p:spTree>
    <p:extLst>
      <p:ext uri="{BB962C8B-B14F-4D97-AF65-F5344CB8AC3E}">
        <p14:creationId xmlns:p14="http://schemas.microsoft.com/office/powerpoint/2010/main" val="199364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2"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grpSp>
        <p:nvGrpSpPr>
          <p:cNvPr id="3" name="Group 3"/>
          <p:cNvGrpSpPr/>
          <p:nvPr/>
        </p:nvGrpSpPr>
        <p:grpSpPr>
          <a:xfrm>
            <a:off x="15849602" y="1733240"/>
            <a:ext cx="2133599" cy="2034539"/>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3" y="412070"/>
            <a:ext cx="1326629" cy="1321170"/>
          </a:xfrm>
          <a:prstGeom prst="ellipse">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4"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6" y="8065720"/>
            <a:ext cx="2423447" cy="2293187"/>
          </a:xfrm>
          <a:prstGeom prst="rect">
            <a:avLst/>
          </a:prstGeom>
        </p:spPr>
      </p:pic>
      <p:pic>
        <p:nvPicPr>
          <p:cNvPr id="7" name="Picture 6">
            <a:extLst>
              <a:ext uri="{FF2B5EF4-FFF2-40B4-BE49-F238E27FC236}">
                <a16:creationId xmlns:a16="http://schemas.microsoft.com/office/drawing/2014/main" id="{A1B34A74-E8C8-252B-3E19-44347EA3B2FA}"/>
              </a:ext>
            </a:extLst>
          </p:cNvPr>
          <p:cNvPicPr>
            <a:picLocks noChangeAspect="1"/>
          </p:cNvPicPr>
          <p:nvPr/>
        </p:nvPicPr>
        <p:blipFill rotWithShape="1">
          <a:blip r:embed="rId10"/>
          <a:srcRect r="53144"/>
          <a:stretch/>
        </p:blipFill>
        <p:spPr>
          <a:xfrm>
            <a:off x="1295401" y="644852"/>
            <a:ext cx="7349597" cy="7420866"/>
          </a:xfrm>
          <a:prstGeom prst="rect">
            <a:avLst/>
          </a:prstGeom>
          <a:ln>
            <a:noFill/>
          </a:ln>
          <a:effectLst>
            <a:softEdge rad="112500"/>
          </a:effectLst>
        </p:spPr>
      </p:pic>
      <p:sp>
        <p:nvSpPr>
          <p:cNvPr id="8" name="TextBox 7">
            <a:extLst>
              <a:ext uri="{FF2B5EF4-FFF2-40B4-BE49-F238E27FC236}">
                <a16:creationId xmlns:a16="http://schemas.microsoft.com/office/drawing/2014/main" id="{FCD59A04-06A1-6D9A-B797-96935F1E07E8}"/>
              </a:ext>
            </a:extLst>
          </p:cNvPr>
          <p:cNvSpPr txBox="1"/>
          <p:nvPr/>
        </p:nvSpPr>
        <p:spPr>
          <a:xfrm>
            <a:off x="9664556" y="1713071"/>
            <a:ext cx="6175898" cy="5909310"/>
          </a:xfrm>
          <a:prstGeom prst="rect">
            <a:avLst/>
          </a:prstGeom>
          <a:noFill/>
        </p:spPr>
        <p:txBody>
          <a:bodyPr wrap="square" rtlCol="0">
            <a:spAutoFit/>
          </a:bodyPr>
          <a:lstStyle/>
          <a:p>
            <a:pPr algn="just"/>
            <a:r>
              <a:rPr lang="en-US" sz="4200" b="1">
                <a:solidFill>
                  <a:srgbClr val="FF0000"/>
                </a:solidFill>
                <a:latin typeface="Times New Roman" panose="02020603050405020304" pitchFamily="18" charset="0"/>
                <a:cs typeface="Times New Roman" panose="02020603050405020304" pitchFamily="18" charset="0"/>
              </a:rPr>
              <a:t>Đoạn 3 – Tranh 3:</a:t>
            </a:r>
          </a:p>
          <a:p>
            <a:pPr algn="just"/>
            <a:r>
              <a:rPr lang="en-US" sz="3200">
                <a:solidFill>
                  <a:srgbClr val="000000"/>
                </a:solidFill>
                <a:latin typeface="Nunito Black" panose="00000A00000000000000" pitchFamily="2" charset="0"/>
              </a:rPr>
              <a:t>	</a:t>
            </a:r>
            <a:r>
              <a:rPr lang="en-US" sz="4200">
                <a:solidFill>
                  <a:srgbClr val="000000"/>
                </a:solidFill>
                <a:latin typeface="Times New Roman" panose="02020603050405020304" pitchFamily="18" charset="0"/>
                <a:cs typeface="Times New Roman" panose="02020603050405020304" pitchFamily="18" charset="0"/>
              </a:rPr>
              <a:t>Ông Cài ngắm nhìn hồi lâu, hình dung một ngôi nhà trong đầu, rồi nói:</a:t>
            </a:r>
          </a:p>
          <a:p>
            <a:pPr algn="just"/>
            <a:r>
              <a:rPr lang="en-US" sz="4200">
                <a:solidFill>
                  <a:srgbClr val="000000"/>
                </a:solidFill>
                <a:latin typeface="Times New Roman" panose="02020603050405020304" pitchFamily="18" charset="0"/>
                <a:cs typeface="Times New Roman" panose="02020603050405020304" pitchFamily="18" charset="0"/>
              </a:rPr>
              <a:t>	− Bốn chân Rùa là bốn cái cột. Mu Rùa là mái nhà. Miệng Rùa là lối vào nhà. Hai mắt Rùa là hai cửa sổ. Có phải thế không?</a:t>
            </a:r>
          </a:p>
        </p:txBody>
      </p:sp>
    </p:spTree>
    <p:extLst>
      <p:ext uri="{BB962C8B-B14F-4D97-AF65-F5344CB8AC3E}">
        <p14:creationId xmlns:p14="http://schemas.microsoft.com/office/powerpoint/2010/main" val="386940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2"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grpSp>
        <p:nvGrpSpPr>
          <p:cNvPr id="3" name="Group 3"/>
          <p:cNvGrpSpPr/>
          <p:nvPr/>
        </p:nvGrpSpPr>
        <p:grpSpPr>
          <a:xfrm>
            <a:off x="15849602" y="1733240"/>
            <a:ext cx="2133599" cy="2034539"/>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3" y="412070"/>
            <a:ext cx="1326629" cy="1321170"/>
          </a:xfrm>
          <a:prstGeom prst="ellipse">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4"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6" y="8065720"/>
            <a:ext cx="2423447" cy="2293187"/>
          </a:xfrm>
          <a:prstGeom prst="rect">
            <a:avLst/>
          </a:prstGeom>
        </p:spPr>
      </p:pic>
      <p:pic>
        <p:nvPicPr>
          <p:cNvPr id="7" name="Picture 6">
            <a:extLst>
              <a:ext uri="{FF2B5EF4-FFF2-40B4-BE49-F238E27FC236}">
                <a16:creationId xmlns:a16="http://schemas.microsoft.com/office/drawing/2014/main" id="{13BAE7C1-F22A-5B4A-EE43-719863C576A6}"/>
              </a:ext>
            </a:extLst>
          </p:cNvPr>
          <p:cNvPicPr>
            <a:picLocks noChangeAspect="1"/>
          </p:cNvPicPr>
          <p:nvPr/>
        </p:nvPicPr>
        <p:blipFill rotWithShape="1">
          <a:blip r:embed="rId10"/>
          <a:srcRect l="51701"/>
          <a:stretch/>
        </p:blipFill>
        <p:spPr>
          <a:xfrm>
            <a:off x="9171602" y="952500"/>
            <a:ext cx="7263473" cy="7620000"/>
          </a:xfrm>
          <a:prstGeom prst="rect">
            <a:avLst/>
          </a:prstGeom>
        </p:spPr>
      </p:pic>
      <p:sp>
        <p:nvSpPr>
          <p:cNvPr id="8" name="TextBox 7">
            <a:extLst>
              <a:ext uri="{FF2B5EF4-FFF2-40B4-BE49-F238E27FC236}">
                <a16:creationId xmlns:a16="http://schemas.microsoft.com/office/drawing/2014/main" id="{B073FB16-A638-8529-1F20-C22815EF6714}"/>
              </a:ext>
            </a:extLst>
          </p:cNvPr>
          <p:cNvSpPr txBox="1"/>
          <p:nvPr/>
        </p:nvSpPr>
        <p:spPr>
          <a:xfrm>
            <a:off x="1194902" y="2409513"/>
            <a:ext cx="7086600" cy="3323987"/>
          </a:xfrm>
          <a:prstGeom prst="rect">
            <a:avLst/>
          </a:prstGeom>
          <a:noFill/>
        </p:spPr>
        <p:txBody>
          <a:bodyPr wrap="square" rtlCol="0">
            <a:spAutoFit/>
          </a:bodyPr>
          <a:lstStyle/>
          <a:p>
            <a:pPr algn="just"/>
            <a:r>
              <a:rPr lang="vi-VN" sz="4200" b="1">
                <a:solidFill>
                  <a:srgbClr val="FF0000"/>
                </a:solidFill>
                <a:latin typeface="Times New Roman" panose="02020603050405020304" pitchFamily="18" charset="0"/>
                <a:cs typeface="Times New Roman" panose="02020603050405020304" pitchFamily="18" charset="0"/>
              </a:rPr>
              <a:t>Đoạn 4 – Tranh 4:</a:t>
            </a:r>
          </a:p>
          <a:p>
            <a:pPr algn="just"/>
            <a:r>
              <a:rPr lang="vi-VN" sz="4200">
                <a:solidFill>
                  <a:srgbClr val="000000"/>
                </a:solidFill>
                <a:latin typeface="Times New Roman" panose="02020603050405020304" pitchFamily="18" charset="0"/>
                <a:cs typeface="Times New Roman" panose="02020603050405020304" pitchFamily="18" charset="0"/>
              </a:rPr>
              <a:t>Rùa gật đầu khen và xin được về với họ hàng. Từ đó con người có nhà sàn để ở, tránh được mưa nắng.</a:t>
            </a:r>
          </a:p>
        </p:txBody>
      </p:sp>
    </p:spTree>
    <p:extLst>
      <p:ext uri="{BB962C8B-B14F-4D97-AF65-F5344CB8AC3E}">
        <p14:creationId xmlns:p14="http://schemas.microsoft.com/office/powerpoint/2010/main" val="161174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CD89388-988F-01EB-1F66-E9ED70EDF7E9}"/>
              </a:ext>
            </a:extLst>
          </p:cNvPr>
          <p:cNvPicPr>
            <a:picLocks noChangeAspect="1"/>
          </p:cNvPicPr>
          <p:nvPr/>
        </p:nvPicPr>
        <p:blipFill rotWithShape="1">
          <a:blip r:embed="rId2"/>
          <a:srcRect t="33425" r="9091" b="11441"/>
          <a:stretch/>
        </p:blipFill>
        <p:spPr>
          <a:xfrm>
            <a:off x="20" y="10"/>
            <a:ext cx="18287980" cy="10286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9" y="-3"/>
            <a:ext cx="8162788"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105DC82-308A-FD6D-F7CE-5E85D55C63A7}"/>
              </a:ext>
            </a:extLst>
          </p:cNvPr>
          <p:cNvSpPr txBox="1"/>
          <p:nvPr/>
        </p:nvSpPr>
        <p:spPr>
          <a:xfrm>
            <a:off x="228600" y="3652158"/>
            <a:ext cx="9296400" cy="1491342"/>
          </a:xfrm>
          <a:prstGeom prst="rect">
            <a:avLst/>
          </a:prstGeom>
        </p:spPr>
        <p:txBody>
          <a:bodyPr vert="horz" lIns="91440" tIns="45720" rIns="91440" bIns="45720" rtlCol="0" anchor="t">
            <a:noAutofit/>
          </a:bodyPr>
          <a:lstStyle/>
          <a:p>
            <a:pPr algn="ctr">
              <a:lnSpc>
                <a:spcPct val="90000"/>
              </a:lnSpc>
              <a:spcAft>
                <a:spcPts val="600"/>
              </a:spcAft>
            </a:pPr>
            <a:r>
              <a:rPr lang="en-US" sz="5400" b="1">
                <a:solidFill>
                  <a:srgbClr val="FF0000"/>
                </a:solidFill>
                <a:latin typeface="Times New Roman" panose="02020603050405020304" pitchFamily="18" charset="0"/>
                <a:cs typeface="Times New Roman" panose="02020603050405020304" pitchFamily="18" charset="0"/>
              </a:rPr>
              <a:t>Định hướng học tập tiếp theo.</a:t>
            </a:r>
          </a:p>
        </p:txBody>
      </p:sp>
    </p:spTree>
    <p:extLst>
      <p:ext uri="{BB962C8B-B14F-4D97-AF65-F5344CB8AC3E}">
        <p14:creationId xmlns:p14="http://schemas.microsoft.com/office/powerpoint/2010/main" val="35815928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215C6C6-E45C-4179-9FC1-E8A4C1D47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5FE9FE4C-C9E0-4C54-8010-EA9D29CD4D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7088" y="2835702"/>
            <a:ext cx="8790076" cy="3118715"/>
            <a:chOff x="6081624" y="1998368"/>
            <a:chExt cx="5613457" cy="782175"/>
          </a:xfrm>
          <a:solidFill>
            <a:schemeClr val="accent4"/>
          </a:solidFill>
        </p:grpSpPr>
        <p:sp>
          <p:nvSpPr>
            <p:cNvPr id="22" name="Rectangle 21">
              <a:extLst>
                <a:ext uri="{FF2B5EF4-FFF2-40B4-BE49-F238E27FC236}">
                  <a16:creationId xmlns:a16="http://schemas.microsoft.com/office/drawing/2014/main" id="{56FAD6EF-0374-46BD-901E-E901DCA01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4847ABE-275E-4DCA-B164-A672D517F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292" y="699516"/>
            <a:ext cx="16667593" cy="88767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ACD89388-988F-01EB-1F66-E9ED70EDF7E9}"/>
              </a:ext>
            </a:extLst>
          </p:cNvPr>
          <p:cNvPicPr>
            <a:picLocks noChangeAspect="1"/>
          </p:cNvPicPr>
          <p:nvPr/>
        </p:nvPicPr>
        <p:blipFill rotWithShape="1">
          <a:blip r:embed="rId2"/>
          <a:srcRect t="31168" r="-1" b="13646"/>
          <a:stretch/>
        </p:blipFill>
        <p:spPr>
          <a:xfrm>
            <a:off x="1257300" y="1057147"/>
            <a:ext cx="15942564" cy="8160005"/>
          </a:xfrm>
          <a:prstGeom prst="rect">
            <a:avLst/>
          </a:prstGeom>
        </p:spPr>
      </p:pic>
      <p:sp>
        <p:nvSpPr>
          <p:cNvPr id="4" name="TextBox 3">
            <a:extLst>
              <a:ext uri="{FF2B5EF4-FFF2-40B4-BE49-F238E27FC236}">
                <a16:creationId xmlns:a16="http://schemas.microsoft.com/office/drawing/2014/main" id="{0B97EAEC-290A-E48B-7679-067C4E9751C2}"/>
              </a:ext>
            </a:extLst>
          </p:cNvPr>
          <p:cNvSpPr txBox="1"/>
          <p:nvPr/>
        </p:nvSpPr>
        <p:spPr>
          <a:xfrm>
            <a:off x="3620278" y="170761"/>
            <a:ext cx="11658600" cy="1491342"/>
          </a:xfrm>
          <a:prstGeom prst="rect">
            <a:avLst/>
          </a:prstGeom>
        </p:spPr>
        <p:txBody>
          <a:bodyPr vert="horz" lIns="91440" tIns="45720" rIns="91440" bIns="45720" rtlCol="0" anchor="t">
            <a:noAutofit/>
          </a:bodyPr>
          <a:lstStyle/>
          <a:p>
            <a:pPr algn="ctr">
              <a:lnSpc>
                <a:spcPct val="90000"/>
              </a:lnSpc>
              <a:spcAft>
                <a:spcPts val="600"/>
              </a:spcAft>
            </a:pPr>
            <a:r>
              <a:rPr lang="en-US" sz="5400" b="1">
                <a:solidFill>
                  <a:srgbClr val="FF0000"/>
                </a:solidFill>
                <a:latin typeface="Times New Roman" panose="02020603050405020304" pitchFamily="18" charset="0"/>
                <a:cs typeface="Times New Roman" panose="02020603050405020304" pitchFamily="18" charset="0"/>
              </a:rPr>
              <a:t>HẸN GẶP LẠI CÁC EM!</a:t>
            </a:r>
          </a:p>
        </p:txBody>
      </p:sp>
    </p:spTree>
    <p:extLst>
      <p:ext uri="{BB962C8B-B14F-4D97-AF65-F5344CB8AC3E}">
        <p14:creationId xmlns:p14="http://schemas.microsoft.com/office/powerpoint/2010/main" val="2991163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CD89388-988F-01EB-1F66-E9ED70EDF7E9}"/>
              </a:ext>
            </a:extLst>
          </p:cNvPr>
          <p:cNvPicPr>
            <a:picLocks noChangeAspect="1"/>
          </p:cNvPicPr>
          <p:nvPr/>
        </p:nvPicPr>
        <p:blipFill rotWithShape="1">
          <a:blip r:embed="rId2"/>
          <a:srcRect t="33425" r="9091" b="11441"/>
          <a:stretch/>
        </p:blipFill>
        <p:spPr>
          <a:xfrm>
            <a:off x="20" y="10"/>
            <a:ext cx="18287980" cy="10286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9" y="-3"/>
            <a:ext cx="8162788"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105DC82-308A-FD6D-F7CE-5E85D55C63A7}"/>
              </a:ext>
            </a:extLst>
          </p:cNvPr>
          <p:cNvSpPr txBox="1"/>
          <p:nvPr/>
        </p:nvSpPr>
        <p:spPr>
          <a:xfrm>
            <a:off x="1159933" y="4241202"/>
            <a:ext cx="6093963" cy="1491342"/>
          </a:xfrm>
          <a:prstGeom prst="rect">
            <a:avLst/>
          </a:prstGeom>
        </p:spPr>
        <p:txBody>
          <a:bodyPr vert="horz" lIns="91440" tIns="45720" rIns="91440" bIns="45720" rtlCol="0" anchor="t">
            <a:normAutofit fontScale="77500" lnSpcReduction="20000"/>
          </a:bodyPr>
          <a:lstStyle/>
          <a:p>
            <a:pPr algn="ctr">
              <a:lnSpc>
                <a:spcPct val="90000"/>
              </a:lnSpc>
              <a:spcAft>
                <a:spcPts val="600"/>
              </a:spcAft>
            </a:pPr>
            <a:r>
              <a:rPr lang="en-US" sz="9600" b="1">
                <a:solidFill>
                  <a:srgbClr val="FF000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2968927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4" y="3674196"/>
            <a:ext cx="4728358" cy="6533140"/>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3496960" y="6008219"/>
            <a:ext cx="4713612" cy="4460256"/>
          </a:xfrm>
          <a:prstGeom prst="rect">
            <a:avLst/>
          </a:prstGeom>
        </p:spPr>
      </p:pic>
      <p:sp>
        <p:nvSpPr>
          <p:cNvPr id="18" name="TextBox 17">
            <a:extLst>
              <a:ext uri="{FF2B5EF4-FFF2-40B4-BE49-F238E27FC236}">
                <a16:creationId xmlns:a16="http://schemas.microsoft.com/office/drawing/2014/main" id="{33B10893-346C-42C4-2B48-9004670EFF3F}"/>
              </a:ext>
            </a:extLst>
          </p:cNvPr>
          <p:cNvSpPr txBox="1"/>
          <p:nvPr/>
        </p:nvSpPr>
        <p:spPr>
          <a:xfrm>
            <a:off x="1719811" y="542365"/>
            <a:ext cx="15146908" cy="646331"/>
          </a:xfrm>
          <a:prstGeom prst="rect">
            <a:avLst/>
          </a:prstGeom>
          <a:noFill/>
        </p:spPr>
        <p:txBody>
          <a:bodyPr wrap="square" rtlCol="0">
            <a:spAutoFit/>
          </a:bodyPr>
          <a:lstStyle/>
          <a:p>
            <a:r>
              <a:rPr lang="en-US" sz="3600" b="0" i="0">
                <a:solidFill>
                  <a:srgbClr val="002060"/>
                </a:solidFill>
                <a:effectLst/>
                <a:latin typeface="Nunito Black" panose="00000A00000000000000" pitchFamily="2" charset="0"/>
              </a:rPr>
              <a:t>Em cảm thấy thế nào nếu phải xa ngôi nhà của mình nhiều ngày?</a:t>
            </a:r>
            <a:endParaRPr lang="en-US" sz="3600">
              <a:solidFill>
                <a:srgbClr val="002060"/>
              </a:solidFill>
              <a:latin typeface="Nunito Black" panose="00000A00000000000000" pitchFamily="2" charset="0"/>
            </a:endParaRPr>
          </a:p>
        </p:txBody>
      </p:sp>
      <p:pic>
        <p:nvPicPr>
          <p:cNvPr id="20" name="Picture 19">
            <a:extLst>
              <a:ext uri="{FF2B5EF4-FFF2-40B4-BE49-F238E27FC236}">
                <a16:creationId xmlns:a16="http://schemas.microsoft.com/office/drawing/2014/main" id="{62A000FB-8611-1E7D-24BA-63C02CE172D3}"/>
              </a:ext>
            </a:extLst>
          </p:cNvPr>
          <p:cNvPicPr>
            <a:picLocks noChangeAspect="1"/>
          </p:cNvPicPr>
          <p:nvPr/>
        </p:nvPicPr>
        <p:blipFill>
          <a:blip r:embed="rId10"/>
          <a:stretch>
            <a:fillRect/>
          </a:stretch>
        </p:blipFill>
        <p:spPr>
          <a:xfrm>
            <a:off x="381001" y="444004"/>
            <a:ext cx="1326629" cy="893444"/>
          </a:xfrm>
          <a:prstGeom prst="rect">
            <a:avLst/>
          </a:prstGeom>
        </p:spPr>
      </p:pic>
      <p:sp>
        <p:nvSpPr>
          <p:cNvPr id="21" name="TextBox 20">
            <a:extLst>
              <a:ext uri="{FF2B5EF4-FFF2-40B4-BE49-F238E27FC236}">
                <a16:creationId xmlns:a16="http://schemas.microsoft.com/office/drawing/2014/main" id="{A098AA55-9D70-BD07-21BD-02AD732E356C}"/>
              </a:ext>
            </a:extLst>
          </p:cNvPr>
          <p:cNvSpPr txBox="1"/>
          <p:nvPr/>
        </p:nvSpPr>
        <p:spPr>
          <a:xfrm>
            <a:off x="4963391" y="1733239"/>
            <a:ext cx="9982200" cy="1940957"/>
          </a:xfrm>
          <a:prstGeom prst="wedgeRoundRectCallout">
            <a:avLst>
              <a:gd name="adj1" fmla="val -36864"/>
              <a:gd name="adj2" fmla="val 96762"/>
              <a:gd name="adj3" fmla="val 16667"/>
            </a:avLst>
          </a:prstGeom>
          <a:solidFill>
            <a:schemeClr val="accent6">
              <a:lumMod val="20000"/>
              <a:lumOff val="80000"/>
            </a:schemeClr>
          </a:solidFill>
        </p:spPr>
        <p:txBody>
          <a:bodyPr wrap="square" rtlCol="0">
            <a:spAutoFit/>
          </a:bodyPr>
          <a:lstStyle/>
          <a:p>
            <a:pPr algn="just"/>
            <a:r>
              <a:rPr lang="en-US" sz="3600" b="0" i="0">
                <a:effectLst/>
                <a:latin typeface="Nunito Black" panose="00000A00000000000000" pitchFamily="2" charset="0"/>
              </a:rPr>
              <a:t>	</a:t>
            </a:r>
            <a:r>
              <a:rPr lang="vi-VN" sz="3600" b="0" i="0">
                <a:effectLst/>
                <a:latin typeface="Nunito Black" panose="00000A00000000000000" pitchFamily="2" charset="0"/>
              </a:rPr>
              <a:t>Nếu phải xa ngôi nhà của mình nhiều ngày, em sẽ cảm thấy rất nhớ nhung và chỉ muốn được quay trở về nhà</a:t>
            </a:r>
            <a:r>
              <a:rPr lang="en-US" sz="3600" b="0" i="0">
                <a:effectLst/>
                <a:latin typeface="Nunito Black" panose="00000A00000000000000" pitchFamily="2" charset="0"/>
              </a:rPr>
              <a:t>.</a:t>
            </a:r>
            <a:endParaRPr lang="en-US" sz="3600">
              <a:latin typeface="Nunito Black" panose="00000A00000000000000" pitchFamily="2" charset="0"/>
            </a:endParaRPr>
          </a:p>
        </p:txBody>
      </p:sp>
      <p:pic>
        <p:nvPicPr>
          <p:cNvPr id="1026" name="Picture 2">
            <a:extLst>
              <a:ext uri="{FF2B5EF4-FFF2-40B4-BE49-F238E27FC236}">
                <a16:creationId xmlns:a16="http://schemas.microsoft.com/office/drawing/2014/main" id="{74EDE1BB-9A33-053E-D42D-38DBE25B77E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6597" r="16736"/>
          <a:stretch/>
        </p:blipFill>
        <p:spPr bwMode="auto">
          <a:xfrm>
            <a:off x="5479233" y="4720304"/>
            <a:ext cx="3429000" cy="5207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31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CD89388-988F-01EB-1F66-E9ED70EDF7E9}"/>
              </a:ext>
            </a:extLst>
          </p:cNvPr>
          <p:cNvPicPr>
            <a:picLocks noChangeAspect="1"/>
          </p:cNvPicPr>
          <p:nvPr/>
        </p:nvPicPr>
        <p:blipFill rotWithShape="1">
          <a:blip r:embed="rId2"/>
          <a:srcRect t="33425" r="9091" b="11441"/>
          <a:stretch/>
        </p:blipFill>
        <p:spPr>
          <a:xfrm>
            <a:off x="20" y="10"/>
            <a:ext cx="18287980" cy="10286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9" y="-3"/>
            <a:ext cx="8162788"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105DC82-308A-FD6D-F7CE-5E85D55C63A7}"/>
              </a:ext>
            </a:extLst>
          </p:cNvPr>
          <p:cNvSpPr txBox="1"/>
          <p:nvPr/>
        </p:nvSpPr>
        <p:spPr>
          <a:xfrm>
            <a:off x="1159933" y="4241202"/>
            <a:ext cx="6093963" cy="1491342"/>
          </a:xfrm>
          <a:prstGeom prst="rect">
            <a:avLst/>
          </a:prstGeom>
        </p:spPr>
        <p:txBody>
          <a:bodyPr vert="horz" lIns="91440" tIns="45720" rIns="91440" bIns="45720" rtlCol="0" anchor="t">
            <a:normAutofit fontScale="62500" lnSpcReduction="20000"/>
          </a:bodyPr>
          <a:lstStyle/>
          <a:p>
            <a:pPr algn="ctr">
              <a:lnSpc>
                <a:spcPct val="90000"/>
              </a:lnSpc>
              <a:spcAft>
                <a:spcPts val="600"/>
              </a:spcAft>
            </a:pPr>
            <a:r>
              <a:rPr lang="en-US" sz="9600" b="1">
                <a:solidFill>
                  <a:srgbClr val="FF0000"/>
                </a:solidFill>
                <a:latin typeface="Times New Roman" panose="02020603050405020304" pitchFamily="18" charset="0"/>
                <a:cs typeface="Times New Roman" panose="02020603050405020304" pitchFamily="18" charset="0"/>
              </a:rPr>
              <a:t>ĐỌC VĂN BẢN</a:t>
            </a:r>
          </a:p>
        </p:txBody>
      </p:sp>
    </p:spTree>
    <p:extLst>
      <p:ext uri="{BB962C8B-B14F-4D97-AF65-F5344CB8AC3E}">
        <p14:creationId xmlns:p14="http://schemas.microsoft.com/office/powerpoint/2010/main" val="2338759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sz="1800" b="0" i="0">
              <a:solidFill>
                <a:srgbClr val="000000"/>
              </a:solidFill>
              <a:effectLst/>
              <a:latin typeface="Nunito Black" panose="00000A00000000000000" pitchFamily="2" charset="0"/>
            </a:endParaRPr>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pic>
        <p:nvPicPr>
          <p:cNvPr id="7" name="Picture 6">
            <a:extLst>
              <a:ext uri="{FF2B5EF4-FFF2-40B4-BE49-F238E27FC236}">
                <a16:creationId xmlns:a16="http://schemas.microsoft.com/office/drawing/2014/main" id="{CF4AF0E0-CE8C-E597-7486-EF50E7222F99}"/>
              </a:ext>
            </a:extLst>
          </p:cNvPr>
          <p:cNvPicPr>
            <a:picLocks noChangeAspect="1"/>
          </p:cNvPicPr>
          <p:nvPr/>
        </p:nvPicPr>
        <p:blipFill rotWithShape="1">
          <a:blip r:embed="rId10"/>
          <a:srcRect l="42930" t="33704"/>
          <a:stretch/>
        </p:blipFill>
        <p:spPr>
          <a:xfrm>
            <a:off x="11011687" y="1639721"/>
            <a:ext cx="5524474" cy="6819900"/>
          </a:xfrm>
          <a:prstGeom prst="rect">
            <a:avLst/>
          </a:prstGeom>
        </p:spPr>
      </p:pic>
      <p:pic>
        <p:nvPicPr>
          <p:cNvPr id="9" name="Picture 8">
            <a:extLst>
              <a:ext uri="{FF2B5EF4-FFF2-40B4-BE49-F238E27FC236}">
                <a16:creationId xmlns:a16="http://schemas.microsoft.com/office/drawing/2014/main" id="{44DBC761-3C09-DB80-AF4C-18C88CCEA8EF}"/>
              </a:ext>
            </a:extLst>
          </p:cNvPr>
          <p:cNvPicPr>
            <a:picLocks noChangeAspect="1"/>
          </p:cNvPicPr>
          <p:nvPr/>
        </p:nvPicPr>
        <p:blipFill>
          <a:blip r:embed="rId11"/>
          <a:stretch>
            <a:fillRect/>
          </a:stretch>
        </p:blipFill>
        <p:spPr>
          <a:xfrm>
            <a:off x="426027" y="412069"/>
            <a:ext cx="962025" cy="714375"/>
          </a:xfrm>
          <a:prstGeom prst="rect">
            <a:avLst/>
          </a:prstGeom>
        </p:spPr>
      </p:pic>
      <p:sp>
        <p:nvSpPr>
          <p:cNvPr id="10" name="TextBox 9">
            <a:extLst>
              <a:ext uri="{FF2B5EF4-FFF2-40B4-BE49-F238E27FC236}">
                <a16:creationId xmlns:a16="http://schemas.microsoft.com/office/drawing/2014/main" id="{AA780D36-3279-BD5E-0681-230FB3FE5022}"/>
              </a:ext>
            </a:extLst>
          </p:cNvPr>
          <p:cNvSpPr txBox="1"/>
          <p:nvPr/>
        </p:nvSpPr>
        <p:spPr>
          <a:xfrm>
            <a:off x="952526" y="1065096"/>
            <a:ext cx="5132385" cy="7478970"/>
          </a:xfrm>
          <a:prstGeom prst="rect">
            <a:avLst/>
          </a:prstGeom>
          <a:noFill/>
        </p:spPr>
        <p:txBody>
          <a:bodyPr wrap="square" rtlCol="0">
            <a:spAutoFit/>
          </a:bodyPr>
          <a:lstStyle/>
          <a:p>
            <a:pPr algn="ctr"/>
            <a:r>
              <a:rPr lang="vi-VN" sz="4000" b="1" i="0">
                <a:solidFill>
                  <a:srgbClr val="FF0000"/>
                </a:solidFill>
                <a:effectLst/>
                <a:latin typeface="Times New Roman" panose="02020603050405020304" pitchFamily="18" charset="0"/>
                <a:cs typeface="Times New Roman" panose="02020603050405020304" pitchFamily="18" charset="0"/>
              </a:rPr>
              <a:t>Ngưỡng cửa</a:t>
            </a:r>
            <a:endParaRPr lang="vi-VN" sz="4000" b="0" i="0">
              <a:solidFill>
                <a:srgbClr val="FF0000"/>
              </a:solidFill>
              <a:effectLst/>
              <a:latin typeface="Times New Roman" panose="02020603050405020304" pitchFamily="18" charset="0"/>
              <a:cs typeface="Times New Roman" panose="02020603050405020304" pitchFamily="18" charset="0"/>
            </a:endParaRPr>
          </a:p>
          <a:p>
            <a:pPr algn="ctr"/>
            <a:r>
              <a:rPr lang="vi-VN" sz="4000" b="0" i="0">
                <a:solidFill>
                  <a:srgbClr val="FF0000"/>
                </a:solidFill>
                <a:effectLst/>
                <a:latin typeface="Times New Roman" panose="02020603050405020304" pitchFamily="18" charset="0"/>
                <a:cs typeface="Times New Roman" panose="02020603050405020304" pitchFamily="18" charset="0"/>
              </a:rPr>
              <a:t>(Trích)</a:t>
            </a:r>
          </a:p>
          <a:p>
            <a:r>
              <a:rPr lang="vi-VN" sz="4000" b="0" i="0">
                <a:solidFill>
                  <a:srgbClr val="000000"/>
                </a:solidFill>
                <a:effectLst/>
                <a:latin typeface="Times New Roman" panose="02020603050405020304" pitchFamily="18" charset="0"/>
                <a:cs typeface="Times New Roman" panose="02020603050405020304" pitchFamily="18" charset="0"/>
              </a:rPr>
              <a:t>Nơi ấy ai cũng quen</a:t>
            </a:r>
          </a:p>
          <a:p>
            <a:r>
              <a:rPr lang="vi-VN" sz="4000" b="0" i="0">
                <a:solidFill>
                  <a:srgbClr val="000000"/>
                </a:solidFill>
                <a:effectLst/>
                <a:latin typeface="Times New Roman" panose="02020603050405020304" pitchFamily="18" charset="0"/>
                <a:cs typeface="Times New Roman" panose="02020603050405020304" pitchFamily="18" charset="0"/>
              </a:rPr>
              <a:t>Ngay từ thời tấm bé</a:t>
            </a:r>
          </a:p>
          <a:p>
            <a:r>
              <a:rPr lang="vi-VN" sz="4000" b="0" i="0">
                <a:solidFill>
                  <a:srgbClr val="000000"/>
                </a:solidFill>
                <a:effectLst/>
                <a:latin typeface="Times New Roman" panose="02020603050405020304" pitchFamily="18" charset="0"/>
                <a:cs typeface="Times New Roman" panose="02020603050405020304" pitchFamily="18" charset="0"/>
              </a:rPr>
              <a:t>Khi tay bà, tay mẹ</a:t>
            </a:r>
          </a:p>
          <a:p>
            <a:r>
              <a:rPr lang="vi-VN" sz="4000" b="0" i="0">
                <a:solidFill>
                  <a:srgbClr val="000000"/>
                </a:solidFill>
                <a:effectLst/>
                <a:latin typeface="Times New Roman" panose="02020603050405020304" pitchFamily="18" charset="0"/>
                <a:cs typeface="Times New Roman" panose="02020603050405020304" pitchFamily="18" charset="0"/>
              </a:rPr>
              <a:t>Còn dắt vòng đi men.</a:t>
            </a:r>
            <a:endParaRPr lang="en-US" sz="4000" b="0" i="0">
              <a:solidFill>
                <a:srgbClr val="000000"/>
              </a:solidFill>
              <a:effectLst/>
              <a:latin typeface="Times New Roman" panose="02020603050405020304" pitchFamily="18" charset="0"/>
              <a:cs typeface="Times New Roman" panose="02020603050405020304" pitchFamily="18" charset="0"/>
            </a:endParaRPr>
          </a:p>
          <a:p>
            <a:endParaRPr lang="vi-VN" sz="4000" b="0" i="0">
              <a:solidFill>
                <a:srgbClr val="000000"/>
              </a:solidFill>
              <a:effectLst/>
              <a:latin typeface="Times New Roman" panose="02020603050405020304" pitchFamily="18" charset="0"/>
              <a:cs typeface="Times New Roman" panose="02020603050405020304" pitchFamily="18" charset="0"/>
            </a:endParaRPr>
          </a:p>
          <a:p>
            <a:r>
              <a:rPr lang="vi-VN" sz="4000" b="0" i="0">
                <a:solidFill>
                  <a:srgbClr val="000000"/>
                </a:solidFill>
                <a:effectLst/>
                <a:latin typeface="Times New Roman" panose="02020603050405020304" pitchFamily="18" charset="0"/>
                <a:cs typeface="Times New Roman" panose="02020603050405020304" pitchFamily="18" charset="0"/>
              </a:rPr>
              <a:t>Nơi bố mẹ ngày đêm</a:t>
            </a:r>
          </a:p>
          <a:p>
            <a:r>
              <a:rPr lang="vi-VN" sz="4000" b="0" i="0">
                <a:solidFill>
                  <a:srgbClr val="000000"/>
                </a:solidFill>
                <a:effectLst/>
                <a:latin typeface="Times New Roman" panose="02020603050405020304" pitchFamily="18" charset="0"/>
                <a:cs typeface="Times New Roman" panose="02020603050405020304" pitchFamily="18" charset="0"/>
              </a:rPr>
              <a:t>Lúc nào qua cũng vội</a:t>
            </a:r>
          </a:p>
          <a:p>
            <a:r>
              <a:rPr lang="vi-VN" sz="4000" b="0" i="0">
                <a:solidFill>
                  <a:srgbClr val="000000"/>
                </a:solidFill>
                <a:effectLst/>
                <a:latin typeface="Times New Roman" panose="02020603050405020304" pitchFamily="18" charset="0"/>
                <a:cs typeface="Times New Roman" panose="02020603050405020304" pitchFamily="18" charset="0"/>
              </a:rPr>
              <a:t>Nơi bạn bè chạy tới</a:t>
            </a:r>
          </a:p>
          <a:p>
            <a:r>
              <a:rPr lang="vi-VN" sz="4000" b="0" i="0">
                <a:solidFill>
                  <a:srgbClr val="000000"/>
                </a:solidFill>
                <a:effectLst/>
                <a:latin typeface="Times New Roman" panose="02020603050405020304" pitchFamily="18" charset="0"/>
                <a:cs typeface="Times New Roman" panose="02020603050405020304" pitchFamily="18" charset="0"/>
              </a:rPr>
              <a:t>Thường lúc nào cũng vui</a:t>
            </a:r>
            <a:r>
              <a:rPr lang="vi-VN" sz="3200" b="0" i="0">
                <a:solidFill>
                  <a:srgbClr val="000000"/>
                </a:solidFill>
                <a:effectLst/>
                <a:latin typeface="Nunito Black" panose="00000A00000000000000" pitchFamily="2" charset="0"/>
              </a:rPr>
              <a:t>.</a:t>
            </a:r>
            <a:endParaRPr lang="en-US" sz="3200" b="0" i="0">
              <a:solidFill>
                <a:srgbClr val="000000"/>
              </a:solidFill>
              <a:effectLst/>
              <a:latin typeface="Nunito Black" panose="00000A00000000000000" pitchFamily="2" charset="0"/>
            </a:endParaRPr>
          </a:p>
        </p:txBody>
      </p:sp>
      <p:sp>
        <p:nvSpPr>
          <p:cNvPr id="11" name="TextBox 10">
            <a:extLst>
              <a:ext uri="{FF2B5EF4-FFF2-40B4-BE49-F238E27FC236}">
                <a16:creationId xmlns:a16="http://schemas.microsoft.com/office/drawing/2014/main" id="{FC61AF03-C954-ED0F-2FFA-56C0155DB818}"/>
              </a:ext>
            </a:extLst>
          </p:cNvPr>
          <p:cNvSpPr txBox="1"/>
          <p:nvPr/>
        </p:nvSpPr>
        <p:spPr>
          <a:xfrm>
            <a:off x="6084911" y="3009900"/>
            <a:ext cx="5524474" cy="6740307"/>
          </a:xfrm>
          <a:prstGeom prst="rect">
            <a:avLst/>
          </a:prstGeom>
          <a:noFill/>
        </p:spPr>
        <p:txBody>
          <a:bodyPr wrap="square" rtlCol="0">
            <a:spAutoFit/>
          </a:bodyPr>
          <a:lstStyle/>
          <a:p>
            <a:endParaRPr lang="vi-VN" sz="3200" b="0" i="0">
              <a:solidFill>
                <a:srgbClr val="000000"/>
              </a:solidFill>
              <a:effectLst/>
              <a:latin typeface="Nunito Black" panose="00000A00000000000000" pitchFamily="2" charset="0"/>
            </a:endParaRPr>
          </a:p>
          <a:p>
            <a:r>
              <a:rPr lang="vi-VN" sz="4000" b="0" i="0">
                <a:solidFill>
                  <a:srgbClr val="000000"/>
                </a:solidFill>
                <a:effectLst/>
                <a:latin typeface="Times New Roman" panose="02020603050405020304" pitchFamily="18" charset="0"/>
                <a:cs typeface="Times New Roman" panose="02020603050405020304" pitchFamily="18" charset="0"/>
              </a:rPr>
              <a:t>Nơi ấy đã đưa tôi</a:t>
            </a:r>
          </a:p>
          <a:p>
            <a:r>
              <a:rPr lang="vi-VN" sz="4000" b="0" i="0">
                <a:solidFill>
                  <a:srgbClr val="000000"/>
                </a:solidFill>
                <a:effectLst/>
                <a:latin typeface="Times New Roman" panose="02020603050405020304" pitchFamily="18" charset="0"/>
                <a:cs typeface="Times New Roman" panose="02020603050405020304" pitchFamily="18" charset="0"/>
              </a:rPr>
              <a:t>Buổi đầu tiên đến lớp</a:t>
            </a:r>
          </a:p>
          <a:p>
            <a:r>
              <a:rPr lang="vi-VN" sz="4000" b="0" i="0">
                <a:solidFill>
                  <a:srgbClr val="000000"/>
                </a:solidFill>
                <a:effectLst/>
                <a:latin typeface="Times New Roman" panose="02020603050405020304" pitchFamily="18" charset="0"/>
                <a:cs typeface="Times New Roman" panose="02020603050405020304" pitchFamily="18" charset="0"/>
              </a:rPr>
              <a:t>Nay con đường xa tắp</a:t>
            </a:r>
          </a:p>
          <a:p>
            <a:r>
              <a:rPr lang="vi-VN" sz="4000" b="0" i="0">
                <a:solidFill>
                  <a:srgbClr val="000000"/>
                </a:solidFill>
                <a:effectLst/>
                <a:latin typeface="Times New Roman" panose="02020603050405020304" pitchFamily="18" charset="0"/>
                <a:cs typeface="Times New Roman" panose="02020603050405020304" pitchFamily="18" charset="0"/>
              </a:rPr>
              <a:t>Vẫn đang chờ tôi đi.</a:t>
            </a:r>
            <a:endParaRPr lang="en-US" sz="4000" b="0" i="0">
              <a:solidFill>
                <a:srgbClr val="000000"/>
              </a:solidFill>
              <a:effectLst/>
              <a:latin typeface="Times New Roman" panose="02020603050405020304" pitchFamily="18" charset="0"/>
              <a:cs typeface="Times New Roman" panose="02020603050405020304" pitchFamily="18" charset="0"/>
            </a:endParaRPr>
          </a:p>
          <a:p>
            <a:endParaRPr lang="vi-VN" sz="4000" b="0" i="0">
              <a:solidFill>
                <a:srgbClr val="000000"/>
              </a:solidFill>
              <a:effectLst/>
              <a:latin typeface="Times New Roman" panose="02020603050405020304" pitchFamily="18" charset="0"/>
              <a:cs typeface="Times New Roman" panose="02020603050405020304" pitchFamily="18" charset="0"/>
            </a:endParaRPr>
          </a:p>
          <a:p>
            <a:r>
              <a:rPr lang="vi-VN" sz="4000" b="0" i="0">
                <a:solidFill>
                  <a:srgbClr val="000000"/>
                </a:solidFill>
                <a:effectLst/>
                <a:latin typeface="Times New Roman" panose="02020603050405020304" pitchFamily="18" charset="0"/>
                <a:cs typeface="Times New Roman" panose="02020603050405020304" pitchFamily="18" charset="0"/>
              </a:rPr>
              <a:t>Nơi ấy ngôi sao khuya</a:t>
            </a:r>
          </a:p>
          <a:p>
            <a:r>
              <a:rPr lang="vi-VN" sz="4000" b="0" i="0">
                <a:solidFill>
                  <a:srgbClr val="000000"/>
                </a:solidFill>
                <a:effectLst/>
                <a:latin typeface="Times New Roman" panose="02020603050405020304" pitchFamily="18" charset="0"/>
                <a:cs typeface="Times New Roman" panose="02020603050405020304" pitchFamily="18" charset="0"/>
              </a:rPr>
              <a:t>Soi vào trong giấc ngủ</a:t>
            </a:r>
          </a:p>
          <a:p>
            <a:r>
              <a:rPr lang="vi-VN" sz="4000" b="0" i="0">
                <a:solidFill>
                  <a:srgbClr val="000000"/>
                </a:solidFill>
                <a:effectLst/>
                <a:latin typeface="Times New Roman" panose="02020603050405020304" pitchFamily="18" charset="0"/>
                <a:cs typeface="Times New Roman" panose="02020603050405020304" pitchFamily="18" charset="0"/>
              </a:rPr>
              <a:t>Ngọn đèn khuya bóng mẹ</a:t>
            </a:r>
          </a:p>
          <a:p>
            <a:r>
              <a:rPr lang="vi-VN" sz="4000" b="0" i="0">
                <a:solidFill>
                  <a:srgbClr val="000000"/>
                </a:solidFill>
                <a:effectLst/>
                <a:latin typeface="Times New Roman" panose="02020603050405020304" pitchFamily="18" charset="0"/>
                <a:cs typeface="Times New Roman" panose="02020603050405020304" pitchFamily="18" charset="0"/>
              </a:rPr>
              <a:t>Sáng một vầng trên sân.</a:t>
            </a:r>
          </a:p>
          <a:p>
            <a:pPr algn="r"/>
            <a:r>
              <a:rPr lang="vi-VN" sz="4000" b="0" i="0">
                <a:solidFill>
                  <a:srgbClr val="FF0000"/>
                </a:solidFill>
                <a:effectLst/>
                <a:latin typeface="Times New Roman" panose="02020603050405020304" pitchFamily="18" charset="0"/>
                <a:cs typeface="Times New Roman" panose="02020603050405020304" pitchFamily="18" charset="0"/>
              </a:rPr>
              <a:t>(Vũ Quần Phương)</a:t>
            </a:r>
          </a:p>
        </p:txBody>
      </p:sp>
    </p:spTree>
    <p:extLst>
      <p:ext uri="{BB962C8B-B14F-4D97-AF65-F5344CB8AC3E}">
        <p14:creationId xmlns:p14="http://schemas.microsoft.com/office/powerpoint/2010/main" val="113208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FE21981-771D-4A29-8D3A-D068BE54B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828800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Ngưỡng Cửa Là Gì? Ngưỡng Cửa Có Thể Chiêu Tài Tránh Hung Không? - MTrend">
            <a:extLst>
              <a:ext uri="{FF2B5EF4-FFF2-40B4-BE49-F238E27FC236}">
                <a16:creationId xmlns:a16="http://schemas.microsoft.com/office/drawing/2014/main" id="{BE5018FD-CB54-E12A-9933-1CA29B909E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62" b="5886"/>
          <a:stretch/>
        </p:blipFill>
        <p:spPr bwMode="auto">
          <a:xfrm>
            <a:off x="0" y="24246"/>
            <a:ext cx="18013936" cy="10286999"/>
          </a:xfrm>
          <a:custGeom>
            <a:avLst/>
            <a:gdLst/>
            <a:ahLst/>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8"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3" name="Picture 4" descr="Top 20 ngưỡng cửa là gì mới nhất 2022">
            <a:extLst>
              <a:ext uri="{FF2B5EF4-FFF2-40B4-BE49-F238E27FC236}">
                <a16:creationId xmlns:a16="http://schemas.microsoft.com/office/drawing/2014/main" id="{3083CC1E-EC84-F597-3817-DA1F052EC7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0582" b="-1"/>
          <a:stretch/>
        </p:blipFill>
        <p:spPr bwMode="auto">
          <a:xfrm>
            <a:off x="6720757" y="1660363"/>
            <a:ext cx="6250089" cy="5522447"/>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noFill/>
          <a:ln w="158750">
            <a:solidFill>
              <a:schemeClr val="bg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1CAAEF4-9693-BBAC-27FE-D5C0E9687A4C}"/>
              </a:ext>
            </a:extLst>
          </p:cNvPr>
          <p:cNvSpPr txBox="1"/>
          <p:nvPr/>
        </p:nvSpPr>
        <p:spPr>
          <a:xfrm>
            <a:off x="5337047" y="8626637"/>
            <a:ext cx="12649200" cy="1328023"/>
          </a:xfrm>
          <a:prstGeom prst="roundRect">
            <a:avLst/>
          </a:prstGeom>
          <a:solidFill>
            <a:srgbClr val="00B0F0"/>
          </a:solidFill>
          <a:effectLst>
            <a:reflection blurRad="6350" stA="50000" endA="300" endPos="55000" dir="5400000" sy="-100000" algn="bl" rotWithShape="0"/>
          </a:effectLst>
        </p:spPr>
        <p:txBody>
          <a:bodyPr wrap="square" rtlCol="0">
            <a:spAutoFit/>
          </a:bodyPr>
          <a:lstStyle/>
          <a:p>
            <a:pPr algn="ctr"/>
            <a:r>
              <a:rPr lang="en-US" sz="3600" b="1">
                <a:solidFill>
                  <a:schemeClr val="tx1">
                    <a:lumMod val="95000"/>
                    <a:lumOff val="5000"/>
                  </a:schemeClr>
                </a:solidFill>
                <a:latin typeface="Times New Roman" panose="02020603050405020304" pitchFamily="18" charset="0"/>
                <a:cs typeface="Times New Roman" panose="02020603050405020304" pitchFamily="18" charset="0"/>
              </a:rPr>
              <a:t>Ngưỡng cửa: thanh dưới của khung cửa ra vào, thường chỉ có nhà gỗ hoặc nhà tranh.</a:t>
            </a:r>
          </a:p>
        </p:txBody>
      </p:sp>
    </p:spTree>
    <p:extLst>
      <p:ext uri="{BB962C8B-B14F-4D97-AF65-F5344CB8AC3E}">
        <p14:creationId xmlns:p14="http://schemas.microsoft.com/office/powerpoint/2010/main" val="219276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8" name="Rectangle 3087">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3090" name="Freeform: Shape 3089">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53" y="-23851"/>
            <a:ext cx="9867505" cy="8722336"/>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074" name="Picture 2" descr="Cách nuôi dạy trẻ 2 tuổi không thụt lùi với bạn cùng trang lứa">
            <a:extLst>
              <a:ext uri="{FF2B5EF4-FFF2-40B4-BE49-F238E27FC236}">
                <a16:creationId xmlns:a16="http://schemas.microsoft.com/office/drawing/2014/main" id="{F0AA3686-70CA-FD1D-6586-CBDC17E762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52" r="7701" b="-1"/>
          <a:stretch/>
        </p:blipFill>
        <p:spPr bwMode="auto">
          <a:xfrm>
            <a:off x="-42510" y="-106328"/>
            <a:ext cx="9484723" cy="839049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
        <p:nvSpPr>
          <p:cNvPr id="3092" name="Freeform: Shape 3091">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484743" cy="839049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94" name="Freeform: Shape 3093">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12637" y="2122996"/>
            <a:ext cx="8498988" cy="8199783"/>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3076" name="Picture 4" descr="Hoạt động vịn đứng: Cơ sở cho những bước đi đầu tiên của bé">
            <a:extLst>
              <a:ext uri="{FF2B5EF4-FFF2-40B4-BE49-F238E27FC236}">
                <a16:creationId xmlns:a16="http://schemas.microsoft.com/office/drawing/2014/main" id="{43BD0207-9352-96C7-7244-48F819B18C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76" r="19526"/>
          <a:stretch/>
        </p:blipFill>
        <p:spPr bwMode="auto">
          <a:xfrm>
            <a:off x="10193895" y="2528050"/>
            <a:ext cx="8094105" cy="7758953"/>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a:noFill/>
          <a:extLst>
            <a:ext uri="{909E8E84-426E-40DD-AFC4-6F175D3DCCD1}">
              <a14:hiddenFill xmlns:a14="http://schemas.microsoft.com/office/drawing/2010/main">
                <a:solidFill>
                  <a:srgbClr val="FFFFFF"/>
                </a:solidFill>
              </a14:hiddenFill>
            </a:ext>
          </a:extLst>
        </p:spPr>
      </p:pic>
      <p:sp>
        <p:nvSpPr>
          <p:cNvPr id="3096" name="Freeform: Shape 3095">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3895" y="2528047"/>
            <a:ext cx="8094105" cy="7758953"/>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 name="TextBox 2">
            <a:extLst>
              <a:ext uri="{FF2B5EF4-FFF2-40B4-BE49-F238E27FC236}">
                <a16:creationId xmlns:a16="http://schemas.microsoft.com/office/drawing/2014/main" id="{44AC764A-5B44-7C3A-B825-11D25A43E079}"/>
              </a:ext>
            </a:extLst>
          </p:cNvPr>
          <p:cNvSpPr txBox="1"/>
          <p:nvPr/>
        </p:nvSpPr>
        <p:spPr>
          <a:xfrm>
            <a:off x="1066800" y="8455839"/>
            <a:ext cx="6496050" cy="1323439"/>
          </a:xfrm>
          <a:prstGeom prst="rect">
            <a:avLst/>
          </a:prstGeom>
          <a:noFill/>
        </p:spPr>
        <p:txBody>
          <a:bodyPr wrap="square" rtlCol="0">
            <a:spAutoFit/>
          </a:bodyPr>
          <a:lstStyle/>
          <a:p>
            <a:pPr algn="ctr"/>
            <a:r>
              <a:rPr lang="en-US" sz="4000" b="1">
                <a:solidFill>
                  <a:srgbClr val="002060"/>
                </a:solidFill>
                <a:latin typeface="Times New Roman" panose="02020603050405020304" pitchFamily="18" charset="0"/>
                <a:cs typeface="Times New Roman" panose="02020603050405020304" pitchFamily="18" charset="0"/>
              </a:rPr>
              <a:t>Đi men: bám vào vật gì đó để đi cho vững.</a:t>
            </a:r>
          </a:p>
        </p:txBody>
      </p:sp>
    </p:spTree>
    <p:extLst>
      <p:ext uri="{BB962C8B-B14F-4D97-AF65-F5344CB8AC3E}">
        <p14:creationId xmlns:p14="http://schemas.microsoft.com/office/powerpoint/2010/main" val="99007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barn(inVertical)">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arn(inVertical)">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sp>
        <p:nvSpPr>
          <p:cNvPr id="12" name="TextBox 11">
            <a:extLst>
              <a:ext uri="{FF2B5EF4-FFF2-40B4-BE49-F238E27FC236}">
                <a16:creationId xmlns:a16="http://schemas.microsoft.com/office/drawing/2014/main" id="{F1B52234-D229-A0D5-A042-B2531592C803}"/>
              </a:ext>
            </a:extLst>
          </p:cNvPr>
          <p:cNvSpPr txBox="1"/>
          <p:nvPr/>
        </p:nvSpPr>
        <p:spPr>
          <a:xfrm>
            <a:off x="5442617" y="2343832"/>
            <a:ext cx="6226571" cy="5632311"/>
          </a:xfrm>
          <a:prstGeom prst="rect">
            <a:avLst/>
          </a:prstGeom>
          <a:noFill/>
        </p:spPr>
        <p:txBody>
          <a:bodyPr wrap="square" rtlCol="0">
            <a:spAutoFit/>
          </a:bodyPr>
          <a:lstStyle/>
          <a:p>
            <a:r>
              <a:rPr lang="vi-VN" sz="4000" b="0" i="0">
                <a:solidFill>
                  <a:srgbClr val="000000"/>
                </a:solidFill>
                <a:effectLst/>
                <a:latin typeface="Times New Roman" panose="02020603050405020304" pitchFamily="18" charset="0"/>
                <a:cs typeface="Times New Roman" panose="02020603050405020304" pitchFamily="18" charset="0"/>
              </a:rPr>
              <a:t>Nơi ấy</a:t>
            </a:r>
            <a:r>
              <a:rPr lang="en-US" sz="4000" b="0" i="0">
                <a:solidFill>
                  <a:srgbClr val="FF0000"/>
                </a:solidFill>
                <a:effectLst/>
                <a:latin typeface="Times New Roman" panose="02020603050405020304" pitchFamily="18" charset="0"/>
                <a:cs typeface="Times New Roman" panose="02020603050405020304" pitchFamily="18" charset="0"/>
              </a:rPr>
              <a:t>/</a:t>
            </a:r>
            <a:r>
              <a:rPr lang="vi-VN" sz="4000" b="0" i="0">
                <a:solidFill>
                  <a:srgbClr val="000000"/>
                </a:solidFill>
                <a:effectLst/>
                <a:latin typeface="Times New Roman" panose="02020603050405020304" pitchFamily="18" charset="0"/>
                <a:cs typeface="Times New Roman" panose="02020603050405020304" pitchFamily="18" charset="0"/>
              </a:rPr>
              <a:t>đã đưa tôi</a:t>
            </a:r>
          </a:p>
          <a:p>
            <a:r>
              <a:rPr lang="vi-VN" sz="4000" b="0" i="0">
                <a:solidFill>
                  <a:srgbClr val="000000"/>
                </a:solidFill>
                <a:effectLst/>
                <a:latin typeface="Times New Roman" panose="02020603050405020304" pitchFamily="18" charset="0"/>
                <a:cs typeface="Times New Roman" panose="02020603050405020304" pitchFamily="18" charset="0"/>
              </a:rPr>
              <a:t>Buổi đầu tiên</a:t>
            </a:r>
            <a:r>
              <a:rPr lang="en-US" sz="4000" b="0" i="0">
                <a:solidFill>
                  <a:srgbClr val="FF0000"/>
                </a:solidFill>
                <a:effectLst/>
                <a:latin typeface="Times New Roman" panose="02020603050405020304" pitchFamily="18" charset="0"/>
                <a:cs typeface="Times New Roman" panose="02020603050405020304" pitchFamily="18" charset="0"/>
              </a:rPr>
              <a:t>/</a:t>
            </a:r>
            <a:r>
              <a:rPr lang="vi-VN" sz="4000" b="0" i="0">
                <a:solidFill>
                  <a:srgbClr val="000000"/>
                </a:solidFill>
                <a:effectLst/>
                <a:latin typeface="Times New Roman" panose="02020603050405020304" pitchFamily="18" charset="0"/>
                <a:cs typeface="Times New Roman" panose="02020603050405020304" pitchFamily="18" charset="0"/>
              </a:rPr>
              <a:t> đến lớp</a:t>
            </a:r>
          </a:p>
          <a:p>
            <a:r>
              <a:rPr lang="vi-VN" sz="4000" b="0" i="0">
                <a:solidFill>
                  <a:srgbClr val="000000"/>
                </a:solidFill>
                <a:effectLst/>
                <a:latin typeface="Times New Roman" panose="02020603050405020304" pitchFamily="18" charset="0"/>
                <a:cs typeface="Times New Roman" panose="02020603050405020304" pitchFamily="18" charset="0"/>
              </a:rPr>
              <a:t>Nay</a:t>
            </a:r>
            <a:r>
              <a:rPr lang="en-US" sz="4000" b="0" i="0">
                <a:solidFill>
                  <a:srgbClr val="FF0000"/>
                </a:solidFill>
                <a:effectLst/>
                <a:latin typeface="Times New Roman" panose="02020603050405020304" pitchFamily="18" charset="0"/>
                <a:cs typeface="Times New Roman" panose="02020603050405020304" pitchFamily="18" charset="0"/>
              </a:rPr>
              <a:t>/</a:t>
            </a:r>
            <a:r>
              <a:rPr lang="vi-VN" sz="4000" b="0" i="0">
                <a:solidFill>
                  <a:srgbClr val="000000"/>
                </a:solidFill>
                <a:effectLst/>
                <a:latin typeface="Times New Roman" panose="02020603050405020304" pitchFamily="18" charset="0"/>
                <a:cs typeface="Times New Roman" panose="02020603050405020304" pitchFamily="18" charset="0"/>
              </a:rPr>
              <a:t> con đường xa tắp</a:t>
            </a:r>
          </a:p>
          <a:p>
            <a:r>
              <a:rPr lang="vi-VN" sz="4000" b="0" i="0">
                <a:solidFill>
                  <a:srgbClr val="000000"/>
                </a:solidFill>
                <a:effectLst/>
                <a:latin typeface="Times New Roman" panose="02020603050405020304" pitchFamily="18" charset="0"/>
                <a:cs typeface="Times New Roman" panose="02020603050405020304" pitchFamily="18" charset="0"/>
              </a:rPr>
              <a:t>Vẫn đang chờ tôi đi.</a:t>
            </a:r>
            <a:endParaRPr lang="en-US" sz="4000">
              <a:solidFill>
                <a:srgbClr val="000000"/>
              </a:solidFill>
              <a:latin typeface="Times New Roman" panose="02020603050405020304" pitchFamily="18" charset="0"/>
              <a:cs typeface="Times New Roman" panose="02020603050405020304" pitchFamily="18" charset="0"/>
            </a:endParaRPr>
          </a:p>
          <a:p>
            <a:endParaRPr lang="vi-VN" sz="4000" b="0" i="0">
              <a:solidFill>
                <a:srgbClr val="000000"/>
              </a:solidFill>
              <a:effectLst/>
              <a:latin typeface="Times New Roman" panose="02020603050405020304" pitchFamily="18" charset="0"/>
              <a:cs typeface="Times New Roman" panose="02020603050405020304" pitchFamily="18" charset="0"/>
            </a:endParaRPr>
          </a:p>
          <a:p>
            <a:r>
              <a:rPr lang="vi-VN" sz="4000" b="0" i="0">
                <a:solidFill>
                  <a:srgbClr val="000000"/>
                </a:solidFill>
                <a:effectLst/>
                <a:latin typeface="Times New Roman" panose="02020603050405020304" pitchFamily="18" charset="0"/>
                <a:cs typeface="Times New Roman" panose="02020603050405020304" pitchFamily="18" charset="0"/>
              </a:rPr>
              <a:t>Nơi ấy</a:t>
            </a:r>
            <a:r>
              <a:rPr lang="en-US" sz="4000" b="0" i="0">
                <a:solidFill>
                  <a:srgbClr val="FF0000"/>
                </a:solidFill>
                <a:effectLst/>
                <a:latin typeface="Times New Roman" panose="02020603050405020304" pitchFamily="18" charset="0"/>
                <a:cs typeface="Times New Roman" panose="02020603050405020304" pitchFamily="18" charset="0"/>
              </a:rPr>
              <a:t>/</a:t>
            </a:r>
            <a:r>
              <a:rPr lang="vi-VN" sz="4000" b="0" i="0">
                <a:solidFill>
                  <a:srgbClr val="000000"/>
                </a:solidFill>
                <a:effectLst/>
                <a:latin typeface="Times New Roman" panose="02020603050405020304" pitchFamily="18" charset="0"/>
                <a:cs typeface="Times New Roman" panose="02020603050405020304" pitchFamily="18" charset="0"/>
              </a:rPr>
              <a:t> ngôi sao khuya</a:t>
            </a:r>
          </a:p>
          <a:p>
            <a:r>
              <a:rPr lang="vi-VN" sz="4000" b="0" i="0">
                <a:solidFill>
                  <a:srgbClr val="000000"/>
                </a:solidFill>
                <a:effectLst/>
                <a:latin typeface="Times New Roman" panose="02020603050405020304" pitchFamily="18" charset="0"/>
                <a:cs typeface="Times New Roman" panose="02020603050405020304" pitchFamily="18" charset="0"/>
              </a:rPr>
              <a:t>Soi vào trong giấc ngủ</a:t>
            </a:r>
          </a:p>
          <a:p>
            <a:r>
              <a:rPr lang="vi-VN" sz="4000" b="0" i="0">
                <a:solidFill>
                  <a:srgbClr val="000000"/>
                </a:solidFill>
                <a:effectLst/>
                <a:latin typeface="Times New Roman" panose="02020603050405020304" pitchFamily="18" charset="0"/>
                <a:cs typeface="Times New Roman" panose="02020603050405020304" pitchFamily="18" charset="0"/>
              </a:rPr>
              <a:t>Ngọn đèn khuya</a:t>
            </a:r>
            <a:r>
              <a:rPr lang="en-US" sz="4000" b="0" i="0">
                <a:solidFill>
                  <a:srgbClr val="FF0000"/>
                </a:solidFill>
                <a:effectLst/>
                <a:latin typeface="Times New Roman" panose="02020603050405020304" pitchFamily="18" charset="0"/>
                <a:cs typeface="Times New Roman" panose="02020603050405020304" pitchFamily="18" charset="0"/>
              </a:rPr>
              <a:t>/</a:t>
            </a:r>
            <a:r>
              <a:rPr lang="vi-VN" sz="4000" b="0" i="0">
                <a:solidFill>
                  <a:srgbClr val="000000"/>
                </a:solidFill>
                <a:effectLst/>
                <a:latin typeface="Times New Roman" panose="02020603050405020304" pitchFamily="18" charset="0"/>
                <a:cs typeface="Times New Roman" panose="02020603050405020304" pitchFamily="18" charset="0"/>
              </a:rPr>
              <a:t> bóng mẹ</a:t>
            </a:r>
          </a:p>
          <a:p>
            <a:r>
              <a:rPr lang="vi-VN" sz="4000" b="0" i="0">
                <a:solidFill>
                  <a:srgbClr val="000000"/>
                </a:solidFill>
                <a:effectLst/>
                <a:latin typeface="Times New Roman" panose="02020603050405020304" pitchFamily="18" charset="0"/>
                <a:cs typeface="Times New Roman" panose="02020603050405020304" pitchFamily="18" charset="0"/>
              </a:rPr>
              <a:t>Sáng một vầng trên sân.</a:t>
            </a:r>
          </a:p>
        </p:txBody>
      </p:sp>
      <p:sp>
        <p:nvSpPr>
          <p:cNvPr id="7" name="TextBox 6">
            <a:extLst>
              <a:ext uri="{FF2B5EF4-FFF2-40B4-BE49-F238E27FC236}">
                <a16:creationId xmlns:a16="http://schemas.microsoft.com/office/drawing/2014/main" id="{4711A612-D74F-7F42-FEAD-2F3F9FFC923F}"/>
              </a:ext>
            </a:extLst>
          </p:cNvPr>
          <p:cNvSpPr txBox="1"/>
          <p:nvPr/>
        </p:nvSpPr>
        <p:spPr>
          <a:xfrm>
            <a:off x="609600" y="647700"/>
            <a:ext cx="4267200" cy="707886"/>
          </a:xfrm>
          <a:prstGeom prst="rect">
            <a:avLst/>
          </a:prstGeom>
          <a:noFill/>
        </p:spPr>
        <p:txBody>
          <a:bodyPr wrap="square" rtlCol="0">
            <a:spAutoFit/>
          </a:bodyPr>
          <a:lstStyle/>
          <a:p>
            <a:r>
              <a:rPr lang="en-US" sz="4000" b="1">
                <a:solidFill>
                  <a:srgbClr val="FF0000"/>
                </a:solidFill>
                <a:latin typeface="Times New Roman" panose="02020603050405020304" pitchFamily="18" charset="0"/>
                <a:cs typeface="Times New Roman" panose="02020603050405020304" pitchFamily="18" charset="0"/>
              </a:rPr>
              <a:t>Luyện đọc khổ thơ</a:t>
            </a:r>
          </a:p>
        </p:txBody>
      </p:sp>
    </p:spTree>
    <p:extLst>
      <p:ext uri="{BB962C8B-B14F-4D97-AF65-F5344CB8AC3E}">
        <p14:creationId xmlns:p14="http://schemas.microsoft.com/office/powerpoint/2010/main" val="408187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1538</TotalTime>
  <Words>1176</Words>
  <Application>Microsoft Office PowerPoint</Application>
  <PresentationFormat>Custom</PresentationFormat>
  <Paragraphs>114</Paragraphs>
  <Slides>27</Slides>
  <Notes>0</Notes>
  <HiddenSlides>0</HiddenSlides>
  <MMClips>0</MMClips>
  <ScaleCrop>false</ScaleCrop>
  <HeadingPairs>
    <vt:vector size="6" baseType="variant">
      <vt:variant>
        <vt:lpstr>Fonts Used</vt:lpstr>
      </vt:variant>
      <vt:variant>
        <vt:i4>5</vt:i4>
      </vt:variant>
      <vt:variant>
        <vt:lpstr>Theme</vt:lpstr>
      </vt:variant>
      <vt:variant>
        <vt:i4>9</vt:i4>
      </vt:variant>
      <vt:variant>
        <vt:lpstr>Slide Titles</vt:lpstr>
      </vt:variant>
      <vt:variant>
        <vt:i4>27</vt:i4>
      </vt:variant>
    </vt:vector>
  </HeadingPairs>
  <TitlesOfParts>
    <vt:vector size="41" baseType="lpstr">
      <vt:lpstr>Nunito Black</vt:lpstr>
      <vt:lpstr>Meiryo</vt:lpstr>
      <vt:lpstr>Times New Roman</vt:lpstr>
      <vt:lpstr>Calibri</vt:lpstr>
      <vt:lpstr>Arial</vt:lpstr>
      <vt:lpstr>Office Theme</vt:lpstr>
      <vt:lpstr>1_Office Theme</vt:lpstr>
      <vt:lpstr>2_Office Theme</vt:lpstr>
      <vt:lpstr>3_Office Theme</vt:lpstr>
      <vt:lpstr>4_Office Theme</vt:lpstr>
      <vt:lpstr>5_Office Theme</vt:lpstr>
      <vt:lpstr>6_Office Theme</vt:lpstr>
      <vt:lpstr>7_Office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Bị mắc kẹt ở nhà ảnh hưởng nặng nề đến người mê du lịch lâu năm như tôi rất nhiều. Những sở thích ny thực sự giúp tôi giết thời gian.</dc:title>
  <dc:creator>Admin</dc:creator>
  <cp:lastModifiedBy>Windows 11</cp:lastModifiedBy>
  <cp:revision>20</cp:revision>
  <dcterms:created xsi:type="dcterms:W3CDTF">2006-08-16T00:00:00Z</dcterms:created>
  <dcterms:modified xsi:type="dcterms:W3CDTF">2023-11-06T07:41:53Z</dcterms:modified>
  <dc:identifier>DAFIttsfuQc</dc:identifier>
</cp:coreProperties>
</file>