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3"/>
  </p:notesMasterIdLst>
  <p:sldIdLst>
    <p:sldId id="257" r:id="rId2"/>
    <p:sldId id="266" r:id="rId3"/>
    <p:sldId id="288" r:id="rId4"/>
    <p:sldId id="289" r:id="rId5"/>
    <p:sldId id="290" r:id="rId6"/>
    <p:sldId id="291" r:id="rId7"/>
    <p:sldId id="267" r:id="rId8"/>
    <p:sldId id="292" r:id="rId9"/>
    <p:sldId id="293" r:id="rId10"/>
    <p:sldId id="294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F0673-9CE8-49C6-8A78-671C28D32005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F6B95-8B8B-4748-B765-9B4599BE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0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7957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1951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807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3133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436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1716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39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850A-2EA1-7503-8FE6-67A97DAD6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B4D92-0EBE-5A8C-52BF-0EAF7DA60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631CF-0963-7122-A5B4-DE6FF15B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BC708-D519-C2B8-73A2-06052354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D8DB0-29E4-584C-3316-DA53725E2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8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3D7F-544E-3AFA-8234-71727B3B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54ED4-75A3-A104-7267-E3E176EC4B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41838-5052-C2D2-8578-D6CA6976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E98E-E6D0-3E86-C1EE-68DF6B3A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1A777-3ED6-6AC3-D4D4-7872BDF8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2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5F070-FB8D-F5C4-07DB-096CC4461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AEAD9-160F-EDBD-4E44-B17711820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85F49-5033-998C-A146-29A55B4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3C799-6978-541C-BDCA-14174CE4E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90A06-BAF3-1D2E-0229-1CD7633B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205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596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797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3366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D27D59-6977-44DD-8E4E-5EC5FBCC1A3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954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29C2E-4D1E-4F59-91D1-95B83ABEEBF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95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46A1F-9E99-4E72-9D09-5F6A6C41B36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030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83F7B2-BB06-4C2C-A0BF-C3C4D1F413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C20B1D-C678-4C69-9E65-5611E138ED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A3.BoosterNextFYBlackRegular-San"/>
                <a:ea typeface="Microsoft YaHe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A3.BoosterNextFYBlackRegular-San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11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CB4A-242A-CC00-4296-2BB82782D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92B34-6309-6E37-17D1-9BCF98A8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F0781-94C3-6531-273B-A15DDB80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DF1E9-DBAA-B36D-2DCB-AE2B3A58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534D-C9A6-F97D-CF8C-C1B4FCEB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8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CB74B-88C8-6ABE-304E-B80661E8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FBBB-8C07-18A4-8752-107C9CE5B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D4A6B-B5CB-1846-15DF-6F3FC4D0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8D238-EE83-758E-E3DA-3B9E6F78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41224-4EBF-1B83-7D2C-5FDB0517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1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0024A-B941-8998-1727-79B77E83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6924-7871-2F55-8ABB-25B63E6CA4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6421D-AEAB-820B-6FF5-A159B6FA9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7DC78-F60B-A8D4-C721-5482F5E4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DC8A-4F5D-C1D1-FBD1-8F2A90683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29CE-A499-E6D5-56FD-1DBE14915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05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7BBA-50ED-41D9-040C-9B98784D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DF9BFE-6AF5-7EF5-20EC-71A109EA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C1D86-AD00-C195-75CA-70E01292A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60338-8B3C-9398-DCCB-55EF1A818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4FBCAA-83E6-336D-0FEB-252383C18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74CA4-D919-4D32-6145-AA96119B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95E49-7CC0-E827-35EC-C3BF522B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934A28-3CD1-EB20-7918-A5DE2266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930B-EBDB-B974-6169-D28E0DA6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B43933-0D63-6345-4179-5AC9E3EDA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079DD-3DF5-D03E-C242-7744F8B7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17A98-7677-23FC-2D95-DE9550AD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5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7FA41-15B5-2B4A-23F4-B8191B3C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19AA0-0113-1884-EB71-5DFBFCCE8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0D80E-D3E2-F15C-410E-0AC9846D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00C3-CEEB-F7B3-9A60-6E696B69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2098-6DE8-963E-FBB4-47DFF295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A1D92-ADE6-7C3D-437F-A15FD7FC0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B715A-76E9-8FCC-3D59-14C6C21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2794B-841F-2B19-4975-B3A3E9A8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4F459-54C7-190F-75CF-A3F32E8C1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9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8DA50-B640-CFB3-5CD7-3EFDBD274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8EC1B-BC7F-BF22-1342-81F470B72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FFFBC-BE31-0232-4988-DECF68B35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99880-0E02-578E-3405-717B519D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456B7-78F9-B694-46EB-10211CD4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133B2-AE70-3C9E-1053-FFBDB569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5AF6784-FE9D-2DBF-68F3-A94CDCDC4C8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A9C5C-477B-68EA-5EBB-3AB92D1CD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00BF5-F270-CEA5-327C-E5CF12E2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9F03D-C6C2-9460-0CFF-6541B5B0CF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ECDD-8715-4FA7-A6C4-37E8C9A535C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E1CF5-49F8-84E4-C907-09F0822E4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7EB4A-80E3-B8B6-9CB7-B2DF5708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229C-75ED-48B6-BEB3-A4B260482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3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41" r:id="rId12"/>
    <p:sldLayoutId id="2147483742" r:id="rId13"/>
    <p:sldLayoutId id="2147483743" r:id="rId14"/>
    <p:sldLayoutId id="2147483744" r:id="rId15"/>
    <p:sldLayoutId id="2147483701" r:id="rId16"/>
    <p:sldLayoutId id="2147483702" r:id="rId17"/>
    <p:sldLayoutId id="2147483703" r:id="rId18"/>
    <p:sldLayoutId id="214748370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9899" y="4512152"/>
            <a:ext cx="5302467" cy="297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94251" y="5233892"/>
            <a:ext cx="2200147" cy="1624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0" y="-517401"/>
            <a:ext cx="2497073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1"/>
          <p:cNvSpPr txBox="1"/>
          <p:nvPr/>
        </p:nvSpPr>
        <p:spPr>
          <a:xfrm>
            <a:off x="6092826" y="3095201"/>
            <a:ext cx="6350" cy="74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 defTabSz="609630">
              <a:lnSpc>
                <a:spcPct val="404388"/>
              </a:lnSpc>
              <a:buClr>
                <a:srgbClr val="000000"/>
              </a:buClr>
            </a:pPr>
            <a:endParaRPr sz="12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B825B6-E99B-2DEB-9739-93BB659CCD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461" y="844584"/>
            <a:ext cx="5834378" cy="21398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F099E2-6470-2FB9-7E21-3A99ACCABB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092" y="2538907"/>
            <a:ext cx="8401016" cy="17801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5999" y="318637"/>
            <a:ext cx="4117975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4.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Trao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đổi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,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góp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9AECAE2-4730-569C-63BE-4CFF75BF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67"/>
            <a:ext cx="4872789" cy="368119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1251AB6-C3E5-1B34-E5EF-37AF22CA8CED}"/>
              </a:ext>
            </a:extLst>
          </p:cNvPr>
          <p:cNvSpPr/>
          <p:nvPr/>
        </p:nvSpPr>
        <p:spPr>
          <a:xfrm>
            <a:off x="2676525" y="1339333"/>
            <a:ext cx="8949417" cy="13181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Ghi chép được các đặc điểm ngoại hình, hoạt động, thói quen của con vật.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0F2EBD7D-8C52-9B89-6A42-191EE866BE9D}"/>
              </a:ext>
            </a:extLst>
          </p:cNvPr>
          <p:cNvSpPr/>
          <p:nvPr/>
        </p:nvSpPr>
        <p:spPr>
          <a:xfrm>
            <a:off x="4337887" y="3206867"/>
            <a:ext cx="7196888" cy="1088908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Ghi chép được đặc điểm nổi bật của con vật.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40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859B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-1041400"/>
            <a:ext cx="12108313" cy="879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BCDE89-D07D-CD22-65BB-6011E8020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200" y="2705401"/>
            <a:ext cx="6059949" cy="184724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6000" y="318637"/>
            <a:ext cx="2641600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defTabSz="609630">
              <a:buClr>
                <a:srgbClr val="000000"/>
              </a:buClr>
            </a:pP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1.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Chuẩn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bị</a:t>
            </a:r>
            <a:endParaRPr sz="3200" kern="0" dirty="0">
              <a:solidFill>
                <a:srgbClr val="0C0C0C"/>
              </a:solidFill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pic>
        <p:nvPicPr>
          <p:cNvPr id="2" name="图片 12">
            <a:extLst>
              <a:ext uri="{FF2B5EF4-FFF2-40B4-BE49-F238E27FC236}">
                <a16:creationId xmlns:a16="http://schemas.microsoft.com/office/drawing/2014/main" id="{CB19949A-6D10-6E08-DFC9-B63C27F1E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767"/>
            <a:ext cx="4872789" cy="368119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3430218" y="996433"/>
            <a:ext cx="8167149" cy="13181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có thể lựa chọn quan sát những con vật như thế nào?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478B06AC-D8E3-8AE3-6F3F-0C8F470E6E91}"/>
              </a:ext>
            </a:extLst>
          </p:cNvPr>
          <p:cNvSpPr/>
          <p:nvPr/>
        </p:nvSpPr>
        <p:spPr>
          <a:xfrm>
            <a:off x="4347412" y="2768717"/>
            <a:ext cx="7196888" cy="1088908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hình thức quan sát nào?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9D77C512-719C-F248-D526-65124ED30A63}"/>
              </a:ext>
            </a:extLst>
          </p:cNvPr>
          <p:cNvSpPr/>
          <p:nvPr/>
        </p:nvSpPr>
        <p:spPr>
          <a:xfrm>
            <a:off x="5025189" y="4357304"/>
            <a:ext cx="6524156" cy="1414846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quan sát bằng những giác quan nào ?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2801568" y="520183"/>
            <a:ext cx="6790107" cy="899042"/>
          </a:xfrm>
          <a:prstGeom prst="roundRect">
            <a:avLst/>
          </a:prstGeom>
          <a:solidFill>
            <a:srgbClr val="EAC84A"/>
          </a:solidFill>
          <a:ln w="28575"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Google Shape;967;p16">
            <a:extLst>
              <a:ext uri="{FF2B5EF4-FFF2-40B4-BE49-F238E27FC236}">
                <a16:creationId xmlns:a16="http://schemas.microsoft.com/office/drawing/2014/main" id="{179A64FC-CCD0-7EC0-578A-EC69DA9A4748}"/>
              </a:ext>
            </a:extLst>
          </p:cNvPr>
          <p:cNvSpPr/>
          <p:nvPr/>
        </p:nvSpPr>
        <p:spPr>
          <a:xfrm rot="-1200343" flipH="1">
            <a:off x="4694258" y="1604316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970;p16">
            <a:extLst>
              <a:ext uri="{FF2B5EF4-FFF2-40B4-BE49-F238E27FC236}">
                <a16:creationId xmlns:a16="http://schemas.microsoft.com/office/drawing/2014/main" id="{A3DB4AAC-B18E-AC09-DB76-9E7318365201}"/>
              </a:ext>
            </a:extLst>
          </p:cNvPr>
          <p:cNvGrpSpPr/>
          <p:nvPr/>
        </p:nvGrpSpPr>
        <p:grpSpPr>
          <a:xfrm>
            <a:off x="1647826" y="1881626"/>
            <a:ext cx="3188648" cy="1223523"/>
            <a:chOff x="6019800" y="2256123"/>
            <a:chExt cx="2819400" cy="1066800"/>
          </a:xfrm>
        </p:grpSpPr>
        <p:sp>
          <p:nvSpPr>
            <p:cNvPr id="10" name="Google Shape;971;p16">
              <a:extLst>
                <a:ext uri="{FF2B5EF4-FFF2-40B4-BE49-F238E27FC236}">
                  <a16:creationId xmlns:a16="http://schemas.microsoft.com/office/drawing/2014/main" id="{AC649CEC-C55B-7131-00F8-DC6EAC67A79C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72;p16">
              <a:extLst>
                <a:ext uri="{FF2B5EF4-FFF2-40B4-BE49-F238E27FC236}">
                  <a16:creationId xmlns:a16="http://schemas.microsoft.com/office/drawing/2014/main" id="{ED803C8A-0702-E233-3F5E-96C3AB183774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Vật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nuôi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trong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nhà</a:t>
              </a:r>
              <a:endParaRPr sz="105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7;p16">
            <a:extLst>
              <a:ext uri="{FF2B5EF4-FFF2-40B4-BE49-F238E27FC236}">
                <a16:creationId xmlns:a16="http://schemas.microsoft.com/office/drawing/2014/main" id="{121FB392-AFFB-C40C-8F29-DE6379FE2955}"/>
              </a:ext>
            </a:extLst>
          </p:cNvPr>
          <p:cNvSpPr/>
          <p:nvPr/>
        </p:nvSpPr>
        <p:spPr>
          <a:xfrm rot="12463419" flipH="1">
            <a:off x="7789884" y="1680515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970;p16">
            <a:extLst>
              <a:ext uri="{FF2B5EF4-FFF2-40B4-BE49-F238E27FC236}">
                <a16:creationId xmlns:a16="http://schemas.microsoft.com/office/drawing/2014/main" id="{A13181CC-C892-C739-9FC3-208339A61686}"/>
              </a:ext>
            </a:extLst>
          </p:cNvPr>
          <p:cNvGrpSpPr/>
          <p:nvPr/>
        </p:nvGrpSpPr>
        <p:grpSpPr>
          <a:xfrm>
            <a:off x="6972301" y="2024501"/>
            <a:ext cx="3188648" cy="1223523"/>
            <a:chOff x="6019800" y="2256123"/>
            <a:chExt cx="2819400" cy="1066800"/>
          </a:xfrm>
        </p:grpSpPr>
        <p:sp>
          <p:nvSpPr>
            <p:cNvPr id="14" name="Google Shape;971;p16">
              <a:extLst>
                <a:ext uri="{FF2B5EF4-FFF2-40B4-BE49-F238E27FC236}">
                  <a16:creationId xmlns:a16="http://schemas.microsoft.com/office/drawing/2014/main" id="{AB799DAF-3B07-528B-147D-096756AE67A0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2;p16">
              <a:extLst>
                <a:ext uri="{FF2B5EF4-FFF2-40B4-BE49-F238E27FC236}">
                  <a16:creationId xmlns:a16="http://schemas.microsoft.com/office/drawing/2014/main" id="{433C4F61-1995-122F-0D5A-A730744FAB9D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Động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vật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hoang</a:t>
              </a:r>
              <a:r>
                <a:rPr lang="en-US" sz="3200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 </a:t>
              </a:r>
              <a:r>
                <a:rPr lang="en-US" sz="3200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Lobster"/>
                </a:rPr>
                <a:t>dã</a:t>
              </a:r>
              <a:endParaRPr sz="105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Top 10 Bài văn thuyết minh về một con vật nuôi mà em thích hay nhất -  toplist.vn">
            <a:extLst>
              <a:ext uri="{FF2B5EF4-FFF2-40B4-BE49-F238E27FC236}">
                <a16:creationId xmlns:a16="http://schemas.microsoft.com/office/drawing/2014/main" id="{B4E90FBC-E50C-61E0-348B-8B1329A6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4" y="3380141"/>
            <a:ext cx="3782019" cy="264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ần 70% quần thể động vật hoang dã bị suy giảm trong vòng chưa đầy một thế  kỷ">
            <a:extLst>
              <a:ext uri="{FF2B5EF4-FFF2-40B4-BE49-F238E27FC236}">
                <a16:creationId xmlns:a16="http://schemas.microsoft.com/office/drawing/2014/main" id="{E2763E68-F211-D1A0-FEF1-6EE67EB77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3638798"/>
            <a:ext cx="4462583" cy="2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074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4314825" y="520183"/>
            <a:ext cx="5276850" cy="8990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Google Shape;967;p16">
            <a:extLst>
              <a:ext uri="{FF2B5EF4-FFF2-40B4-BE49-F238E27FC236}">
                <a16:creationId xmlns:a16="http://schemas.microsoft.com/office/drawing/2014/main" id="{179A64FC-CCD0-7EC0-578A-EC69DA9A4748}"/>
              </a:ext>
            </a:extLst>
          </p:cNvPr>
          <p:cNvSpPr/>
          <p:nvPr/>
        </p:nvSpPr>
        <p:spPr>
          <a:xfrm rot="-1200343" flipH="1">
            <a:off x="4694258" y="1604316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" name="Google Shape;970;p16">
            <a:extLst>
              <a:ext uri="{FF2B5EF4-FFF2-40B4-BE49-F238E27FC236}">
                <a16:creationId xmlns:a16="http://schemas.microsoft.com/office/drawing/2014/main" id="{A3DB4AAC-B18E-AC09-DB76-9E7318365201}"/>
              </a:ext>
            </a:extLst>
          </p:cNvPr>
          <p:cNvGrpSpPr/>
          <p:nvPr/>
        </p:nvGrpSpPr>
        <p:grpSpPr>
          <a:xfrm>
            <a:off x="1647826" y="1881626"/>
            <a:ext cx="3188648" cy="1223523"/>
            <a:chOff x="6019800" y="2256123"/>
            <a:chExt cx="2819400" cy="1066800"/>
          </a:xfrm>
        </p:grpSpPr>
        <p:sp>
          <p:nvSpPr>
            <p:cNvPr id="10" name="Google Shape;971;p16">
              <a:extLst>
                <a:ext uri="{FF2B5EF4-FFF2-40B4-BE49-F238E27FC236}">
                  <a16:creationId xmlns:a16="http://schemas.microsoft.com/office/drawing/2014/main" id="{AC649CEC-C55B-7131-00F8-DC6EAC67A79C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972;p16">
              <a:extLst>
                <a:ext uri="{FF2B5EF4-FFF2-40B4-BE49-F238E27FC236}">
                  <a16:creationId xmlns:a16="http://schemas.microsoft.com/office/drawing/2014/main" id="{ED803C8A-0702-E233-3F5E-96C3AB183774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Quan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sát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trực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tiếp</a:t>
              </a:r>
              <a:endParaRPr kumimoji="0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2" name="Google Shape;967;p16">
            <a:extLst>
              <a:ext uri="{FF2B5EF4-FFF2-40B4-BE49-F238E27FC236}">
                <a16:creationId xmlns:a16="http://schemas.microsoft.com/office/drawing/2014/main" id="{121FB392-AFFB-C40C-8F29-DE6379FE2955}"/>
              </a:ext>
            </a:extLst>
          </p:cNvPr>
          <p:cNvSpPr/>
          <p:nvPr/>
        </p:nvSpPr>
        <p:spPr>
          <a:xfrm rot="12463419" flipH="1">
            <a:off x="7837509" y="1680515"/>
            <a:ext cx="1330796" cy="77071"/>
          </a:xfrm>
          <a:prstGeom prst="rightArrow">
            <a:avLst>
              <a:gd name="adj1" fmla="val 50000"/>
              <a:gd name="adj2" fmla="val 53636"/>
            </a:avLst>
          </a:prstGeom>
          <a:solidFill>
            <a:schemeClr val="lt1"/>
          </a:solidFill>
          <a:ln w="57150" cap="flat" cmpd="sng">
            <a:solidFill>
              <a:srgbClr val="5F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970;p16">
            <a:extLst>
              <a:ext uri="{FF2B5EF4-FFF2-40B4-BE49-F238E27FC236}">
                <a16:creationId xmlns:a16="http://schemas.microsoft.com/office/drawing/2014/main" id="{A13181CC-C892-C739-9FC3-208339A61686}"/>
              </a:ext>
            </a:extLst>
          </p:cNvPr>
          <p:cNvGrpSpPr/>
          <p:nvPr/>
        </p:nvGrpSpPr>
        <p:grpSpPr>
          <a:xfrm>
            <a:off x="6400800" y="2091176"/>
            <a:ext cx="4762500" cy="1223523"/>
            <a:chOff x="6019800" y="2256123"/>
            <a:chExt cx="2819400" cy="1066800"/>
          </a:xfrm>
        </p:grpSpPr>
        <p:sp>
          <p:nvSpPr>
            <p:cNvPr id="14" name="Google Shape;971;p16">
              <a:extLst>
                <a:ext uri="{FF2B5EF4-FFF2-40B4-BE49-F238E27FC236}">
                  <a16:creationId xmlns:a16="http://schemas.microsoft.com/office/drawing/2014/main" id="{AB799DAF-3B07-528B-147D-096756AE67A0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72;p16">
              <a:extLst>
                <a:ext uri="{FF2B5EF4-FFF2-40B4-BE49-F238E27FC236}">
                  <a16:creationId xmlns:a16="http://schemas.microsoft.com/office/drawing/2014/main" id="{433C4F61-1995-122F-0D5A-A730744FAB9D}"/>
                </a:ext>
              </a:extLst>
            </p:cNvPr>
            <p:cNvSpPr/>
            <p:nvPr/>
          </p:nvSpPr>
          <p:spPr>
            <a:xfrm>
              <a:off x="6104382" y="2384467"/>
              <a:ext cx="2734818" cy="93845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nl-NL" sz="3200" b="1" dirty="0">
                  <a:solidFill>
                    <a:srgbClr val="0070C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sát qua tivi, sách báo, tranh,…</a:t>
              </a:r>
              <a:endParaRPr kumimoji="0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050" name="Picture 2" descr="Bé cùng tìm hiểu dự án: &quot;Con thỏ&quot; của lớp mẫu giáo Bé 5">
            <a:extLst>
              <a:ext uri="{FF2B5EF4-FFF2-40B4-BE49-F238E27FC236}">
                <a16:creationId xmlns:a16="http://schemas.microsoft.com/office/drawing/2014/main" id="{3E7F8A85-2F43-00BC-23A2-EEB18438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3486149"/>
            <a:ext cx="265772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ột số điều nên lưu ý khi cho trẻ em xem tivi bố mẹ nên biết">
            <a:extLst>
              <a:ext uri="{FF2B5EF4-FFF2-40B4-BE49-F238E27FC236}">
                <a16:creationId xmlns:a16="http://schemas.microsoft.com/office/drawing/2014/main" id="{E26218E6-26CE-7BC7-713F-A2C547D15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514725"/>
            <a:ext cx="3409949" cy="22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45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37B4BA7-53F6-BA21-1114-D8BB050F0177}"/>
              </a:ext>
            </a:extLst>
          </p:cNvPr>
          <p:cNvSpPr/>
          <p:nvPr/>
        </p:nvSpPr>
        <p:spPr>
          <a:xfrm>
            <a:off x="3390900" y="600075"/>
            <a:ext cx="5276850" cy="1247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quan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Google Shape;970;p16">
            <a:extLst>
              <a:ext uri="{FF2B5EF4-FFF2-40B4-BE49-F238E27FC236}">
                <a16:creationId xmlns:a16="http://schemas.microsoft.com/office/drawing/2014/main" id="{99535B1D-C710-4716-8D8C-71DA528E7E6C}"/>
              </a:ext>
            </a:extLst>
          </p:cNvPr>
          <p:cNvGrpSpPr/>
          <p:nvPr/>
        </p:nvGrpSpPr>
        <p:grpSpPr>
          <a:xfrm>
            <a:off x="1919910" y="2738877"/>
            <a:ext cx="2032965" cy="711200"/>
            <a:chOff x="6019800" y="2256123"/>
            <a:chExt cx="2819400" cy="1066800"/>
          </a:xfrm>
        </p:grpSpPr>
        <p:sp>
          <p:nvSpPr>
            <p:cNvPr id="9" name="Google Shape;971;p16">
              <a:extLst>
                <a:ext uri="{FF2B5EF4-FFF2-40B4-BE49-F238E27FC236}">
                  <a16:creationId xmlns:a16="http://schemas.microsoft.com/office/drawing/2014/main" id="{0C83A8D0-80CC-A1DB-8B72-6E188E7D976D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72;p16">
              <a:extLst>
                <a:ext uri="{FF2B5EF4-FFF2-40B4-BE49-F238E27FC236}">
                  <a16:creationId xmlns:a16="http://schemas.microsoft.com/office/drawing/2014/main" id="{DE3721A3-F6F3-D834-28E6-45E8044D31AF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Mắt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2478DFB-8D98-703D-9A5E-964768C76198}"/>
              </a:ext>
            </a:extLst>
          </p:cNvPr>
          <p:cNvCxnSpPr>
            <a:cxnSpLocks/>
          </p:cNvCxnSpPr>
          <p:nvPr/>
        </p:nvCxnSpPr>
        <p:spPr>
          <a:xfrm flipH="1">
            <a:off x="3324225" y="1885950"/>
            <a:ext cx="2486025" cy="895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oogle Shape;970;p16">
            <a:extLst>
              <a:ext uri="{FF2B5EF4-FFF2-40B4-BE49-F238E27FC236}">
                <a16:creationId xmlns:a16="http://schemas.microsoft.com/office/drawing/2014/main" id="{2A1E77D6-EE3D-B4A4-9394-8CC9D7130238}"/>
              </a:ext>
            </a:extLst>
          </p:cNvPr>
          <p:cNvGrpSpPr/>
          <p:nvPr/>
        </p:nvGrpSpPr>
        <p:grpSpPr>
          <a:xfrm>
            <a:off x="4939335" y="2729352"/>
            <a:ext cx="1823415" cy="711200"/>
            <a:chOff x="6019800" y="2256123"/>
            <a:chExt cx="2819400" cy="1066800"/>
          </a:xfrm>
        </p:grpSpPr>
        <p:sp>
          <p:nvSpPr>
            <p:cNvPr id="29" name="Google Shape;971;p16">
              <a:extLst>
                <a:ext uri="{FF2B5EF4-FFF2-40B4-BE49-F238E27FC236}">
                  <a16:creationId xmlns:a16="http://schemas.microsoft.com/office/drawing/2014/main" id="{622AE5D6-1BAA-7197-A21D-8C811D6A3691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972;p16">
              <a:extLst>
                <a:ext uri="{FF2B5EF4-FFF2-40B4-BE49-F238E27FC236}">
                  <a16:creationId xmlns:a16="http://schemas.microsoft.com/office/drawing/2014/main" id="{DEBEA5A4-F578-F378-6201-9BBF84437D39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 err="1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Mũi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D9367CC-261A-58B3-84A9-D6FA612B0062}"/>
              </a:ext>
            </a:extLst>
          </p:cNvPr>
          <p:cNvCxnSpPr>
            <a:cxnSpLocks/>
          </p:cNvCxnSpPr>
          <p:nvPr/>
        </p:nvCxnSpPr>
        <p:spPr>
          <a:xfrm flipH="1">
            <a:off x="5829300" y="1866900"/>
            <a:ext cx="190500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7" name="Google Shape;970;p16">
            <a:extLst>
              <a:ext uri="{FF2B5EF4-FFF2-40B4-BE49-F238E27FC236}">
                <a16:creationId xmlns:a16="http://schemas.microsoft.com/office/drawing/2014/main" id="{1506E480-1265-B3D1-85F2-A1D7A98EBFFE}"/>
              </a:ext>
            </a:extLst>
          </p:cNvPr>
          <p:cNvGrpSpPr/>
          <p:nvPr/>
        </p:nvGrpSpPr>
        <p:grpSpPr>
          <a:xfrm>
            <a:off x="7225335" y="2719827"/>
            <a:ext cx="1823415" cy="711200"/>
            <a:chOff x="6019800" y="2256123"/>
            <a:chExt cx="2819400" cy="1066800"/>
          </a:xfrm>
        </p:grpSpPr>
        <p:sp>
          <p:nvSpPr>
            <p:cNvPr id="2058" name="Google Shape;971;p16">
              <a:extLst>
                <a:ext uri="{FF2B5EF4-FFF2-40B4-BE49-F238E27FC236}">
                  <a16:creationId xmlns:a16="http://schemas.microsoft.com/office/drawing/2014/main" id="{2F351FDF-8335-8140-A533-544453B909F7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972;p16">
              <a:extLst>
                <a:ext uri="{FF2B5EF4-FFF2-40B4-BE49-F238E27FC236}">
                  <a16:creationId xmlns:a16="http://schemas.microsoft.com/office/drawing/2014/main" id="{7FA38546-062F-3F97-F53B-B2F16ED7418C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Tai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060" name="Straight Arrow Connector 2059">
            <a:extLst>
              <a:ext uri="{FF2B5EF4-FFF2-40B4-BE49-F238E27FC236}">
                <a16:creationId xmlns:a16="http://schemas.microsoft.com/office/drawing/2014/main" id="{418BCA6E-1E8D-59B4-CC46-CE21E76E2C41}"/>
              </a:ext>
            </a:extLst>
          </p:cNvPr>
          <p:cNvCxnSpPr>
            <a:cxnSpLocks/>
          </p:cNvCxnSpPr>
          <p:nvPr/>
        </p:nvCxnSpPr>
        <p:spPr>
          <a:xfrm>
            <a:off x="6543675" y="1857375"/>
            <a:ext cx="1571625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2" name="Google Shape;970;p16">
            <a:extLst>
              <a:ext uri="{FF2B5EF4-FFF2-40B4-BE49-F238E27FC236}">
                <a16:creationId xmlns:a16="http://schemas.microsoft.com/office/drawing/2014/main" id="{19266670-482B-AD5F-D70F-C068F9632CB5}"/>
              </a:ext>
            </a:extLst>
          </p:cNvPr>
          <p:cNvGrpSpPr/>
          <p:nvPr/>
        </p:nvGrpSpPr>
        <p:grpSpPr>
          <a:xfrm>
            <a:off x="9425610" y="2700777"/>
            <a:ext cx="1823415" cy="711200"/>
            <a:chOff x="6019800" y="2256123"/>
            <a:chExt cx="2819400" cy="1066800"/>
          </a:xfrm>
        </p:grpSpPr>
        <p:sp>
          <p:nvSpPr>
            <p:cNvPr id="2063" name="Google Shape;971;p16">
              <a:extLst>
                <a:ext uri="{FF2B5EF4-FFF2-40B4-BE49-F238E27FC236}">
                  <a16:creationId xmlns:a16="http://schemas.microsoft.com/office/drawing/2014/main" id="{5924DFDE-0589-CACA-450A-95A382597795}"/>
                </a:ext>
              </a:extLst>
            </p:cNvPr>
            <p:cNvSpPr/>
            <p:nvPr/>
          </p:nvSpPr>
          <p:spPr>
            <a:xfrm>
              <a:off x="6019800" y="22561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rgbClr val="FBD4B4"/>
            </a:solidFill>
            <a:ln w="38100" cap="flat" cmpd="sng">
              <a:solidFill>
                <a:srgbClr val="FFFF00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ker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972;p16">
              <a:extLst>
                <a:ext uri="{FF2B5EF4-FFF2-40B4-BE49-F238E27FC236}">
                  <a16:creationId xmlns:a16="http://schemas.microsoft.com/office/drawing/2014/main" id="{CF698BA2-6A79-BFEE-C132-E03C49B0F415}"/>
                </a:ext>
              </a:extLst>
            </p:cNvPr>
            <p:cNvSpPr/>
            <p:nvPr/>
          </p:nvSpPr>
          <p:spPr>
            <a:xfrm>
              <a:off x="6172200" y="2408523"/>
              <a:ext cx="2667000" cy="9144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38100" cap="flat" cmpd="sng">
              <a:solidFill>
                <a:srgbClr val="97480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r>
                <a:rPr lang="en-US" sz="2667" b="1" kern="0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obster"/>
                  <a:sym typeface="Lobster"/>
                </a:rPr>
                <a:t>Tay</a:t>
              </a:r>
              <a:endParaRPr sz="933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cxnSp>
        <p:nvCxnSpPr>
          <p:cNvPr id="2065" name="Straight Arrow Connector 2064">
            <a:extLst>
              <a:ext uri="{FF2B5EF4-FFF2-40B4-BE49-F238E27FC236}">
                <a16:creationId xmlns:a16="http://schemas.microsoft.com/office/drawing/2014/main" id="{8F89890F-11D4-2C34-7BAC-8DF229B6503E}"/>
              </a:ext>
            </a:extLst>
          </p:cNvPr>
          <p:cNvCxnSpPr>
            <a:cxnSpLocks/>
          </p:cNvCxnSpPr>
          <p:nvPr/>
        </p:nvCxnSpPr>
        <p:spPr>
          <a:xfrm>
            <a:off x="7400925" y="1838325"/>
            <a:ext cx="2914650" cy="84772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5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2286000" y="271012"/>
            <a:ext cx="8648699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lvl="0" defTabSz="609630">
              <a:buClr>
                <a:srgbClr val="000000"/>
              </a:buClr>
            </a:pP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Quan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ghi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chép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kết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quả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quan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lang="en-US" sz="3200" b="1" kern="0" dirty="0" err="1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lang="en-US" sz="3200" b="1" kern="0" dirty="0">
                <a:solidFill>
                  <a:srgbClr val="0C0C0C"/>
                </a:solidFill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7BDC6-E154-59B4-ED2F-28923CF48525}"/>
              </a:ext>
            </a:extLst>
          </p:cNvPr>
          <p:cNvSpPr txBox="1"/>
          <p:nvPr/>
        </p:nvSpPr>
        <p:spPr>
          <a:xfrm>
            <a:off x="762000" y="895350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ngoại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C32C47-3EBE-FE24-DC92-25C647B4F536}"/>
              </a:ext>
            </a:extLst>
          </p:cNvPr>
          <p:cNvSpPr txBox="1"/>
          <p:nvPr/>
        </p:nvSpPr>
        <p:spPr>
          <a:xfrm>
            <a:off x="723900" y="1476375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D541837-88A0-5402-8ACD-AC7FCCB55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13389"/>
              </p:ext>
            </p:extLst>
          </p:nvPr>
        </p:nvGraphicFramePr>
        <p:xfrm>
          <a:off x="2724151" y="1581150"/>
          <a:ext cx="7038975" cy="230505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346325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346325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</a:tblGrid>
              <a:tr h="44382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bao quát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dáng, kích thước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Màu sắc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Bộ lông (da)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Bé nhỏ,...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Trắng muốt,...</a:t>
                      </a: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Mềm mại,...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FB3A5C5-5EFE-1821-A2E4-46DB88800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622303"/>
              </p:ext>
            </p:extLst>
          </p:nvPr>
        </p:nvGraphicFramePr>
        <p:xfrm>
          <a:off x="2305050" y="4133850"/>
          <a:ext cx="8001000" cy="235138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val="63353192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45997423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51964824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935312813"/>
                    </a:ext>
                  </a:extLst>
                </a:gridCol>
              </a:tblGrid>
              <a:tr h="4438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Đặc điểm của từng bộ phận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19544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Mũi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770490"/>
                  </a:ext>
                </a:extLst>
              </a:tr>
              <a:tr h="930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xoe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,..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nhỏ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xíu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2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3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1"/>
          <p:cNvSpPr/>
          <p:nvPr/>
        </p:nvSpPr>
        <p:spPr>
          <a:xfrm>
            <a:off x="487626" y="177800"/>
            <a:ext cx="11313583" cy="5333999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 defTabSz="609630">
              <a:buClr>
                <a:srgbClr val="000000"/>
              </a:buClr>
              <a:buSzPts val="1800"/>
            </a:pPr>
            <a:endParaRPr sz="12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9" name="Google Shape;899;p11"/>
          <p:cNvGrpSpPr/>
          <p:nvPr/>
        </p:nvGrpSpPr>
        <p:grpSpPr>
          <a:xfrm>
            <a:off x="619413" y="1212850"/>
            <a:ext cx="11005127" cy="2463800"/>
            <a:chOff x="900544" y="2705100"/>
            <a:chExt cx="16507691" cy="3695701"/>
          </a:xfrm>
        </p:grpSpPr>
        <p:sp>
          <p:nvSpPr>
            <p:cNvPr id="900" name="Google Shape;900;p11"/>
            <p:cNvSpPr/>
            <p:nvPr/>
          </p:nvSpPr>
          <p:spPr>
            <a:xfrm>
              <a:off x="900544" y="2705100"/>
              <a:ext cx="16507691" cy="3695701"/>
            </a:xfrm>
            <a:prstGeom prst="roundRect">
              <a:avLst>
                <a:gd name="adj" fmla="val 16667"/>
              </a:avLst>
            </a:prstGeom>
            <a:solidFill>
              <a:srgbClr val="93CDDD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921327" y="2826696"/>
              <a:ext cx="16191888" cy="3083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 ý: Quan sát kĩ đặc điểm nổi bật của con vật khiến em thấy thú vị (</a:t>
              </a:r>
              <a:r>
                <a:rPr lang="vi-VN" sz="36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 sừng trâu cong vút, đuôi mèo dài, mỏ vẹt khoằm,...).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05" name="Google Shape;90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91" y="4353445"/>
            <a:ext cx="2516909" cy="247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600" y="4164932"/>
            <a:ext cx="5454073" cy="3067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2286000" y="271012"/>
            <a:ext cx="8648699" cy="553972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2. Quan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ghi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chép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kết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quan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77BDC6-E154-59B4-ED2F-28923CF48525}"/>
              </a:ext>
            </a:extLst>
          </p:cNvPr>
          <p:cNvSpPr txBox="1"/>
          <p:nvPr/>
        </p:nvSpPr>
        <p:spPr>
          <a:xfrm>
            <a:off x="771525" y="962025"/>
            <a:ext cx="466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thói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quen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71FFEC9-DF25-5AAC-98E8-B65F083F6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33122"/>
              </p:ext>
            </p:extLst>
          </p:nvPr>
        </p:nvGraphicFramePr>
        <p:xfrm>
          <a:off x="1571625" y="1790700"/>
          <a:ext cx="8696324" cy="240873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825017">
                  <a:extLst>
                    <a:ext uri="{9D8B030D-6E8A-4147-A177-3AD203B41FA5}">
                      <a16:colId xmlns:a16="http://schemas.microsoft.com/office/drawing/2014/main" val="3263803861"/>
                    </a:ext>
                  </a:extLst>
                </a:gridCol>
                <a:gridCol w="1849251">
                  <a:extLst>
                    <a:ext uri="{9D8B030D-6E8A-4147-A177-3AD203B41FA5}">
                      <a16:colId xmlns:a16="http://schemas.microsoft.com/office/drawing/2014/main" val="3286106071"/>
                    </a:ext>
                  </a:extLst>
                </a:gridCol>
                <a:gridCol w="2378672">
                  <a:extLst>
                    <a:ext uri="{9D8B030D-6E8A-4147-A177-3AD203B41FA5}">
                      <a16:colId xmlns:a16="http://schemas.microsoft.com/office/drawing/2014/main" val="1810851344"/>
                    </a:ext>
                  </a:extLst>
                </a:gridCol>
                <a:gridCol w="2643384">
                  <a:extLst>
                    <a:ext uri="{9D8B030D-6E8A-4147-A177-3AD203B41FA5}">
                      <a16:colId xmlns:a16="http://schemas.microsoft.com/office/drawing/2014/main" val="2338744536"/>
                    </a:ext>
                  </a:extLst>
                </a:gridCol>
              </a:tblGrid>
              <a:tr h="1019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Nằm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Chạy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Trèo cây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Hoạt động khác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094393"/>
                  </a:ext>
                </a:extLst>
              </a:tr>
              <a:tr h="1389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Cuộn tròn,...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Êm ru,...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Nhanh thoăn thoắt,...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.........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8877"/>
                  </a:ext>
                </a:extLst>
              </a:tr>
            </a:tbl>
          </a:graphicData>
        </a:graphic>
      </p:graphicFrame>
      <p:grpSp>
        <p:nvGrpSpPr>
          <p:cNvPr id="3" name="Google Shape;899;p11">
            <a:extLst>
              <a:ext uri="{FF2B5EF4-FFF2-40B4-BE49-F238E27FC236}">
                <a16:creationId xmlns:a16="http://schemas.microsoft.com/office/drawing/2014/main" id="{283F418D-1DE7-290A-9B08-90EB4C115780}"/>
              </a:ext>
            </a:extLst>
          </p:cNvPr>
          <p:cNvGrpSpPr/>
          <p:nvPr/>
        </p:nvGrpSpPr>
        <p:grpSpPr>
          <a:xfrm>
            <a:off x="657513" y="4429124"/>
            <a:ext cx="11005127" cy="1933575"/>
            <a:chOff x="900544" y="2705100"/>
            <a:chExt cx="16507691" cy="3695701"/>
          </a:xfrm>
        </p:grpSpPr>
        <p:sp>
          <p:nvSpPr>
            <p:cNvPr id="4" name="Google Shape;900;p11">
              <a:extLst>
                <a:ext uri="{FF2B5EF4-FFF2-40B4-BE49-F238E27FC236}">
                  <a16:creationId xmlns:a16="http://schemas.microsoft.com/office/drawing/2014/main" id="{1AEC81D8-AE29-2763-7193-E6C2649C1D64}"/>
                </a:ext>
              </a:extLst>
            </p:cNvPr>
            <p:cNvSpPr/>
            <p:nvPr/>
          </p:nvSpPr>
          <p:spPr>
            <a:xfrm>
              <a:off x="900544" y="2705100"/>
              <a:ext cx="16507691" cy="3695701"/>
            </a:xfrm>
            <a:prstGeom prst="roundRect">
              <a:avLst>
                <a:gd name="adj" fmla="val 16667"/>
              </a:avLst>
            </a:prstGeom>
            <a:solidFill>
              <a:srgbClr val="93CDDD">
                <a:alpha val="74901"/>
              </a:srgbClr>
            </a:solidFill>
            <a:ln>
              <a:noFill/>
            </a:ln>
          </p:spPr>
          <p:txBody>
            <a:bodyPr spcFirstLastPara="1" wrap="square" lIns="60950" tIns="30467" rIns="60950" bIns="30467" anchor="ctr" anchorCtr="0">
              <a:noAutofit/>
            </a:bodyPr>
            <a:lstStyle/>
            <a:p>
              <a:pPr algn="ctr" defTabSz="609630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901;p11">
              <a:extLst>
                <a:ext uri="{FF2B5EF4-FFF2-40B4-BE49-F238E27FC236}">
                  <a16:creationId xmlns:a16="http://schemas.microsoft.com/office/drawing/2014/main" id="{E0B4F36A-A936-D4C6-333F-A95680269411}"/>
                </a:ext>
              </a:extLst>
            </p:cNvPr>
            <p:cNvSpPr/>
            <p:nvPr/>
          </p:nvSpPr>
          <p:spPr>
            <a:xfrm>
              <a:off x="921327" y="2826697"/>
              <a:ext cx="16191888" cy="3505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Lưu ý: Quan sát kĩ hoạt động nổi bật của con vật khiến em thấy thú vị (</a:t>
              </a: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ví dụ: mèo chạy nhảy êm như ru, rùa đi rất chậm, ngựa chạy rất nhanh, tắc kè có thể đổi màu,...).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004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0"/>
          <p:cNvSpPr/>
          <p:nvPr/>
        </p:nvSpPr>
        <p:spPr>
          <a:xfrm>
            <a:off x="487626" y="177800"/>
            <a:ext cx="11313583" cy="6546101"/>
          </a:xfrm>
          <a:prstGeom prst="roundRect">
            <a:avLst>
              <a:gd name="adj" fmla="val 12616"/>
            </a:avLst>
          </a:prstGeom>
          <a:solidFill>
            <a:srgbClr val="FDE9D8"/>
          </a:solidFill>
          <a:ln w="381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016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Tx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0"/>
          <p:cNvSpPr/>
          <p:nvPr/>
        </p:nvSpPr>
        <p:spPr>
          <a:xfrm>
            <a:off x="1016000" y="318637"/>
            <a:ext cx="2641600" cy="615527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3.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Sắp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xếp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obster"/>
                <a:sym typeface="Lobster"/>
              </a:rPr>
              <a:t> ý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obster"/>
              <a:sym typeface="Lobst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6038C-4AA8-1055-D0C6-96166846BF42}"/>
              </a:ext>
            </a:extLst>
          </p:cNvPr>
          <p:cNvSpPr txBox="1"/>
          <p:nvPr/>
        </p:nvSpPr>
        <p:spPr>
          <a:xfrm>
            <a:off x="923924" y="1200150"/>
            <a:ext cx="712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sắp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40D06-95CC-265D-BEAA-F035BAC51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528887"/>
            <a:ext cx="4904118" cy="1804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13A4C8-AA0C-F295-9412-A7498D42D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562" y="2519362"/>
            <a:ext cx="4443927" cy="181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389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318</Words>
  <Application>Microsoft Office PowerPoint</Application>
  <PresentationFormat>Widescreen</PresentationFormat>
  <Paragraphs>51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A3.BoosterNextFYBlackRegular-San</vt:lpstr>
      <vt:lpstr>Arial</vt:lpstr>
      <vt:lpstr>Calibri</vt:lpstr>
      <vt:lpstr>Calibri Light</vt:lpstr>
      <vt:lpstr>Cambria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34</cp:revision>
  <dcterms:created xsi:type="dcterms:W3CDTF">2023-10-09T11:55:50Z</dcterms:created>
  <dcterms:modified xsi:type="dcterms:W3CDTF">2024-11-26T00:31:42Z</dcterms:modified>
  <cp:category>9Slide.vn</cp:category>
</cp:coreProperties>
</file>