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259" r:id="rId3"/>
    <p:sldId id="273" r:id="rId4"/>
    <p:sldId id="312" r:id="rId5"/>
    <p:sldId id="2636" r:id="rId6"/>
    <p:sldId id="2637" r:id="rId7"/>
    <p:sldId id="2638" r:id="rId8"/>
    <p:sldId id="2639" r:id="rId9"/>
    <p:sldId id="307" r:id="rId10"/>
    <p:sldId id="310" r:id="rId11"/>
    <p:sldId id="2640" r:id="rId12"/>
    <p:sldId id="2641" r:id="rId13"/>
    <p:sldId id="2642" r:id="rId14"/>
    <p:sldId id="2643"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D3C7B-3D66-4EA7-937F-45560A1F18D4}"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29BAF-3007-4E9A-9E6D-254C9FD31467}" type="slidenum">
              <a:rPr lang="en-US" smtClean="0"/>
              <a:t>‹#›</a:t>
            </a:fld>
            <a:endParaRPr lang="en-US"/>
          </a:p>
        </p:txBody>
      </p:sp>
    </p:spTree>
    <p:extLst>
      <p:ext uri="{BB962C8B-B14F-4D97-AF65-F5344CB8AC3E}">
        <p14:creationId xmlns:p14="http://schemas.microsoft.com/office/powerpoint/2010/main" val="112883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60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65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613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22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0266064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86612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49320032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5277327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65371209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05759189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76839813"/>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1305302198"/>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69407842"/>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1234116333"/>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56747126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21140462"/>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866155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09435937"/>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0C03D9-F645-40E9-92DD-D1D93D542304}" type="datetimeFigureOut">
              <a:rPr lang="en-US" smtClean="0"/>
              <a:t>11/26/2024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771375-B417-4872-842B-F7CC0CD87D57}" type="slidenum">
              <a:rPr lang="en-US" smtClean="0"/>
              <a:t>‹#›</a:t>
            </a:fld>
            <a:endParaRPr lang="en-US"/>
          </a:p>
        </p:txBody>
      </p:sp>
    </p:spTree>
    <p:extLst>
      <p:ext uri="{BB962C8B-B14F-4D97-AF65-F5344CB8AC3E}">
        <p14:creationId xmlns:p14="http://schemas.microsoft.com/office/powerpoint/2010/main" val="3997089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840516"/>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454610"/>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855015"/>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2642715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64106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40591453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99505217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228824013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1707224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8757132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23453867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0D0BA60E-855E-FBDF-81DD-C40F54742C8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95868924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723" r:id="rId22"/>
    <p:sldLayoutId id="2147483719" r:id="rId23"/>
    <p:sldLayoutId id="2147483720" r:id="rId24"/>
    <p:sldLayoutId id="2147483721" r:id="rId25"/>
    <p:sldLayoutId id="2147483722" r:id="rId26"/>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6516"/>
          <a:stretch/>
        </p:blipFill>
        <p:spPr>
          <a:xfrm>
            <a:off x="0" y="-13448"/>
            <a:ext cx="12192000" cy="6871447"/>
          </a:xfrm>
          <a:prstGeom prst="rect">
            <a:avLst/>
          </a:prstGeom>
        </p:spPr>
      </p:pic>
      <p:pic>
        <p:nvPicPr>
          <p:cNvPr id="10" name="Graphic 9">
            <a:extLst>
              <a:ext uri="{FF2B5EF4-FFF2-40B4-BE49-F238E27FC236}">
                <a16:creationId xmlns:a16="http://schemas.microsoft.com/office/drawing/2014/main" id="{490D6241-FA07-D0AB-755A-C1FF5DF0AE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3828" y="-520"/>
            <a:ext cx="2976807" cy="3944940"/>
          </a:xfrm>
          <a:prstGeom prst="rect">
            <a:avLst/>
          </a:prstGeom>
          <a:effectLst>
            <a:outerShdw blurRad="76200" dir="13500000" sy="23000" kx="1200000" algn="br" rotWithShape="0">
              <a:prstClr val="black">
                <a:alpha val="20000"/>
              </a:prstClr>
            </a:outerShdw>
          </a:effectLst>
        </p:spPr>
      </p:pic>
      <p:sp>
        <p:nvSpPr>
          <p:cNvPr id="16" name="Rectangle: Rounded Corners 5">
            <a:extLst>
              <a:ext uri="{FF2B5EF4-FFF2-40B4-BE49-F238E27FC236}">
                <a16:creationId xmlns:a16="http://schemas.microsoft.com/office/drawing/2014/main" id="{375B7F41-B6BC-4285-A5D4-E61F19FAE58E}"/>
              </a:ext>
            </a:extLst>
          </p:cNvPr>
          <p:cNvSpPr/>
          <p:nvPr/>
        </p:nvSpPr>
        <p:spPr>
          <a:xfrm>
            <a:off x="4591050" y="547082"/>
            <a:ext cx="7534275" cy="3110518"/>
          </a:xfrm>
          <a:custGeom>
            <a:avLst/>
            <a:gdLst>
              <a:gd name="connsiteX0" fmla="*/ 0 w 7534275"/>
              <a:gd name="connsiteY0" fmla="*/ 1555259 h 3110518"/>
              <a:gd name="connsiteX1" fmla="*/ 1555259 w 7534275"/>
              <a:gd name="connsiteY1" fmla="*/ 0 h 3110518"/>
              <a:gd name="connsiteX2" fmla="*/ 2108229 w 7534275"/>
              <a:gd name="connsiteY2" fmla="*/ 0 h 3110518"/>
              <a:gd name="connsiteX3" fmla="*/ 2528486 w 7534275"/>
              <a:gd name="connsiteY3" fmla="*/ 0 h 3110518"/>
              <a:gd name="connsiteX4" fmla="*/ 2992980 w 7534275"/>
              <a:gd name="connsiteY4" fmla="*/ 0 h 3110518"/>
              <a:gd name="connsiteX5" fmla="*/ 3545950 w 7534275"/>
              <a:gd name="connsiteY5" fmla="*/ 0 h 3110518"/>
              <a:gd name="connsiteX6" fmla="*/ 4098919 w 7534275"/>
              <a:gd name="connsiteY6" fmla="*/ 0 h 3110518"/>
              <a:gd name="connsiteX7" fmla="*/ 4651889 w 7534275"/>
              <a:gd name="connsiteY7" fmla="*/ 0 h 3110518"/>
              <a:gd name="connsiteX8" fmla="*/ 5116383 w 7534275"/>
              <a:gd name="connsiteY8" fmla="*/ 0 h 3110518"/>
              <a:gd name="connsiteX9" fmla="*/ 5979016 w 7534275"/>
              <a:gd name="connsiteY9" fmla="*/ 0 h 3110518"/>
              <a:gd name="connsiteX10" fmla="*/ 7534275 w 7534275"/>
              <a:gd name="connsiteY10" fmla="*/ 1555259 h 3110518"/>
              <a:gd name="connsiteX11" fmla="*/ 7534275 w 7534275"/>
              <a:gd name="connsiteY11" fmla="*/ 1555259 h 3110518"/>
              <a:gd name="connsiteX12" fmla="*/ 5979016 w 7534275"/>
              <a:gd name="connsiteY12" fmla="*/ 3110518 h 3110518"/>
              <a:gd name="connsiteX13" fmla="*/ 5470284 w 7534275"/>
              <a:gd name="connsiteY13" fmla="*/ 3110518 h 3110518"/>
              <a:gd name="connsiteX14" fmla="*/ 4873077 w 7534275"/>
              <a:gd name="connsiteY14" fmla="*/ 3110518 h 3110518"/>
              <a:gd name="connsiteX15" fmla="*/ 4320107 w 7534275"/>
              <a:gd name="connsiteY15" fmla="*/ 3110518 h 3110518"/>
              <a:gd name="connsiteX16" fmla="*/ 3899850 w 7534275"/>
              <a:gd name="connsiteY16" fmla="*/ 3110518 h 3110518"/>
              <a:gd name="connsiteX17" fmla="*/ 3302643 w 7534275"/>
              <a:gd name="connsiteY17" fmla="*/ 3110518 h 3110518"/>
              <a:gd name="connsiteX18" fmla="*/ 2661198 w 7534275"/>
              <a:gd name="connsiteY18" fmla="*/ 3110518 h 3110518"/>
              <a:gd name="connsiteX19" fmla="*/ 2196704 w 7534275"/>
              <a:gd name="connsiteY19" fmla="*/ 3110518 h 3110518"/>
              <a:gd name="connsiteX20" fmla="*/ 1555259 w 7534275"/>
              <a:gd name="connsiteY20" fmla="*/ 3110518 h 3110518"/>
              <a:gd name="connsiteX21" fmla="*/ 0 w 7534275"/>
              <a:gd name="connsiteY21" fmla="*/ 1555259 h 311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34275" h="3110518" fill="none" extrusionOk="0">
                <a:moveTo>
                  <a:pt x="0" y="1555259"/>
                </a:moveTo>
                <a:cubicBezTo>
                  <a:pt x="68177" y="575846"/>
                  <a:pt x="692387" y="25981"/>
                  <a:pt x="1555259" y="0"/>
                </a:cubicBezTo>
                <a:cubicBezTo>
                  <a:pt x="1742320" y="-30263"/>
                  <a:pt x="1836388" y="37895"/>
                  <a:pt x="2108229" y="0"/>
                </a:cubicBezTo>
                <a:cubicBezTo>
                  <a:pt x="2380070" y="-37895"/>
                  <a:pt x="2437996" y="15293"/>
                  <a:pt x="2528486" y="0"/>
                </a:cubicBezTo>
                <a:cubicBezTo>
                  <a:pt x="2618976" y="-15293"/>
                  <a:pt x="2768865" y="38040"/>
                  <a:pt x="2992980" y="0"/>
                </a:cubicBezTo>
                <a:cubicBezTo>
                  <a:pt x="3217095" y="-38040"/>
                  <a:pt x="3434562" y="38019"/>
                  <a:pt x="3545950" y="0"/>
                </a:cubicBezTo>
                <a:cubicBezTo>
                  <a:pt x="3657338" y="-38019"/>
                  <a:pt x="3846250" y="18107"/>
                  <a:pt x="4098919" y="0"/>
                </a:cubicBezTo>
                <a:cubicBezTo>
                  <a:pt x="4351588" y="-18107"/>
                  <a:pt x="4377647" y="16805"/>
                  <a:pt x="4651889" y="0"/>
                </a:cubicBezTo>
                <a:cubicBezTo>
                  <a:pt x="4926131" y="-16805"/>
                  <a:pt x="5006075" y="23143"/>
                  <a:pt x="5116383" y="0"/>
                </a:cubicBezTo>
                <a:cubicBezTo>
                  <a:pt x="5226691" y="-23143"/>
                  <a:pt x="5704835" y="90376"/>
                  <a:pt x="5979016" y="0"/>
                </a:cubicBezTo>
                <a:cubicBezTo>
                  <a:pt x="6769770" y="35159"/>
                  <a:pt x="7328328" y="765652"/>
                  <a:pt x="7534275" y="1555259"/>
                </a:cubicBezTo>
                <a:lnTo>
                  <a:pt x="7534275" y="1555259"/>
                </a:lnTo>
                <a:cubicBezTo>
                  <a:pt x="7696989" y="2374012"/>
                  <a:pt x="6686080" y="2917590"/>
                  <a:pt x="5979016" y="3110518"/>
                </a:cubicBezTo>
                <a:cubicBezTo>
                  <a:pt x="5744162" y="3115675"/>
                  <a:pt x="5599255" y="3084512"/>
                  <a:pt x="5470284" y="3110518"/>
                </a:cubicBezTo>
                <a:cubicBezTo>
                  <a:pt x="5341313" y="3136524"/>
                  <a:pt x="4994679" y="3092749"/>
                  <a:pt x="4873077" y="3110518"/>
                </a:cubicBezTo>
                <a:cubicBezTo>
                  <a:pt x="4751475" y="3128287"/>
                  <a:pt x="4478355" y="3054718"/>
                  <a:pt x="4320107" y="3110518"/>
                </a:cubicBezTo>
                <a:cubicBezTo>
                  <a:pt x="4161859" y="3166318"/>
                  <a:pt x="4083911" y="3108982"/>
                  <a:pt x="3899850" y="3110518"/>
                </a:cubicBezTo>
                <a:cubicBezTo>
                  <a:pt x="3715789" y="3112054"/>
                  <a:pt x="3588088" y="3044278"/>
                  <a:pt x="3302643" y="3110518"/>
                </a:cubicBezTo>
                <a:cubicBezTo>
                  <a:pt x="3017198" y="3176758"/>
                  <a:pt x="2818044" y="3088591"/>
                  <a:pt x="2661198" y="3110518"/>
                </a:cubicBezTo>
                <a:cubicBezTo>
                  <a:pt x="2504353" y="3132445"/>
                  <a:pt x="2335720" y="3104230"/>
                  <a:pt x="2196704" y="3110518"/>
                </a:cubicBezTo>
                <a:cubicBezTo>
                  <a:pt x="2057688" y="3116806"/>
                  <a:pt x="1863394" y="3062301"/>
                  <a:pt x="1555259" y="3110518"/>
                </a:cubicBezTo>
                <a:cubicBezTo>
                  <a:pt x="851317" y="3237958"/>
                  <a:pt x="-54638" y="2545648"/>
                  <a:pt x="0" y="1555259"/>
                </a:cubicBezTo>
                <a:close/>
              </a:path>
              <a:path w="7534275" h="3110518" stroke="0" extrusionOk="0">
                <a:moveTo>
                  <a:pt x="0" y="1555259"/>
                </a:moveTo>
                <a:cubicBezTo>
                  <a:pt x="112268" y="571421"/>
                  <a:pt x="533282" y="-61513"/>
                  <a:pt x="1555259" y="0"/>
                </a:cubicBezTo>
                <a:cubicBezTo>
                  <a:pt x="1707965" y="-44649"/>
                  <a:pt x="1807423" y="28833"/>
                  <a:pt x="2019753" y="0"/>
                </a:cubicBezTo>
                <a:cubicBezTo>
                  <a:pt x="2232083" y="-28833"/>
                  <a:pt x="2304674" y="5589"/>
                  <a:pt x="2572723" y="0"/>
                </a:cubicBezTo>
                <a:cubicBezTo>
                  <a:pt x="2840772" y="-5589"/>
                  <a:pt x="2977529" y="67243"/>
                  <a:pt x="3169930" y="0"/>
                </a:cubicBezTo>
                <a:cubicBezTo>
                  <a:pt x="3362331" y="-67243"/>
                  <a:pt x="3446735" y="35287"/>
                  <a:pt x="3634425" y="0"/>
                </a:cubicBezTo>
                <a:cubicBezTo>
                  <a:pt x="3822116" y="-35287"/>
                  <a:pt x="3879538" y="32349"/>
                  <a:pt x="4098919" y="0"/>
                </a:cubicBezTo>
                <a:cubicBezTo>
                  <a:pt x="4318300" y="-32349"/>
                  <a:pt x="4433369" y="50657"/>
                  <a:pt x="4607651" y="0"/>
                </a:cubicBezTo>
                <a:cubicBezTo>
                  <a:pt x="4781933" y="-50657"/>
                  <a:pt x="4890177" y="28910"/>
                  <a:pt x="5027908" y="0"/>
                </a:cubicBezTo>
                <a:cubicBezTo>
                  <a:pt x="5165639" y="-28910"/>
                  <a:pt x="5588337" y="94223"/>
                  <a:pt x="5979016" y="0"/>
                </a:cubicBezTo>
                <a:cubicBezTo>
                  <a:pt x="6768140" y="54382"/>
                  <a:pt x="7441664" y="474907"/>
                  <a:pt x="7534275" y="1555259"/>
                </a:cubicBezTo>
                <a:lnTo>
                  <a:pt x="7534275" y="1555259"/>
                </a:lnTo>
                <a:cubicBezTo>
                  <a:pt x="7755287" y="2372523"/>
                  <a:pt x="6999071" y="2956764"/>
                  <a:pt x="5979016" y="3110518"/>
                </a:cubicBezTo>
                <a:cubicBezTo>
                  <a:pt x="5738440" y="3123587"/>
                  <a:pt x="5582334" y="3072808"/>
                  <a:pt x="5426046" y="3110518"/>
                </a:cubicBezTo>
                <a:cubicBezTo>
                  <a:pt x="5269758" y="3148228"/>
                  <a:pt x="5120977" y="3057063"/>
                  <a:pt x="4828839" y="3110518"/>
                </a:cubicBezTo>
                <a:cubicBezTo>
                  <a:pt x="4536701" y="3163973"/>
                  <a:pt x="4379391" y="3047548"/>
                  <a:pt x="4231632" y="3110518"/>
                </a:cubicBezTo>
                <a:cubicBezTo>
                  <a:pt x="4083873" y="3173488"/>
                  <a:pt x="3901779" y="3088391"/>
                  <a:pt x="3811375" y="3110518"/>
                </a:cubicBezTo>
                <a:cubicBezTo>
                  <a:pt x="3720971" y="3132645"/>
                  <a:pt x="3417217" y="3065388"/>
                  <a:pt x="3214168" y="3110518"/>
                </a:cubicBezTo>
                <a:cubicBezTo>
                  <a:pt x="3011119" y="3155648"/>
                  <a:pt x="2781705" y="3088391"/>
                  <a:pt x="2616961" y="3110518"/>
                </a:cubicBezTo>
                <a:cubicBezTo>
                  <a:pt x="2452217" y="3132645"/>
                  <a:pt x="2247533" y="3103848"/>
                  <a:pt x="2152466" y="3110518"/>
                </a:cubicBezTo>
                <a:cubicBezTo>
                  <a:pt x="2057400" y="3117188"/>
                  <a:pt x="1683399" y="3093886"/>
                  <a:pt x="1555259" y="3110518"/>
                </a:cubicBezTo>
                <a:cubicBezTo>
                  <a:pt x="801026" y="3126358"/>
                  <a:pt x="-118006" y="2529168"/>
                  <a:pt x="0" y="1555259"/>
                </a:cubicBezTo>
                <a:close/>
              </a:path>
            </a:pathLst>
          </a:custGeom>
          <a:solidFill>
            <a:schemeClr val="bg1"/>
          </a:solidFill>
          <a:ln w="38100">
            <a:solidFill>
              <a:schemeClr val="accent4">
                <a:lumMod val="75000"/>
              </a:schemeClr>
            </a:solidFill>
            <a:prstDash val="solid"/>
            <a:extLst>
              <a:ext uri="{C807C97D-BFC1-408E-A445-0C87EB9F89A2}">
                <ask:lineSketchStyleProps xmlns:ask="http://schemas.microsoft.com/office/drawing/2018/sketchyshape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319CC279-95AF-DD29-BBA5-B4FC45E1F32F}"/>
              </a:ext>
            </a:extLst>
          </p:cNvPr>
          <p:cNvPicPr>
            <a:picLocks noChangeAspect="1"/>
          </p:cNvPicPr>
          <p:nvPr/>
        </p:nvPicPr>
        <p:blipFill>
          <a:blip r:embed="rId5"/>
          <a:stretch>
            <a:fillRect/>
          </a:stretch>
        </p:blipFill>
        <p:spPr>
          <a:xfrm>
            <a:off x="6467683" y="114300"/>
            <a:ext cx="3981033" cy="1408298"/>
          </a:xfrm>
          <a:prstGeom prst="rect">
            <a:avLst/>
          </a:prstGeom>
        </p:spPr>
      </p:pic>
      <p:pic>
        <p:nvPicPr>
          <p:cNvPr id="6" name="Picture 5">
            <a:extLst>
              <a:ext uri="{FF2B5EF4-FFF2-40B4-BE49-F238E27FC236}">
                <a16:creationId xmlns:a16="http://schemas.microsoft.com/office/drawing/2014/main" id="{36257120-967B-E8CD-FA3D-7A61289767DA}"/>
              </a:ext>
            </a:extLst>
          </p:cNvPr>
          <p:cNvPicPr>
            <a:picLocks noChangeAspect="1"/>
          </p:cNvPicPr>
          <p:nvPr/>
        </p:nvPicPr>
        <p:blipFill>
          <a:blip r:embed="rId6"/>
          <a:stretch>
            <a:fillRect/>
          </a:stretch>
        </p:blipFill>
        <p:spPr>
          <a:xfrm>
            <a:off x="4709793" y="914301"/>
            <a:ext cx="2962913" cy="2286198"/>
          </a:xfrm>
          <a:prstGeom prst="rect">
            <a:avLst/>
          </a:prstGeom>
        </p:spPr>
      </p:pic>
      <p:pic>
        <p:nvPicPr>
          <p:cNvPr id="7" name="Picture 6">
            <a:extLst>
              <a:ext uri="{FF2B5EF4-FFF2-40B4-BE49-F238E27FC236}">
                <a16:creationId xmlns:a16="http://schemas.microsoft.com/office/drawing/2014/main" id="{40383398-382E-EEE5-D87F-5BFFC947C3EE}"/>
              </a:ext>
            </a:extLst>
          </p:cNvPr>
          <p:cNvPicPr>
            <a:picLocks noChangeAspect="1"/>
          </p:cNvPicPr>
          <p:nvPr/>
        </p:nvPicPr>
        <p:blipFill>
          <a:blip r:embed="rId7"/>
          <a:stretch>
            <a:fillRect/>
          </a:stretch>
        </p:blipFill>
        <p:spPr>
          <a:xfrm>
            <a:off x="4943228" y="1885503"/>
            <a:ext cx="7248772" cy="1505843"/>
          </a:xfrm>
          <a:prstGeom prst="rect">
            <a:avLst/>
          </a:prstGeom>
        </p:spPr>
      </p:pic>
    </p:spTree>
    <p:extLst>
      <p:ext uri="{BB962C8B-B14F-4D97-AF65-F5344CB8AC3E}">
        <p14:creationId xmlns:p14="http://schemas.microsoft.com/office/powerpoint/2010/main" val="24223437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par>
                                <p:cTn id="16" presetID="16" presetClass="entr" presetSubtype="21" fill="hold" grpId="0" nodeType="withEffect">
                                  <p:stCondLst>
                                    <p:cond delay="75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93"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381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7">
            <a:extLst>
              <a:ext uri="{FF2B5EF4-FFF2-40B4-BE49-F238E27FC236}">
                <a16:creationId xmlns:a16="http://schemas.microsoft.com/office/drawing/2014/main" id="{9489627E-CB62-97BB-1803-93A21401105B}"/>
              </a:ext>
            </a:extLst>
          </p:cNvPr>
          <p:cNvGrpSpPr/>
          <p:nvPr/>
        </p:nvGrpSpPr>
        <p:grpSpPr>
          <a:xfrm>
            <a:off x="675374" y="412838"/>
            <a:ext cx="10668901" cy="2246769"/>
            <a:chOff x="1169225" y="229167"/>
            <a:chExt cx="10668901" cy="2246769"/>
          </a:xfrm>
        </p:grpSpPr>
        <p:sp>
          <p:nvSpPr>
            <p:cNvPr id="8" name="TextBox 16">
              <a:extLst>
                <a:ext uri="{FF2B5EF4-FFF2-40B4-BE49-F238E27FC236}">
                  <a16:creationId xmlns:a16="http://schemas.microsoft.com/office/drawing/2014/main" id="{26DA287F-80C3-BFDD-2792-4403BD97486B}"/>
                </a:ext>
              </a:extLst>
            </p:cNvPr>
            <p:cNvSpPr txBox="1"/>
            <p:nvPr/>
          </p:nvSpPr>
          <p:spPr>
            <a:xfrm>
              <a:off x="1976792" y="229167"/>
              <a:ext cx="9861334"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0000"/>
                  </a:solidFill>
                  <a:effectLst/>
                  <a:latin typeface="Calibri" panose="020F0502020204030204" pitchFamily="34" charset="0"/>
                  <a:cs typeface="Calibri" panose="020F0502020204030204" pitchFamily="34" charset="0"/>
                </a:rPr>
                <a:t>Bố mua cho Nam một bộ quần áo đồng phục, đôi giày và đôi tất hết tất cả 314 000 đồng. Trong đó, tổng số tiền của bộ quần áo đồng phục và đôi giày là 306 000 đồng. Tính giá tiền của mỗi loại, biết rằng giá tiền của đôi giày nhiều hơn giá tiền của đôi tất là 107 000 đồng.</a:t>
              </a:r>
              <a:endParaRPr kumimoji="0" lang="vi-VN" sz="2800" b="1" i="0" u="none" strike="noStrike" kern="1200" cap="none" spc="0" normalizeH="0" baseline="0" noProof="0" dirty="0">
                <a:ln>
                  <a:noFill/>
                </a:ln>
                <a:solidFill>
                  <a:srgbClr val="FF5757"/>
                </a:solidFill>
                <a:effectLst/>
                <a:uLnTx/>
                <a:uFillTx/>
                <a:latin typeface="Calibri" panose="020F0502020204030204" pitchFamily="34" charset="0"/>
                <a:cs typeface="Calibri" panose="020F0502020204030204" pitchFamily="34" charset="0"/>
              </a:endParaRPr>
            </a:p>
          </p:txBody>
        </p:sp>
        <p:sp>
          <p:nvSpPr>
            <p:cNvPr id="9"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23">
              <a:extLst>
                <a:ext uri="{FF2B5EF4-FFF2-40B4-BE49-F238E27FC236}">
                  <a16:creationId xmlns:a16="http://schemas.microsoft.com/office/drawing/2014/main" id="{B830302B-6BEF-643E-92B0-D05212792BF4}"/>
                </a:ext>
              </a:extLst>
            </p:cNvPr>
            <p:cNvSpPr txBox="1"/>
            <p:nvPr/>
          </p:nvSpPr>
          <p:spPr>
            <a:xfrm>
              <a:off x="1290767" y="351502"/>
              <a:ext cx="5565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0" name="Group 19">
            <a:extLst>
              <a:ext uri="{FF2B5EF4-FFF2-40B4-BE49-F238E27FC236}">
                <a16:creationId xmlns:a16="http://schemas.microsoft.com/office/drawing/2014/main" id="{84A09626-F19C-8B88-055F-2AA2827CEFB9}"/>
              </a:ext>
            </a:extLst>
          </p:cNvPr>
          <p:cNvGrpSpPr/>
          <p:nvPr/>
        </p:nvGrpSpPr>
        <p:grpSpPr>
          <a:xfrm>
            <a:off x="2362541" y="2653629"/>
            <a:ext cx="9495443" cy="3409950"/>
            <a:chOff x="2257766" y="3472779"/>
            <a:chExt cx="9495443" cy="3409950"/>
          </a:xfrm>
        </p:grpSpPr>
        <p:pic>
          <p:nvPicPr>
            <p:cNvPr id="21" name="Picture 20">
              <a:extLst>
                <a:ext uri="{FF2B5EF4-FFF2-40B4-BE49-F238E27FC236}">
                  <a16:creationId xmlns:a16="http://schemas.microsoft.com/office/drawing/2014/main" id="{36C17B6F-6662-4767-C8F4-2A7F6F62D2D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7766" y="3472779"/>
              <a:ext cx="5962650" cy="3409950"/>
            </a:xfrm>
            <a:prstGeom prst="rect">
              <a:avLst/>
            </a:prstGeom>
          </p:spPr>
        </p:pic>
        <p:grpSp>
          <p:nvGrpSpPr>
            <p:cNvPr id="22" name="Group 21">
              <a:extLst>
                <a:ext uri="{FF2B5EF4-FFF2-40B4-BE49-F238E27FC236}">
                  <a16:creationId xmlns:a16="http://schemas.microsoft.com/office/drawing/2014/main" id="{CFF2374A-B759-76A4-2F37-6017E716BC08}"/>
                </a:ext>
              </a:extLst>
            </p:cNvPr>
            <p:cNvGrpSpPr/>
            <p:nvPr/>
          </p:nvGrpSpPr>
          <p:grpSpPr>
            <a:xfrm>
              <a:off x="7946976" y="4230500"/>
              <a:ext cx="3806233" cy="1448378"/>
              <a:chOff x="7946976" y="4230500"/>
              <a:chExt cx="3806233" cy="1448378"/>
            </a:xfrm>
          </p:grpSpPr>
          <p:sp>
            <p:nvSpPr>
              <p:cNvPr id="23" name="Oval Callout 38">
                <a:extLst>
                  <a:ext uri="{FF2B5EF4-FFF2-40B4-BE49-F238E27FC236}">
                    <a16:creationId xmlns:a16="http://schemas.microsoft.com/office/drawing/2014/main" id="{983726FE-9D3C-E2DD-E20A-C86E7CE22F2A}"/>
                  </a:ext>
                </a:extLst>
              </p:cNvPr>
              <p:cNvSpPr/>
              <p:nvPr/>
            </p:nvSpPr>
            <p:spPr>
              <a:xfrm>
                <a:off x="7946976" y="4230500"/>
                <a:ext cx="3806233" cy="1448378"/>
              </a:xfrm>
              <a:prstGeom prst="wedgeEllipseCallout">
                <a:avLst>
                  <a:gd name="adj1" fmla="val -52327"/>
                  <a:gd name="adj2" fmla="val 34223"/>
                </a:avLst>
              </a:prstGeom>
              <a:solidFill>
                <a:srgbClr val="DCF0C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ysClr val="windowText" lastClr="000000"/>
                  </a:solidFill>
                </a:endParaRPr>
              </a:p>
            </p:txBody>
          </p:sp>
          <p:sp>
            <p:nvSpPr>
              <p:cNvPr id="24" name="Rectangle 23">
                <a:extLst>
                  <a:ext uri="{FF2B5EF4-FFF2-40B4-BE49-F238E27FC236}">
                    <a16:creationId xmlns:a16="http://schemas.microsoft.com/office/drawing/2014/main" id="{708C1543-95FD-A07A-CF0D-B7CA876D2CBD}"/>
                  </a:ext>
                </a:extLst>
              </p:cNvPr>
              <p:cNvSpPr/>
              <p:nvPr/>
            </p:nvSpPr>
            <p:spPr>
              <a:xfrm>
                <a:off x="8041045" y="4349828"/>
                <a:ext cx="3618094" cy="1200329"/>
              </a:xfrm>
              <a:prstGeom prst="rect">
                <a:avLst/>
              </a:prstGeom>
            </p:spPr>
            <p:txBody>
              <a:bodyPr wrap="square">
                <a:spAutoFit/>
              </a:bodyPr>
              <a:lstStyle/>
              <a:p>
                <a:pPr lvl="0" algn="ctr"/>
                <a:r>
                  <a:rPr lang="en-US" sz="3600" b="1" dirty="0" err="1">
                    <a:solidFill>
                      <a:sysClr val="windowText" lastClr="000000"/>
                    </a:solidFill>
                  </a:rPr>
                  <a:t>Thảo</a:t>
                </a:r>
                <a:r>
                  <a:rPr lang="en-US" sz="3600" b="1" dirty="0">
                    <a:solidFill>
                      <a:sysClr val="windowText" lastClr="000000"/>
                    </a:solidFill>
                  </a:rPr>
                  <a:t> </a:t>
                </a:r>
                <a:r>
                  <a:rPr lang="en-US" sz="3600" b="1" dirty="0" err="1">
                    <a:solidFill>
                      <a:sysClr val="windowText" lastClr="000000"/>
                    </a:solidFill>
                  </a:rPr>
                  <a:t>luận</a:t>
                </a:r>
                <a:r>
                  <a:rPr lang="en-US" sz="3600" b="1" dirty="0">
                    <a:solidFill>
                      <a:sysClr val="windowText" lastClr="000000"/>
                    </a:solidFill>
                  </a:rPr>
                  <a:t> </a:t>
                </a:r>
                <a:r>
                  <a:rPr lang="en-US" sz="3600" b="1" dirty="0" err="1">
                    <a:solidFill>
                      <a:sysClr val="windowText" lastClr="000000"/>
                    </a:solidFill>
                  </a:rPr>
                  <a:t>cách</a:t>
                </a:r>
                <a:r>
                  <a:rPr lang="en-US" sz="3600" b="1" dirty="0">
                    <a:solidFill>
                      <a:sysClr val="windowText" lastClr="000000"/>
                    </a:solidFill>
                  </a:rPr>
                  <a:t> </a:t>
                </a:r>
                <a:r>
                  <a:rPr lang="en-US" sz="3600" b="1" dirty="0" err="1">
                    <a:solidFill>
                      <a:sysClr val="windowText" lastClr="000000"/>
                    </a:solidFill>
                  </a:rPr>
                  <a:t>giải</a:t>
                </a:r>
                <a:r>
                  <a:rPr lang="en-US" sz="3600" b="1" dirty="0">
                    <a:solidFill>
                      <a:sysClr val="windowText" lastClr="000000"/>
                    </a:solidFill>
                  </a:rPr>
                  <a:t> </a:t>
                </a:r>
                <a:r>
                  <a:rPr lang="en-US" sz="3600" b="1" dirty="0" err="1">
                    <a:solidFill>
                      <a:sysClr val="windowText" lastClr="000000"/>
                    </a:solidFill>
                  </a:rPr>
                  <a:t>bài</a:t>
                </a:r>
                <a:r>
                  <a:rPr lang="en-US" sz="3600" b="1" dirty="0">
                    <a:solidFill>
                      <a:sysClr val="windowText" lastClr="000000"/>
                    </a:solidFill>
                  </a:rPr>
                  <a:t> </a:t>
                </a:r>
                <a:r>
                  <a:rPr lang="en-US" sz="3600" b="1" dirty="0" err="1">
                    <a:solidFill>
                      <a:sysClr val="windowText" lastClr="000000"/>
                    </a:solidFill>
                  </a:rPr>
                  <a:t>toán</a:t>
                </a:r>
                <a:endParaRPr lang="en-US" sz="3600" b="1" dirty="0">
                  <a:solidFill>
                    <a:sysClr val="windowText" lastClr="000000"/>
                  </a:solidFill>
                </a:endParaRPr>
              </a:p>
            </p:txBody>
          </p:sp>
        </p:grpSp>
      </p:grpSp>
    </p:spTree>
    <p:extLst>
      <p:ext uri="{BB962C8B-B14F-4D97-AF65-F5344CB8AC3E}">
        <p14:creationId xmlns:p14="http://schemas.microsoft.com/office/powerpoint/2010/main" val="29741268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93"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381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1" name="Picture 70">
            <a:extLst>
              <a:ext uri="{FF2B5EF4-FFF2-40B4-BE49-F238E27FC236}">
                <a16:creationId xmlns:a16="http://schemas.microsoft.com/office/drawing/2014/main" id="{F09335C2-5A26-8FCB-63FE-D77AC9492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950" y="2956378"/>
            <a:ext cx="4675382" cy="3292022"/>
          </a:xfrm>
          <a:prstGeom prst="rect">
            <a:avLst/>
          </a:prstGeom>
        </p:spPr>
      </p:pic>
      <p:sp>
        <p:nvSpPr>
          <p:cNvPr id="72" name="Oval Callout 46">
            <a:extLst>
              <a:ext uri="{FF2B5EF4-FFF2-40B4-BE49-F238E27FC236}">
                <a16:creationId xmlns:a16="http://schemas.microsoft.com/office/drawing/2014/main" id="{2D4F55F8-FC94-63DC-DF23-50CAB7BD8D4A}"/>
              </a:ext>
            </a:extLst>
          </p:cNvPr>
          <p:cNvSpPr/>
          <p:nvPr/>
        </p:nvSpPr>
        <p:spPr>
          <a:xfrm>
            <a:off x="7500477" y="952500"/>
            <a:ext cx="3729498" cy="2537856"/>
          </a:xfrm>
          <a:prstGeom prst="wedgeEllipseCallout">
            <a:avLst>
              <a:gd name="adj1" fmla="val -52327"/>
              <a:gd name="adj2" fmla="val 34223"/>
            </a:avLst>
          </a:prstGeom>
          <a:solidFill>
            <a:srgbClr val="DCF0C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ysClr val="windowText" lastClr="000000"/>
                </a:solidFill>
                <a:latin typeface="Calibri" panose="020F0502020204030204" pitchFamily="34" charset="0"/>
                <a:cs typeface="Calibri" panose="020F0502020204030204" pitchFamily="34" charset="0"/>
              </a:rPr>
              <a:t>Trước tiên chúng ta cần tìm gì? Vì sao?</a:t>
            </a:r>
            <a:endParaRPr lang="en-US" sz="3600" b="1" dirty="0">
              <a:solidFill>
                <a:sysClr val="windowText" lastClr="000000"/>
              </a:solidFill>
              <a:latin typeface="Calibri" panose="020F0502020204030204" pitchFamily="34" charset="0"/>
              <a:cs typeface="Calibri" panose="020F0502020204030204" pitchFamily="34" charset="0"/>
            </a:endParaRPr>
          </a:p>
        </p:txBody>
      </p:sp>
      <p:sp>
        <p:nvSpPr>
          <p:cNvPr id="74" name="Oval Callout 46">
            <a:extLst>
              <a:ext uri="{FF2B5EF4-FFF2-40B4-BE49-F238E27FC236}">
                <a16:creationId xmlns:a16="http://schemas.microsoft.com/office/drawing/2014/main" id="{0ED14D7B-862E-4B1A-7EBE-D0679B36DD31}"/>
              </a:ext>
            </a:extLst>
          </p:cNvPr>
          <p:cNvSpPr/>
          <p:nvPr/>
        </p:nvSpPr>
        <p:spPr>
          <a:xfrm>
            <a:off x="271002" y="676275"/>
            <a:ext cx="4624848" cy="2537856"/>
          </a:xfrm>
          <a:prstGeom prst="wedgeEllipseCallout">
            <a:avLst>
              <a:gd name="adj1" fmla="val 44596"/>
              <a:gd name="adj2" fmla="val 49986"/>
            </a:avLst>
          </a:prstGeom>
          <a:solidFill>
            <a:srgbClr val="DCF0C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ysClr val="windowText" lastClr="000000"/>
                </a:solidFill>
                <a:latin typeface="Calibri" panose="020F0502020204030204" pitchFamily="34" charset="0"/>
                <a:cs typeface="Calibri" panose="020F0502020204030204" pitchFamily="34" charset="0"/>
              </a:rPr>
              <a:t>Trước tiên, cần tìm giá tiền của đôi tất, vì ta biết tổng số tiền của ba món đồ và số tiền của bộ quần áo và đôi giày.</a:t>
            </a:r>
            <a:endParaRPr lang="en-US" sz="2400" b="1" dirty="0">
              <a:solidFill>
                <a:sysClr val="windowText" lastClr="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63905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down)">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93"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381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1" name="Picture 70">
            <a:extLst>
              <a:ext uri="{FF2B5EF4-FFF2-40B4-BE49-F238E27FC236}">
                <a16:creationId xmlns:a16="http://schemas.microsoft.com/office/drawing/2014/main" id="{F09335C2-5A26-8FCB-63FE-D77AC9492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950" y="2956378"/>
            <a:ext cx="4675382" cy="3292022"/>
          </a:xfrm>
          <a:prstGeom prst="rect">
            <a:avLst/>
          </a:prstGeom>
        </p:spPr>
      </p:pic>
      <p:sp>
        <p:nvSpPr>
          <p:cNvPr id="72" name="Oval Callout 46">
            <a:extLst>
              <a:ext uri="{FF2B5EF4-FFF2-40B4-BE49-F238E27FC236}">
                <a16:creationId xmlns:a16="http://schemas.microsoft.com/office/drawing/2014/main" id="{2D4F55F8-FC94-63DC-DF23-50CAB7BD8D4A}"/>
              </a:ext>
            </a:extLst>
          </p:cNvPr>
          <p:cNvSpPr/>
          <p:nvPr/>
        </p:nvSpPr>
        <p:spPr>
          <a:xfrm>
            <a:off x="7500477" y="952500"/>
            <a:ext cx="4034298" cy="2537856"/>
          </a:xfrm>
          <a:prstGeom prst="wedgeEllipseCallout">
            <a:avLst>
              <a:gd name="adj1" fmla="val -52327"/>
              <a:gd name="adj2" fmla="val 34223"/>
            </a:avLst>
          </a:prstGeom>
          <a:solidFill>
            <a:srgbClr val="DCF0C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ysClr val="windowText" lastClr="000000"/>
                </a:solidFill>
                <a:latin typeface="Calibri" panose="020F0502020204030204" pitchFamily="34" charset="0"/>
                <a:cs typeface="Calibri" panose="020F0502020204030204" pitchFamily="34" charset="0"/>
              </a:rPr>
              <a:t>Muốn tìm giá tiền của đôi tất ta làm phép tính gì?</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74" name="Oval Callout 46">
            <a:extLst>
              <a:ext uri="{FF2B5EF4-FFF2-40B4-BE49-F238E27FC236}">
                <a16:creationId xmlns:a16="http://schemas.microsoft.com/office/drawing/2014/main" id="{0ED14D7B-862E-4B1A-7EBE-D0679B36DD31}"/>
              </a:ext>
            </a:extLst>
          </p:cNvPr>
          <p:cNvSpPr/>
          <p:nvPr/>
        </p:nvSpPr>
        <p:spPr>
          <a:xfrm>
            <a:off x="271002" y="676275"/>
            <a:ext cx="4624848" cy="2537856"/>
          </a:xfrm>
          <a:prstGeom prst="wedgeEllipseCallout">
            <a:avLst>
              <a:gd name="adj1" fmla="val 44596"/>
              <a:gd name="adj2" fmla="val 49986"/>
            </a:avLst>
          </a:prstGeom>
          <a:solidFill>
            <a:srgbClr val="DCF0C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ysClr val="windowText" lastClr="000000"/>
                </a:solidFill>
                <a:latin typeface="Calibri" panose="020F0502020204030204" pitchFamily="34" charset="0"/>
                <a:cs typeface="Calibri" panose="020F0502020204030204" pitchFamily="34" charset="0"/>
              </a:rPr>
              <a:t>Muốn tìm giá tiền của đôi tất ta làm phép tính trừ, lấy tổng số tiền phải trả trừ đi số tiền mua bộ quần áo và đôi giày.</a:t>
            </a:r>
            <a:endParaRPr kumimoji="0" lang="en-US" sz="24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144846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down)">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93"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381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1" name="Picture 70">
            <a:extLst>
              <a:ext uri="{FF2B5EF4-FFF2-40B4-BE49-F238E27FC236}">
                <a16:creationId xmlns:a16="http://schemas.microsoft.com/office/drawing/2014/main" id="{F09335C2-5A26-8FCB-63FE-D77AC9492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275" y="2937328"/>
            <a:ext cx="4675382" cy="3292022"/>
          </a:xfrm>
          <a:prstGeom prst="rect">
            <a:avLst/>
          </a:prstGeom>
        </p:spPr>
      </p:pic>
      <p:sp>
        <p:nvSpPr>
          <p:cNvPr id="72" name="Oval Callout 46">
            <a:extLst>
              <a:ext uri="{FF2B5EF4-FFF2-40B4-BE49-F238E27FC236}">
                <a16:creationId xmlns:a16="http://schemas.microsoft.com/office/drawing/2014/main" id="{2D4F55F8-FC94-63DC-DF23-50CAB7BD8D4A}"/>
              </a:ext>
            </a:extLst>
          </p:cNvPr>
          <p:cNvSpPr/>
          <p:nvPr/>
        </p:nvSpPr>
        <p:spPr>
          <a:xfrm>
            <a:off x="7500476" y="495300"/>
            <a:ext cx="4234323" cy="2995056"/>
          </a:xfrm>
          <a:prstGeom prst="wedgeEllipseCallout">
            <a:avLst>
              <a:gd name="adj1" fmla="val -52327"/>
              <a:gd name="adj2" fmla="val 34223"/>
            </a:avLst>
          </a:prstGeom>
          <a:solidFill>
            <a:srgbClr val="DCF0C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ysClr val="windowText" lastClr="000000"/>
                </a:solidFill>
                <a:latin typeface="Calibri" panose="020F0502020204030204" pitchFamily="34" charset="0"/>
                <a:cs typeface="Calibri" panose="020F0502020204030204" pitchFamily="34" charset="0"/>
              </a:rPr>
              <a:t>Sau đó ta đi tìm giá tiền của cái gì? Dựa vào đâu em biết?</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74" name="Oval Callout 46">
            <a:extLst>
              <a:ext uri="{FF2B5EF4-FFF2-40B4-BE49-F238E27FC236}">
                <a16:creationId xmlns:a16="http://schemas.microsoft.com/office/drawing/2014/main" id="{0ED14D7B-862E-4B1A-7EBE-D0679B36DD31}"/>
              </a:ext>
            </a:extLst>
          </p:cNvPr>
          <p:cNvSpPr/>
          <p:nvPr/>
        </p:nvSpPr>
        <p:spPr>
          <a:xfrm>
            <a:off x="161925" y="695325"/>
            <a:ext cx="4895850" cy="2537856"/>
          </a:xfrm>
          <a:prstGeom prst="wedgeEllipseCallout">
            <a:avLst>
              <a:gd name="adj1" fmla="val 44596"/>
              <a:gd name="adj2" fmla="val 49986"/>
            </a:avLst>
          </a:prstGeom>
          <a:solidFill>
            <a:srgbClr val="DCF0C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a:solidFill>
                  <a:sysClr val="windowText" lastClr="000000"/>
                </a:solidFill>
                <a:latin typeface="Calibri" panose="020F0502020204030204" pitchFamily="34" charset="0"/>
                <a:cs typeface="Calibri" panose="020F0502020204030204" pitchFamily="34" charset="0"/>
              </a:rPr>
              <a:t>Sau đó ta đi tìm giá tiền của đôi giày, vì ta biết đôi giày có giá hơn đôi tất là      107 000 đồng; cuối cùng tìm giá tiền của bộ quần áo đồng phục.</a:t>
            </a:r>
            <a:endParaRPr kumimoji="0" lang="en-US" sz="24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549649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down)">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93"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381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93F3C81-8591-F999-AB24-65183CDC452E}"/>
              </a:ext>
            </a:extLst>
          </p:cNvPr>
          <p:cNvSpPr txBox="1"/>
          <p:nvPr/>
        </p:nvSpPr>
        <p:spPr>
          <a:xfrm>
            <a:off x="933450" y="571500"/>
            <a:ext cx="9944100" cy="5467138"/>
          </a:xfrm>
          <a:prstGeom prst="rect">
            <a:avLst/>
          </a:prstGeom>
          <a:noFill/>
        </p:spPr>
        <p:txBody>
          <a:bodyPr wrap="square" rtlCol="0">
            <a:spAutoFit/>
          </a:bodyPr>
          <a:lstStyle/>
          <a:p>
            <a:pPr marL="0" marR="0" algn="ctr">
              <a:lnSpc>
                <a:spcPct val="110000"/>
              </a:lnSpc>
              <a:spcBef>
                <a:spcPts val="0"/>
              </a:spcBef>
              <a:spcAft>
                <a:spcPts val="0"/>
              </a:spcAft>
            </a:pPr>
            <a:r>
              <a:rPr lang="en-US" sz="3200" b="1" i="1" u="sng" dirty="0">
                <a:effectLst/>
                <a:latin typeface="Cambria" panose="02040503050406030204" pitchFamily="18" charset="0"/>
                <a:ea typeface="Cambria" panose="02040503050406030204" pitchFamily="18" charset="0"/>
              </a:rPr>
              <a:t> </a:t>
            </a:r>
            <a:r>
              <a:rPr lang="en-US" sz="3200" b="1" i="1" u="sng" dirty="0" err="1">
                <a:effectLst/>
                <a:latin typeface="Cambria" panose="02040503050406030204" pitchFamily="18" charset="0"/>
                <a:ea typeface="Cambria" panose="02040503050406030204" pitchFamily="18" charset="0"/>
              </a:rPr>
              <a:t>Bài</a:t>
            </a:r>
            <a:r>
              <a:rPr lang="en-US" sz="3200" b="1" i="1" u="sng" dirty="0">
                <a:effectLst/>
                <a:latin typeface="Cambria" panose="02040503050406030204" pitchFamily="18" charset="0"/>
                <a:ea typeface="Cambria" panose="02040503050406030204" pitchFamily="18" charset="0"/>
              </a:rPr>
              <a:t> </a:t>
            </a:r>
            <a:r>
              <a:rPr lang="en-US" sz="3200" b="1" i="1" u="sng" dirty="0" err="1">
                <a:effectLst/>
                <a:latin typeface="Cambria" panose="02040503050406030204" pitchFamily="18" charset="0"/>
                <a:ea typeface="Cambria" panose="02040503050406030204" pitchFamily="18" charset="0"/>
              </a:rPr>
              <a:t>giải</a:t>
            </a:r>
            <a:r>
              <a:rPr lang="en-US" sz="3200" b="1" i="1" u="sng"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Giá</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tiền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đôi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tất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a:effectLst/>
                <a:latin typeface="Cambria" panose="02040503050406030204" pitchFamily="18" charset="0"/>
                <a:ea typeface="Cambria" panose="02040503050406030204" pitchFamily="18" charset="0"/>
              </a:rPr>
              <a:t>314 000 – 306 000 = 8 000 (</a:t>
            </a:r>
            <a:r>
              <a:rPr lang="en-US" sz="3200" dirty="0" err="1">
                <a:effectLst/>
                <a:latin typeface="Cambria" panose="02040503050406030204" pitchFamily="18" charset="0"/>
                <a:ea typeface="Cambria" panose="02040503050406030204" pitchFamily="18" charset="0"/>
              </a:rPr>
              <a:t>đồng</a:t>
            </a:r>
            <a:r>
              <a:rPr lang="en-US" sz="32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Giá</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tiền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đôi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giày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a:effectLst/>
                <a:latin typeface="Cambria" panose="02040503050406030204" pitchFamily="18" charset="0"/>
                <a:ea typeface="Cambria" panose="02040503050406030204" pitchFamily="18" charset="0"/>
              </a:rPr>
              <a:t>107 000 + 8 000 = 115 000 (</a:t>
            </a:r>
            <a:r>
              <a:rPr lang="en-US" sz="3200" dirty="0" err="1">
                <a:effectLst/>
                <a:latin typeface="Cambria" panose="02040503050406030204" pitchFamily="18" charset="0"/>
                <a:ea typeface="Cambria" panose="02040503050406030204" pitchFamily="18" charset="0"/>
              </a:rPr>
              <a:t>đồng</a:t>
            </a:r>
            <a:r>
              <a:rPr lang="en-US" sz="32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Giá</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tiền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bộ</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áo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đồng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phục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a:effectLst/>
                <a:latin typeface="Cambria" panose="02040503050406030204" pitchFamily="18" charset="0"/>
                <a:ea typeface="Cambria" panose="02040503050406030204" pitchFamily="18" charset="0"/>
              </a:rPr>
              <a:t>306 000 -115 000 = 191 000 (</a:t>
            </a:r>
            <a:r>
              <a:rPr lang="en-US" sz="3200" dirty="0" err="1">
                <a:effectLst/>
                <a:latin typeface="Cambria" panose="02040503050406030204" pitchFamily="18" charset="0"/>
                <a:ea typeface="Cambria" panose="02040503050406030204" pitchFamily="18" charset="0"/>
              </a:rPr>
              <a:t>đồng</a:t>
            </a:r>
            <a:r>
              <a:rPr lang="en-US" sz="3200" dirty="0">
                <a:effectLst/>
                <a:latin typeface="Cambria" panose="02040503050406030204" pitchFamily="18" charset="0"/>
                <a:ea typeface="Cambria" panose="02040503050406030204" pitchFamily="18" charset="0"/>
              </a:rPr>
              <a:t>)</a:t>
            </a:r>
          </a:p>
          <a:p>
            <a:pPr marL="0" marR="0" algn="r">
              <a:lnSpc>
                <a:spcPct val="110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Đáp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số</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Bộ</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áo</a:t>
            </a:r>
            <a:r>
              <a:rPr lang="en-US" sz="3200" dirty="0">
                <a:effectLst/>
                <a:latin typeface="Cambria" panose="02040503050406030204" pitchFamily="18" charset="0"/>
                <a:ea typeface="Cambria" panose="02040503050406030204" pitchFamily="18" charset="0"/>
              </a:rPr>
              <a:t>: 191 000 </a:t>
            </a:r>
            <a:r>
              <a:rPr lang="en-US" sz="3200" dirty="0" err="1">
                <a:effectLst/>
                <a:latin typeface="Cambria" panose="02040503050406030204" pitchFamily="18" charset="0"/>
                <a:ea typeface="Cambria" panose="02040503050406030204" pitchFamily="18" charset="0"/>
              </a:rPr>
              <a:t>đồng</a:t>
            </a:r>
            <a:endParaRPr lang="en-US" sz="3200" dirty="0">
              <a:effectLst/>
              <a:latin typeface="Cambria" panose="02040503050406030204" pitchFamily="18" charset="0"/>
              <a:ea typeface="Cambria" panose="02040503050406030204" pitchFamily="18" charset="0"/>
            </a:endParaRPr>
          </a:p>
          <a:p>
            <a:pPr marL="0" marR="0" algn="r">
              <a:lnSpc>
                <a:spcPct val="110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Đôi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giày</a:t>
            </a:r>
            <a:r>
              <a:rPr lang="en-US" sz="3200" dirty="0">
                <a:effectLst/>
                <a:latin typeface="Cambria" panose="02040503050406030204" pitchFamily="18" charset="0"/>
                <a:ea typeface="Cambria" panose="02040503050406030204" pitchFamily="18" charset="0"/>
              </a:rPr>
              <a:t>: 115 000 </a:t>
            </a:r>
            <a:r>
              <a:rPr lang="en-US" sz="3200" dirty="0" err="1">
                <a:effectLst/>
                <a:latin typeface="Cambria" panose="02040503050406030204" pitchFamily="18" charset="0"/>
                <a:ea typeface="Cambria" panose="02040503050406030204" pitchFamily="18" charset="0"/>
              </a:rPr>
              <a:t>đồng</a:t>
            </a:r>
            <a:endParaRPr lang="en-US" sz="3200" dirty="0">
              <a:effectLst/>
              <a:latin typeface="Cambria" panose="02040503050406030204" pitchFamily="18" charset="0"/>
              <a:ea typeface="Cambria" panose="02040503050406030204" pitchFamily="18" charset="0"/>
            </a:endParaRPr>
          </a:p>
          <a:p>
            <a:pPr marL="0" marR="0" algn="r">
              <a:lnSpc>
                <a:spcPct val="110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Đôi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tất</a:t>
            </a:r>
            <a:r>
              <a:rPr lang="en-US" sz="3200" dirty="0">
                <a:effectLst/>
                <a:latin typeface="Cambria" panose="02040503050406030204" pitchFamily="18" charset="0"/>
                <a:ea typeface="Cambria" panose="02040503050406030204" pitchFamily="18" charset="0"/>
              </a:rPr>
              <a:t>: 8 000 </a:t>
            </a:r>
            <a:r>
              <a:rPr lang="en-US" sz="3200" dirty="0" err="1">
                <a:effectLst/>
                <a:latin typeface="Cambria" panose="02040503050406030204" pitchFamily="18" charset="0"/>
                <a:ea typeface="Cambria" panose="02040503050406030204" pitchFamily="18" charset="0"/>
              </a:rPr>
              <a:t>đồng</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49054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down)">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6516"/>
          <a:stretch/>
        </p:blipFill>
        <p:spPr>
          <a:xfrm>
            <a:off x="0" y="-13448"/>
            <a:ext cx="12192000" cy="6871447"/>
          </a:xfrm>
          <a:prstGeom prst="rect">
            <a:avLst/>
          </a:prstGeom>
        </p:spPr>
      </p:pic>
      <p:pic>
        <p:nvPicPr>
          <p:cNvPr id="11" name="Graphic 52">
            <a:extLst>
              <a:ext uri="{FF2B5EF4-FFF2-40B4-BE49-F238E27FC236}">
                <a16:creationId xmlns:a16="http://schemas.microsoft.com/office/drawing/2014/main" id="{AEC247EE-8D6B-36AE-D2F7-712AEDB724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262205" y="2453563"/>
            <a:ext cx="3135400" cy="4155111"/>
          </a:xfrm>
          <a:prstGeom prst="rect">
            <a:avLst/>
          </a:prstGeom>
          <a:effectLst>
            <a:outerShdw blurRad="76200" dir="13500000" sy="23000" kx="1200000" algn="br" rotWithShape="0">
              <a:prstClr val="black">
                <a:alpha val="20000"/>
              </a:prstClr>
            </a:outerShdw>
          </a:effectLst>
        </p:spPr>
      </p:pic>
      <p:pic>
        <p:nvPicPr>
          <p:cNvPr id="2" name="Picture 1">
            <a:extLst>
              <a:ext uri="{FF2B5EF4-FFF2-40B4-BE49-F238E27FC236}">
                <a16:creationId xmlns:a16="http://schemas.microsoft.com/office/drawing/2014/main" id="{E689AC58-C2D3-9E2D-0DA3-C8F295A9F48A}"/>
              </a:ext>
            </a:extLst>
          </p:cNvPr>
          <p:cNvPicPr>
            <a:picLocks noChangeAspect="1"/>
          </p:cNvPicPr>
          <p:nvPr/>
        </p:nvPicPr>
        <p:blipFill>
          <a:blip r:embed="rId5"/>
          <a:stretch>
            <a:fillRect/>
          </a:stretch>
        </p:blipFill>
        <p:spPr>
          <a:xfrm>
            <a:off x="621043" y="1472408"/>
            <a:ext cx="8492464" cy="3627434"/>
          </a:xfrm>
          <a:prstGeom prst="rect">
            <a:avLst/>
          </a:prstGeom>
        </p:spPr>
      </p:pic>
    </p:spTree>
    <p:extLst>
      <p:ext uri="{BB962C8B-B14F-4D97-AF65-F5344CB8AC3E}">
        <p14:creationId xmlns:p14="http://schemas.microsoft.com/office/powerpoint/2010/main" val="30708637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43EE0B-9E3D-8090-CF8B-EADAA382E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0D8E678F-CA1C-B39F-663E-4DECEEB0F2CC}"/>
              </a:ext>
            </a:extLst>
          </p:cNvPr>
          <p:cNvSpPr/>
          <p:nvPr/>
        </p:nvSpPr>
        <p:spPr>
          <a:xfrm>
            <a:off x="179614" y="574766"/>
            <a:ext cx="11832771" cy="6130834"/>
          </a:xfrm>
          <a:prstGeom prst="roundRect">
            <a:avLst>
              <a:gd name="adj" fmla="val 10882"/>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47">
            <a:extLst>
              <a:ext uri="{FF2B5EF4-FFF2-40B4-BE49-F238E27FC236}">
                <a16:creationId xmlns:a16="http://schemas.microsoft.com/office/drawing/2014/main" id="{FD655EA7-A745-DE38-6089-51CCAA07AA61}"/>
              </a:ext>
            </a:extLst>
          </p:cNvPr>
          <p:cNvSpPr txBox="1"/>
          <p:nvPr/>
        </p:nvSpPr>
        <p:spPr>
          <a:xfrm>
            <a:off x="1200150" y="1894222"/>
            <a:ext cx="9867900" cy="3933384"/>
          </a:xfrm>
          <a:prstGeom prst="rect">
            <a:avLst/>
          </a:prstGeom>
          <a:noFill/>
        </p:spPr>
        <p:txBody>
          <a:bodyPr wrap="square" rtlCol="0">
            <a:spAutoFit/>
          </a:bodyPr>
          <a:lstStyle/>
          <a:p>
            <a:pPr lvl="0" algn="just">
              <a:lnSpc>
                <a:spcPct val="120000"/>
              </a:lnSpc>
              <a:defRPr/>
            </a:pPr>
            <a:r>
              <a:rPr lang="vi-VN" sz="3000" b="1" dirty="0">
                <a:solidFill>
                  <a:srgbClr val="002060"/>
                </a:solidFill>
                <a:latin typeface="Calibri" panose="020F0502020204030204" pitchFamily="34" charset="0"/>
                <a:cs typeface="Calibri" panose="020F0502020204030204" pitchFamily="34" charset="0"/>
              </a:rPr>
              <a:t>- Thực hiện được phép cộng, trừ trong phạm vi lớp nghìn. </a:t>
            </a:r>
          </a:p>
          <a:p>
            <a:pPr lvl="0" algn="just">
              <a:lnSpc>
                <a:spcPct val="120000"/>
              </a:lnSpc>
              <a:defRPr/>
            </a:pPr>
            <a:r>
              <a:rPr lang="vi-VN" sz="3000" b="1" dirty="0">
                <a:solidFill>
                  <a:srgbClr val="002060"/>
                </a:solidFill>
                <a:latin typeface="Calibri" panose="020F0502020204030204" pitchFamily="34" charset="0"/>
                <a:cs typeface="Calibri" panose="020F0502020204030204" pitchFamily="34" charset="0"/>
              </a:rPr>
              <a:t>- Tính nhẩm được các phép cộng, trừ liên quan đến số tròn nghìn, tròn chục nghìn, tròn trăm nghìn</a:t>
            </a:r>
          </a:p>
          <a:p>
            <a:pPr lvl="0" algn="just">
              <a:lnSpc>
                <a:spcPct val="120000"/>
              </a:lnSpc>
              <a:defRPr/>
            </a:pPr>
            <a:r>
              <a:rPr lang="vi-VN" sz="3000" b="1" dirty="0">
                <a:solidFill>
                  <a:srgbClr val="002060"/>
                </a:solidFill>
                <a:latin typeface="Calibri" panose="020F0502020204030204" pitchFamily="34" charset="0"/>
                <a:cs typeface="Calibri" panose="020F0502020204030204" pitchFamily="34" charset="0"/>
              </a:rPr>
              <a:t>- Tính được giá trị của biểu thức liên quan tới phép cộng, trừ có và không có dấu ngoặc.</a:t>
            </a:r>
          </a:p>
          <a:p>
            <a:pPr lvl="0" algn="just">
              <a:lnSpc>
                <a:spcPct val="120000"/>
              </a:lnSpc>
              <a:defRPr/>
            </a:pPr>
            <a:r>
              <a:rPr lang="vi-VN" sz="3000" b="1" dirty="0">
                <a:solidFill>
                  <a:srgbClr val="002060"/>
                </a:solidFill>
                <a:latin typeface="Calibri" panose="020F0502020204030204" pitchFamily="34" charset="0"/>
                <a:cs typeface="Calibri" panose="020F0502020204030204" pitchFamily="34" charset="0"/>
              </a:rPr>
              <a:t>- Tìm được số lớn nhất, số bé nhất trong nhóm 4 số.</a:t>
            </a:r>
          </a:p>
          <a:p>
            <a:pPr lvl="0" algn="just">
              <a:lnSpc>
                <a:spcPct val="120000"/>
              </a:lnSpc>
              <a:defRPr/>
            </a:pPr>
            <a:r>
              <a:rPr lang="vi-VN" sz="3000" b="1" dirty="0">
                <a:solidFill>
                  <a:srgbClr val="002060"/>
                </a:solidFill>
                <a:latin typeface="Calibri" panose="020F0502020204030204" pitchFamily="34" charset="0"/>
                <a:cs typeface="Calibri" panose="020F0502020204030204" pitchFamily="34" charset="0"/>
              </a:rPr>
              <a:t>- Giải được các bài toán liên quan đến phép cộng, phép trừ.</a:t>
            </a:r>
          </a:p>
        </p:txBody>
      </p:sp>
      <p:pic>
        <p:nvPicPr>
          <p:cNvPr id="5" name="Picture 4">
            <a:extLst>
              <a:ext uri="{FF2B5EF4-FFF2-40B4-BE49-F238E27FC236}">
                <a16:creationId xmlns:a16="http://schemas.microsoft.com/office/drawing/2014/main" id="{6EEBEAAB-EEF6-22DA-19B9-E43368A86989}"/>
              </a:ext>
            </a:extLst>
          </p:cNvPr>
          <p:cNvPicPr>
            <a:picLocks noChangeAspect="1"/>
          </p:cNvPicPr>
          <p:nvPr/>
        </p:nvPicPr>
        <p:blipFill>
          <a:blip r:embed="rId4"/>
          <a:stretch>
            <a:fillRect/>
          </a:stretch>
        </p:blipFill>
        <p:spPr>
          <a:xfrm>
            <a:off x="2929233" y="948265"/>
            <a:ext cx="6352583" cy="1018120"/>
          </a:xfrm>
          <a:prstGeom prst="rect">
            <a:avLst/>
          </a:prstGeom>
        </p:spPr>
      </p:pic>
    </p:spTree>
    <p:extLst>
      <p:ext uri="{BB962C8B-B14F-4D97-AF65-F5344CB8AC3E}">
        <p14:creationId xmlns:p14="http://schemas.microsoft.com/office/powerpoint/2010/main" val="4657188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93"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381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7">
            <a:extLst>
              <a:ext uri="{FF2B5EF4-FFF2-40B4-BE49-F238E27FC236}">
                <a16:creationId xmlns:a16="http://schemas.microsoft.com/office/drawing/2014/main" id="{9489627E-CB62-97BB-1803-93A21401105B}"/>
              </a:ext>
            </a:extLst>
          </p:cNvPr>
          <p:cNvGrpSpPr/>
          <p:nvPr/>
        </p:nvGrpSpPr>
        <p:grpSpPr>
          <a:xfrm>
            <a:off x="675374" y="412838"/>
            <a:ext cx="10459204" cy="923330"/>
            <a:chOff x="1169225" y="229167"/>
            <a:chExt cx="10459204" cy="923330"/>
          </a:xfrm>
        </p:grpSpPr>
        <p:sp>
          <p:nvSpPr>
            <p:cNvPr id="8" name="TextBox 16">
              <a:extLst>
                <a:ext uri="{FF2B5EF4-FFF2-40B4-BE49-F238E27FC236}">
                  <a16:creationId xmlns:a16="http://schemas.microsoft.com/office/drawing/2014/main" id="{26DA287F-80C3-BFDD-2792-4403BD97486B}"/>
                </a:ext>
              </a:extLst>
            </p:cNvPr>
            <p:cNvSpPr txBox="1"/>
            <p:nvPr/>
          </p:nvSpPr>
          <p:spPr>
            <a:xfrm>
              <a:off x="1976792" y="229167"/>
              <a:ext cx="9651637"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5400" b="1" dirty="0" err="1">
                  <a:solidFill>
                    <a:srgbClr val="FF5757"/>
                  </a:solidFill>
                  <a:latin typeface="Calibri" panose="020F0502020204030204"/>
                </a:rPr>
                <a:t>Tính</a:t>
              </a:r>
              <a:r>
                <a:rPr lang="en-US" sz="5400" b="1" dirty="0">
                  <a:solidFill>
                    <a:srgbClr val="FF5757"/>
                  </a:solidFill>
                  <a:latin typeface="Calibri" panose="020F0502020204030204"/>
                </a:rPr>
                <a:t> </a:t>
              </a:r>
              <a:r>
                <a:rPr lang="en-US" sz="5400" b="1" dirty="0" err="1">
                  <a:solidFill>
                    <a:srgbClr val="FF5757"/>
                  </a:solidFill>
                  <a:latin typeface="Calibri" panose="020F0502020204030204"/>
                </a:rPr>
                <a:t>nhẩm</a:t>
              </a:r>
              <a:endParaRPr kumimoji="0" lang="vi-VN" sz="5400" b="1" i="0" u="none" strike="noStrike" kern="1200" cap="none" spc="0" normalizeH="0" baseline="0" noProof="0" dirty="0">
                <a:ln>
                  <a:noFill/>
                </a:ln>
                <a:solidFill>
                  <a:srgbClr val="FF5757"/>
                </a:solidFill>
                <a:effectLst/>
                <a:uLnTx/>
                <a:uFillTx/>
                <a:latin typeface="Arial" panose="020B0604020202020204" pitchFamily="34" charset="0"/>
                <a:ea typeface="+mn-ea"/>
                <a:cs typeface="+mn-cs"/>
              </a:endParaRPr>
            </a:p>
          </p:txBody>
        </p:sp>
        <p:sp>
          <p:nvSpPr>
            <p:cNvPr id="9"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23">
              <a:extLst>
                <a:ext uri="{FF2B5EF4-FFF2-40B4-BE49-F238E27FC236}">
                  <a16:creationId xmlns:a16="http://schemas.microsoft.com/office/drawing/2014/main" id="{B830302B-6BEF-643E-92B0-D05212792BF4}"/>
                </a:ext>
              </a:extLst>
            </p:cNvPr>
            <p:cNvSpPr txBox="1"/>
            <p:nvPr/>
          </p:nvSpPr>
          <p:spPr>
            <a:xfrm>
              <a:off x="1290767" y="351502"/>
              <a:ext cx="5565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91490A41-93CB-5929-E0C2-C9FC217C89D2}"/>
              </a:ext>
            </a:extLst>
          </p:cNvPr>
          <p:cNvSpPr txBox="1"/>
          <p:nvPr/>
        </p:nvSpPr>
        <p:spPr>
          <a:xfrm>
            <a:off x="857250" y="1504950"/>
            <a:ext cx="6000750" cy="1938992"/>
          </a:xfrm>
          <a:prstGeom prst="rect">
            <a:avLst/>
          </a:prstGeom>
          <a:noFill/>
        </p:spPr>
        <p:txBody>
          <a:bodyPr wrap="square" rtlCol="0">
            <a:spAutoFit/>
          </a:bodyPr>
          <a:lstStyle/>
          <a:p>
            <a:pPr algn="just"/>
            <a:r>
              <a:rPr lang="pt-BR" sz="4000" b="0" i="0" dirty="0">
                <a:solidFill>
                  <a:srgbClr val="000000"/>
                </a:solidFill>
                <a:effectLst/>
              </a:rPr>
              <a:t>a) 70 000 + 60 000</a:t>
            </a:r>
          </a:p>
          <a:p>
            <a:pPr algn="just"/>
            <a:r>
              <a:rPr lang="pt-BR" sz="4000" b="0" i="0" dirty="0">
                <a:solidFill>
                  <a:srgbClr val="000000"/>
                </a:solidFill>
                <a:effectLst/>
              </a:rPr>
              <a:t>    160 000 – 90 000</a:t>
            </a:r>
          </a:p>
          <a:p>
            <a:pPr algn="just"/>
            <a:r>
              <a:rPr lang="pt-BR" sz="4000" b="0" i="0" dirty="0">
                <a:solidFill>
                  <a:srgbClr val="000000"/>
                </a:solidFill>
                <a:effectLst/>
              </a:rPr>
              <a:t>    500 000 + 700 000</a:t>
            </a:r>
          </a:p>
        </p:txBody>
      </p:sp>
      <p:sp>
        <p:nvSpPr>
          <p:cNvPr id="3" name="TextBox 2">
            <a:extLst>
              <a:ext uri="{FF2B5EF4-FFF2-40B4-BE49-F238E27FC236}">
                <a16:creationId xmlns:a16="http://schemas.microsoft.com/office/drawing/2014/main" id="{33FA7BCF-429C-93D8-0DF3-FBF0C98B90DD}"/>
              </a:ext>
            </a:extLst>
          </p:cNvPr>
          <p:cNvSpPr txBox="1"/>
          <p:nvPr/>
        </p:nvSpPr>
        <p:spPr>
          <a:xfrm>
            <a:off x="3200400" y="3981450"/>
            <a:ext cx="6000750" cy="1754326"/>
          </a:xfrm>
          <a:prstGeom prst="rect">
            <a:avLst/>
          </a:prstGeom>
          <a:noFill/>
        </p:spPr>
        <p:txBody>
          <a:bodyPr wrap="square" rtlCol="0">
            <a:spAutoFit/>
          </a:bodyPr>
          <a:lstStyle/>
          <a:p>
            <a:pPr algn="just"/>
            <a:r>
              <a:rPr lang="pt-BR" sz="3600" b="0" i="0" dirty="0">
                <a:solidFill>
                  <a:srgbClr val="000000"/>
                </a:solidFill>
                <a:effectLst/>
              </a:rPr>
              <a:t>b) 90 000 + 50 000 – 80 000</a:t>
            </a:r>
          </a:p>
          <a:p>
            <a:pPr algn="just"/>
            <a:r>
              <a:rPr lang="pt-BR" sz="3600" b="0" i="0" dirty="0">
                <a:solidFill>
                  <a:srgbClr val="000000"/>
                </a:solidFill>
                <a:effectLst/>
              </a:rPr>
              <a:t>    150 000 – 70 000 + 40 000</a:t>
            </a:r>
          </a:p>
          <a:p>
            <a:pPr algn="just"/>
            <a:r>
              <a:rPr lang="pt-BR" sz="3600" b="0" i="0" dirty="0">
                <a:solidFill>
                  <a:srgbClr val="000000"/>
                </a:solidFill>
                <a:effectLst/>
              </a:rPr>
              <a:t>    800 000 + 700 000 – 900 000</a:t>
            </a:r>
          </a:p>
        </p:txBody>
      </p:sp>
      <p:sp>
        <p:nvSpPr>
          <p:cNvPr id="6" name="TextBox 5">
            <a:extLst>
              <a:ext uri="{FF2B5EF4-FFF2-40B4-BE49-F238E27FC236}">
                <a16:creationId xmlns:a16="http://schemas.microsoft.com/office/drawing/2014/main" id="{DBC50674-345C-5DF5-4E97-4D1D13AD031F}"/>
              </a:ext>
            </a:extLst>
          </p:cNvPr>
          <p:cNvSpPr txBox="1"/>
          <p:nvPr/>
        </p:nvSpPr>
        <p:spPr>
          <a:xfrm>
            <a:off x="4800600" y="1485900"/>
            <a:ext cx="2809875" cy="707886"/>
          </a:xfrm>
          <a:prstGeom prst="rect">
            <a:avLst/>
          </a:prstGeom>
          <a:noFill/>
        </p:spPr>
        <p:txBody>
          <a:bodyPr wrap="square" rtlCol="0">
            <a:spAutoFit/>
          </a:bodyPr>
          <a:lstStyle/>
          <a:p>
            <a:r>
              <a:rPr lang="en-US" sz="4000" b="1" dirty="0">
                <a:solidFill>
                  <a:srgbClr val="FF0000"/>
                </a:solidFill>
              </a:rPr>
              <a:t>= 130 000</a:t>
            </a:r>
          </a:p>
        </p:txBody>
      </p:sp>
      <p:sp>
        <p:nvSpPr>
          <p:cNvPr id="14" name="TextBox 13">
            <a:extLst>
              <a:ext uri="{FF2B5EF4-FFF2-40B4-BE49-F238E27FC236}">
                <a16:creationId xmlns:a16="http://schemas.microsoft.com/office/drawing/2014/main" id="{7E59CA8B-CDF2-2776-DB4A-AFEC5A895FDA}"/>
              </a:ext>
            </a:extLst>
          </p:cNvPr>
          <p:cNvSpPr txBox="1"/>
          <p:nvPr/>
        </p:nvSpPr>
        <p:spPr>
          <a:xfrm>
            <a:off x="5000625" y="2085975"/>
            <a:ext cx="2809875" cy="707886"/>
          </a:xfrm>
          <a:prstGeom prst="rect">
            <a:avLst/>
          </a:prstGeom>
          <a:noFill/>
        </p:spPr>
        <p:txBody>
          <a:bodyPr wrap="square" rtlCol="0">
            <a:spAutoFit/>
          </a:bodyPr>
          <a:lstStyle/>
          <a:p>
            <a:r>
              <a:rPr lang="en-US" sz="4000" b="1" dirty="0">
                <a:solidFill>
                  <a:srgbClr val="FF0000"/>
                </a:solidFill>
              </a:rPr>
              <a:t>= 70 000</a:t>
            </a:r>
          </a:p>
        </p:txBody>
      </p:sp>
      <p:sp>
        <p:nvSpPr>
          <p:cNvPr id="18" name="TextBox 17">
            <a:extLst>
              <a:ext uri="{FF2B5EF4-FFF2-40B4-BE49-F238E27FC236}">
                <a16:creationId xmlns:a16="http://schemas.microsoft.com/office/drawing/2014/main" id="{328F72C9-A102-5F79-6AFC-03050FCCC35A}"/>
              </a:ext>
            </a:extLst>
          </p:cNvPr>
          <p:cNvSpPr txBox="1"/>
          <p:nvPr/>
        </p:nvSpPr>
        <p:spPr>
          <a:xfrm>
            <a:off x="5191125" y="2705100"/>
            <a:ext cx="2809875" cy="707886"/>
          </a:xfrm>
          <a:prstGeom prst="rect">
            <a:avLst/>
          </a:prstGeom>
          <a:noFill/>
        </p:spPr>
        <p:txBody>
          <a:bodyPr wrap="square" rtlCol="0">
            <a:spAutoFit/>
          </a:bodyPr>
          <a:lstStyle/>
          <a:p>
            <a:r>
              <a:rPr lang="en-US" sz="4000" b="1" dirty="0">
                <a:solidFill>
                  <a:srgbClr val="FF0000"/>
                </a:solidFill>
              </a:rPr>
              <a:t>= 1 200 000</a:t>
            </a:r>
          </a:p>
        </p:txBody>
      </p:sp>
      <p:sp>
        <p:nvSpPr>
          <p:cNvPr id="19" name="TextBox 18">
            <a:extLst>
              <a:ext uri="{FF2B5EF4-FFF2-40B4-BE49-F238E27FC236}">
                <a16:creationId xmlns:a16="http://schemas.microsoft.com/office/drawing/2014/main" id="{F0989395-365F-C7F9-C8D6-8892FEB47AA0}"/>
              </a:ext>
            </a:extLst>
          </p:cNvPr>
          <p:cNvSpPr txBox="1"/>
          <p:nvPr/>
        </p:nvSpPr>
        <p:spPr>
          <a:xfrm>
            <a:off x="8343900" y="3914775"/>
            <a:ext cx="2809875" cy="707886"/>
          </a:xfrm>
          <a:prstGeom prst="rect">
            <a:avLst/>
          </a:prstGeom>
          <a:noFill/>
        </p:spPr>
        <p:txBody>
          <a:bodyPr wrap="square" rtlCol="0">
            <a:spAutoFit/>
          </a:bodyPr>
          <a:lstStyle/>
          <a:p>
            <a:r>
              <a:rPr lang="en-US" sz="4000" b="1" dirty="0">
                <a:solidFill>
                  <a:srgbClr val="FF0000"/>
                </a:solidFill>
              </a:rPr>
              <a:t> = 60 000</a:t>
            </a:r>
          </a:p>
        </p:txBody>
      </p:sp>
      <p:sp>
        <p:nvSpPr>
          <p:cNvPr id="20" name="TextBox 19">
            <a:extLst>
              <a:ext uri="{FF2B5EF4-FFF2-40B4-BE49-F238E27FC236}">
                <a16:creationId xmlns:a16="http://schemas.microsoft.com/office/drawing/2014/main" id="{83EBE72C-6F4A-C6A5-A58D-2FFC4E5041DE}"/>
              </a:ext>
            </a:extLst>
          </p:cNvPr>
          <p:cNvSpPr txBox="1"/>
          <p:nvPr/>
        </p:nvSpPr>
        <p:spPr>
          <a:xfrm>
            <a:off x="8591550" y="4457700"/>
            <a:ext cx="2809875" cy="707886"/>
          </a:xfrm>
          <a:prstGeom prst="rect">
            <a:avLst/>
          </a:prstGeom>
          <a:noFill/>
        </p:spPr>
        <p:txBody>
          <a:bodyPr wrap="square" rtlCol="0">
            <a:spAutoFit/>
          </a:bodyPr>
          <a:lstStyle/>
          <a:p>
            <a:r>
              <a:rPr lang="en-US" sz="4000" b="1" dirty="0">
                <a:solidFill>
                  <a:srgbClr val="FF0000"/>
                </a:solidFill>
              </a:rPr>
              <a:t>= 120 000</a:t>
            </a:r>
          </a:p>
        </p:txBody>
      </p:sp>
      <p:sp>
        <p:nvSpPr>
          <p:cNvPr id="21" name="TextBox 20">
            <a:extLst>
              <a:ext uri="{FF2B5EF4-FFF2-40B4-BE49-F238E27FC236}">
                <a16:creationId xmlns:a16="http://schemas.microsoft.com/office/drawing/2014/main" id="{00163FF7-A642-8663-F8B4-C688DF2C350F}"/>
              </a:ext>
            </a:extLst>
          </p:cNvPr>
          <p:cNvSpPr txBox="1"/>
          <p:nvPr/>
        </p:nvSpPr>
        <p:spPr>
          <a:xfrm>
            <a:off x="9067800" y="5019675"/>
            <a:ext cx="2809875" cy="707886"/>
          </a:xfrm>
          <a:prstGeom prst="rect">
            <a:avLst/>
          </a:prstGeom>
          <a:noFill/>
        </p:spPr>
        <p:txBody>
          <a:bodyPr wrap="square" rtlCol="0">
            <a:spAutoFit/>
          </a:bodyPr>
          <a:lstStyle/>
          <a:p>
            <a:r>
              <a:rPr lang="en-US" sz="4000" b="1" dirty="0">
                <a:solidFill>
                  <a:srgbClr val="FF0000"/>
                </a:solidFill>
              </a:rPr>
              <a:t>= 600 000</a:t>
            </a:r>
          </a:p>
        </p:txBody>
      </p:sp>
    </p:spTree>
    <p:extLst>
      <p:ext uri="{BB962C8B-B14F-4D97-AF65-F5344CB8AC3E}">
        <p14:creationId xmlns:p14="http://schemas.microsoft.com/office/powerpoint/2010/main" val="33021284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down)">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down)">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wipe(down)">
                                      <p:cBhvr>
                                        <p:cTn id="30" dur="5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wipe(down)">
                                      <p:cBhvr>
                                        <p:cTn id="35" dur="500"/>
                                        <p:tgtEl>
                                          <p:spTgt spid="2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wipe(down)">
                                      <p:cBhvr>
                                        <p:cTn id="4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93"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381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7">
            <a:extLst>
              <a:ext uri="{FF2B5EF4-FFF2-40B4-BE49-F238E27FC236}">
                <a16:creationId xmlns:a16="http://schemas.microsoft.com/office/drawing/2014/main" id="{9489627E-CB62-97BB-1803-93A21401105B}"/>
              </a:ext>
            </a:extLst>
          </p:cNvPr>
          <p:cNvGrpSpPr/>
          <p:nvPr/>
        </p:nvGrpSpPr>
        <p:grpSpPr>
          <a:xfrm>
            <a:off x="675374" y="412838"/>
            <a:ext cx="10459204" cy="830997"/>
            <a:chOff x="1169225" y="229167"/>
            <a:chExt cx="10459204" cy="830997"/>
          </a:xfrm>
        </p:grpSpPr>
        <p:sp>
          <p:nvSpPr>
            <p:cNvPr id="8" name="TextBox 16">
              <a:extLst>
                <a:ext uri="{FF2B5EF4-FFF2-40B4-BE49-F238E27FC236}">
                  <a16:creationId xmlns:a16="http://schemas.microsoft.com/office/drawing/2014/main" id="{26DA287F-80C3-BFDD-2792-4403BD97486B}"/>
                </a:ext>
              </a:extLst>
            </p:cNvPr>
            <p:cNvSpPr txBox="1"/>
            <p:nvPr/>
          </p:nvSpPr>
          <p:spPr>
            <a:xfrm>
              <a:off x="1976792" y="229167"/>
              <a:ext cx="9651637"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b="0" i="0" dirty="0" err="1">
                  <a:solidFill>
                    <a:srgbClr val="000000"/>
                  </a:solidFill>
                  <a:effectLst/>
                  <a:ea typeface="Open Sans" panose="020B0606030504020204" pitchFamily="34" charset="0"/>
                  <a:cs typeface="Open Sans" panose="020B0606030504020204" pitchFamily="34" charset="0"/>
                </a:rPr>
                <a:t>Đặt</a:t>
              </a:r>
              <a:r>
                <a:rPr lang="en-US" sz="4800" b="0" i="0" dirty="0">
                  <a:solidFill>
                    <a:srgbClr val="000000"/>
                  </a:solidFill>
                  <a:effectLst/>
                  <a:ea typeface="Open Sans" panose="020B0606030504020204" pitchFamily="34" charset="0"/>
                  <a:cs typeface="Open Sans" panose="020B0606030504020204" pitchFamily="34" charset="0"/>
                </a:rPr>
                <a:t> </a:t>
              </a:r>
              <a:r>
                <a:rPr lang="en-US" sz="4800" b="0" i="0" dirty="0" err="1">
                  <a:solidFill>
                    <a:srgbClr val="000000"/>
                  </a:solidFill>
                  <a:effectLst/>
                  <a:ea typeface="Open Sans" panose="020B0606030504020204" pitchFamily="34" charset="0"/>
                  <a:cs typeface="Open Sans" panose="020B0606030504020204" pitchFamily="34" charset="0"/>
                </a:rPr>
                <a:t>tính</a:t>
              </a:r>
              <a:r>
                <a:rPr lang="en-US" sz="4800" b="0" i="0" dirty="0">
                  <a:solidFill>
                    <a:srgbClr val="000000"/>
                  </a:solidFill>
                  <a:effectLst/>
                  <a:ea typeface="Open Sans" panose="020B0606030504020204" pitchFamily="34" charset="0"/>
                  <a:cs typeface="Open Sans" panose="020B0606030504020204" pitchFamily="34" charset="0"/>
                </a:rPr>
                <a:t> </a:t>
              </a:r>
              <a:r>
                <a:rPr lang="en-US" sz="4800" b="0" i="0" dirty="0" err="1">
                  <a:solidFill>
                    <a:srgbClr val="000000"/>
                  </a:solidFill>
                  <a:effectLst/>
                  <a:ea typeface="Open Sans" panose="020B0606030504020204" pitchFamily="34" charset="0"/>
                  <a:cs typeface="Open Sans" panose="020B0606030504020204" pitchFamily="34" charset="0"/>
                </a:rPr>
                <a:t>rồi</a:t>
              </a:r>
              <a:r>
                <a:rPr lang="en-US" sz="4800" b="0" i="0" dirty="0">
                  <a:solidFill>
                    <a:srgbClr val="000000"/>
                  </a:solidFill>
                  <a:effectLst/>
                  <a:ea typeface="Open Sans" panose="020B0606030504020204" pitchFamily="34" charset="0"/>
                  <a:cs typeface="Open Sans" panose="020B0606030504020204" pitchFamily="34" charset="0"/>
                </a:rPr>
                <a:t> </a:t>
              </a:r>
              <a:r>
                <a:rPr lang="en-US" sz="4800" b="0" i="0" dirty="0" err="1">
                  <a:solidFill>
                    <a:srgbClr val="000000"/>
                  </a:solidFill>
                  <a:effectLst/>
                  <a:ea typeface="Open Sans" panose="020B0606030504020204" pitchFamily="34" charset="0"/>
                  <a:cs typeface="Open Sans" panose="020B0606030504020204" pitchFamily="34" charset="0"/>
                </a:rPr>
                <a:t>tính</a:t>
              </a:r>
              <a:r>
                <a:rPr lang="en-US" sz="4800" b="0" i="0" dirty="0">
                  <a:solidFill>
                    <a:srgbClr val="000000"/>
                  </a:solidFill>
                  <a:effectLst/>
                  <a:ea typeface="Open Sans" panose="020B0606030504020204" pitchFamily="34" charset="0"/>
                  <a:cs typeface="Open Sans" panose="020B0606030504020204" pitchFamily="34" charset="0"/>
                </a:rPr>
                <a:t>.</a:t>
              </a:r>
              <a:endParaRPr kumimoji="0" lang="vi-VN" sz="4800" b="1" i="0" u="none" strike="noStrike" kern="1200" cap="none" spc="0" normalizeH="0" baseline="0" noProof="0" dirty="0">
                <a:ln>
                  <a:noFill/>
                </a:ln>
                <a:solidFill>
                  <a:srgbClr val="FF5757"/>
                </a:solidFill>
                <a:effectLst/>
                <a:uLnTx/>
                <a:uFillTx/>
                <a:ea typeface="Open Sans" panose="020B0606030504020204" pitchFamily="34" charset="0"/>
                <a:cs typeface="Open Sans" panose="020B0606030504020204" pitchFamily="34" charset="0"/>
              </a:endParaRPr>
            </a:p>
          </p:txBody>
        </p:sp>
        <p:sp>
          <p:nvSpPr>
            <p:cNvPr id="9"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23">
              <a:extLst>
                <a:ext uri="{FF2B5EF4-FFF2-40B4-BE49-F238E27FC236}">
                  <a16:creationId xmlns:a16="http://schemas.microsoft.com/office/drawing/2014/main" id="{B830302B-6BEF-643E-92B0-D05212792BF4}"/>
                </a:ext>
              </a:extLst>
            </p:cNvPr>
            <p:cNvSpPr txBox="1"/>
            <p:nvPr/>
          </p:nvSpPr>
          <p:spPr>
            <a:xfrm>
              <a:off x="1290767" y="351502"/>
              <a:ext cx="5565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5" name="Rectangle: Rounded Corners 4">
            <a:extLst>
              <a:ext uri="{FF2B5EF4-FFF2-40B4-BE49-F238E27FC236}">
                <a16:creationId xmlns:a16="http://schemas.microsoft.com/office/drawing/2014/main" id="{7A524DF2-4EC0-0135-3626-42E639C77C17}"/>
              </a:ext>
            </a:extLst>
          </p:cNvPr>
          <p:cNvSpPr/>
          <p:nvPr/>
        </p:nvSpPr>
        <p:spPr>
          <a:xfrm>
            <a:off x="990600" y="1590675"/>
            <a:ext cx="2867025" cy="723899"/>
          </a:xfrm>
          <a:prstGeom prst="roundRect">
            <a:avLst>
              <a:gd name="adj" fmla="val 30180"/>
            </a:avLst>
          </a:prstGeom>
          <a:solidFill>
            <a:srgbClr val="F49ECF"/>
          </a:solidFill>
          <a:ln>
            <a:solidFill>
              <a:srgbClr val="F49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9 658 + 6 290</a:t>
            </a:r>
          </a:p>
        </p:txBody>
      </p:sp>
      <p:sp>
        <p:nvSpPr>
          <p:cNvPr id="11" name="Rectangle: Rounded Corners 10">
            <a:extLst>
              <a:ext uri="{FF2B5EF4-FFF2-40B4-BE49-F238E27FC236}">
                <a16:creationId xmlns:a16="http://schemas.microsoft.com/office/drawing/2014/main" id="{79CF0D20-9973-1C34-14B9-11FC4C41D1FB}"/>
              </a:ext>
            </a:extLst>
          </p:cNvPr>
          <p:cNvSpPr/>
          <p:nvPr/>
        </p:nvSpPr>
        <p:spPr>
          <a:xfrm>
            <a:off x="1000125" y="2724150"/>
            <a:ext cx="3409950" cy="723899"/>
          </a:xfrm>
          <a:prstGeom prst="roundRect">
            <a:avLst>
              <a:gd name="adj" fmla="val 30180"/>
            </a:avLst>
          </a:prstGeom>
          <a:solidFill>
            <a:srgbClr val="F49ECF"/>
          </a:solidFill>
          <a:ln>
            <a:solidFill>
              <a:srgbClr val="F49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14 709 – 5 234</a:t>
            </a:r>
          </a:p>
        </p:txBody>
      </p:sp>
      <p:sp>
        <p:nvSpPr>
          <p:cNvPr id="12" name="Rectangle: Rounded Corners 11">
            <a:extLst>
              <a:ext uri="{FF2B5EF4-FFF2-40B4-BE49-F238E27FC236}">
                <a16:creationId xmlns:a16="http://schemas.microsoft.com/office/drawing/2014/main" id="{EA0BE764-A23C-E1F4-1D71-623A76A70C3E}"/>
              </a:ext>
            </a:extLst>
          </p:cNvPr>
          <p:cNvSpPr/>
          <p:nvPr/>
        </p:nvSpPr>
        <p:spPr>
          <a:xfrm>
            <a:off x="6772275" y="1562100"/>
            <a:ext cx="3486150" cy="723899"/>
          </a:xfrm>
          <a:prstGeom prst="roundRect">
            <a:avLst>
              <a:gd name="adj" fmla="val 30180"/>
            </a:avLst>
          </a:prstGeom>
          <a:solidFill>
            <a:srgbClr val="F49ECF"/>
          </a:solidFill>
          <a:ln>
            <a:solidFill>
              <a:srgbClr val="F49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56 204 + 74 539</a:t>
            </a:r>
          </a:p>
        </p:txBody>
      </p:sp>
      <p:sp>
        <p:nvSpPr>
          <p:cNvPr id="13" name="Rectangle: Rounded Corners 12">
            <a:extLst>
              <a:ext uri="{FF2B5EF4-FFF2-40B4-BE49-F238E27FC236}">
                <a16:creationId xmlns:a16="http://schemas.microsoft.com/office/drawing/2014/main" id="{B8CEA0BD-65D9-4D06-12F3-68B02B6105FD}"/>
              </a:ext>
            </a:extLst>
          </p:cNvPr>
          <p:cNvSpPr/>
          <p:nvPr/>
        </p:nvSpPr>
        <p:spPr>
          <a:xfrm>
            <a:off x="6781800" y="2695575"/>
            <a:ext cx="4095750" cy="723899"/>
          </a:xfrm>
          <a:prstGeom prst="roundRect">
            <a:avLst>
              <a:gd name="adj" fmla="val 30180"/>
            </a:avLst>
          </a:prstGeom>
          <a:solidFill>
            <a:srgbClr val="F49ECF"/>
          </a:solidFill>
          <a:ln>
            <a:solidFill>
              <a:srgbClr val="F49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159 570 – 81 625</a:t>
            </a:r>
          </a:p>
        </p:txBody>
      </p:sp>
    </p:spTree>
    <p:extLst>
      <p:ext uri="{BB962C8B-B14F-4D97-AF65-F5344CB8AC3E}">
        <p14:creationId xmlns:p14="http://schemas.microsoft.com/office/powerpoint/2010/main" val="2353735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lvl="0" algn="ctr" defTabSz="457200">
              <a:defRPr/>
            </a:pPr>
            <a:r>
              <a:rPr lang="en-US" sz="6600" b="1" kern="0" dirty="0">
                <a:solidFill>
                  <a:srgbClr val="0064D2">
                    <a:lumMod val="50000"/>
                  </a:srgbClr>
                </a:solidFill>
                <a:ea typeface="微软雅黑"/>
                <a:cs typeface="Arial" panose="020B0604020202020204" pitchFamily="34" charset="0"/>
              </a:rPr>
              <a:t>9 658 + 6 290</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952874" y="1416922"/>
            <a:ext cx="38957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9 658</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048125" y="2653524"/>
            <a:ext cx="385815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6 290</a:t>
            </a: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0" name="TextBox 69">
            <a:extLst>
              <a:ext uri="{FF2B5EF4-FFF2-40B4-BE49-F238E27FC236}">
                <a16:creationId xmlns:a16="http://schemas.microsoft.com/office/drawing/2014/main" id="{EF9096D3-332B-455E-93D1-813EF25531EC}"/>
              </a:ext>
            </a:extLst>
          </p:cNvPr>
          <p:cNvSpPr txBox="1"/>
          <p:nvPr/>
        </p:nvSpPr>
        <p:spPr>
          <a:xfrm>
            <a:off x="6684984" y="38769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1" name="TextBox 70">
            <a:extLst>
              <a:ext uri="{FF2B5EF4-FFF2-40B4-BE49-F238E27FC236}">
                <a16:creationId xmlns:a16="http://schemas.microsoft.com/office/drawing/2014/main" id="{F5971D0C-6109-4711-9C48-BEEE47A85E28}"/>
              </a:ext>
            </a:extLst>
          </p:cNvPr>
          <p:cNvSpPr txBox="1"/>
          <p:nvPr/>
        </p:nvSpPr>
        <p:spPr>
          <a:xfrm>
            <a:off x="5962650"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51625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3" name="TextBox 2">
            <a:extLst>
              <a:ext uri="{FF2B5EF4-FFF2-40B4-BE49-F238E27FC236}">
                <a16:creationId xmlns:a16="http://schemas.microsoft.com/office/drawing/2014/main" id="{995B9D1C-B8D4-8C72-2B23-4EC27AFD6345}"/>
              </a:ext>
            </a:extLst>
          </p:cNvPr>
          <p:cNvSpPr txBox="1"/>
          <p:nvPr/>
        </p:nvSpPr>
        <p:spPr>
          <a:xfrm>
            <a:off x="3371850" y="3907973"/>
            <a:ext cx="17986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15</a:t>
            </a:r>
          </a:p>
        </p:txBody>
      </p:sp>
    </p:spTree>
    <p:extLst>
      <p:ext uri="{BB962C8B-B14F-4D97-AF65-F5344CB8AC3E}">
        <p14:creationId xmlns:p14="http://schemas.microsoft.com/office/powerpoint/2010/main" val="12102358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up)">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up)">
                                      <p:cBhvr>
                                        <p:cTn id="35" dur="500"/>
                                        <p:tgtEl>
                                          <p:spTgt spid="7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up)">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0" grpId="0"/>
      <p:bldP spid="71" grpId="0"/>
      <p:bldP spid="14"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14 709 – 5 234</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238500" y="1416922"/>
            <a:ext cx="4610100"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14 709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4048125" y="2653524"/>
            <a:ext cx="385815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5 234</a:t>
            </a: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0" name="TextBox 69">
            <a:extLst>
              <a:ext uri="{FF2B5EF4-FFF2-40B4-BE49-F238E27FC236}">
                <a16:creationId xmlns:a16="http://schemas.microsoft.com/office/drawing/2014/main" id="{EF9096D3-332B-455E-93D1-813EF25531EC}"/>
              </a:ext>
            </a:extLst>
          </p:cNvPr>
          <p:cNvSpPr txBox="1"/>
          <p:nvPr/>
        </p:nvSpPr>
        <p:spPr>
          <a:xfrm>
            <a:off x="6684984" y="38769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71" name="TextBox 70">
            <a:extLst>
              <a:ext uri="{FF2B5EF4-FFF2-40B4-BE49-F238E27FC236}">
                <a16:creationId xmlns:a16="http://schemas.microsoft.com/office/drawing/2014/main" id="{F5971D0C-6109-4711-9C48-BEEE47A85E28}"/>
              </a:ext>
            </a:extLst>
          </p:cNvPr>
          <p:cNvSpPr txBox="1"/>
          <p:nvPr/>
        </p:nvSpPr>
        <p:spPr>
          <a:xfrm>
            <a:off x="5962650"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2" name="TextBox 1">
            <a:extLst>
              <a:ext uri="{FF2B5EF4-FFF2-40B4-BE49-F238E27FC236}">
                <a16:creationId xmlns:a16="http://schemas.microsoft.com/office/drawing/2014/main" id="{4F748681-EE67-ABF4-A4B9-9E14322FDD37}"/>
              </a:ext>
            </a:extLst>
          </p:cNvPr>
          <p:cNvSpPr txBox="1"/>
          <p:nvPr/>
        </p:nvSpPr>
        <p:spPr>
          <a:xfrm>
            <a:off x="51625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3" name="TextBox 2">
            <a:extLst>
              <a:ext uri="{FF2B5EF4-FFF2-40B4-BE49-F238E27FC236}">
                <a16:creationId xmlns:a16="http://schemas.microsoft.com/office/drawing/2014/main" id="{995B9D1C-B8D4-8C72-2B23-4EC27AFD6345}"/>
              </a:ext>
            </a:extLst>
          </p:cNvPr>
          <p:cNvSpPr txBox="1"/>
          <p:nvPr/>
        </p:nvSpPr>
        <p:spPr>
          <a:xfrm>
            <a:off x="4019550" y="3907973"/>
            <a:ext cx="11509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9</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829241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up)">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0" grpId="0"/>
      <p:bldP spid="71"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56 204 + 74 539</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1898630" y="132923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362325" y="1416922"/>
            <a:ext cx="544829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56 204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390901" y="2653524"/>
            <a:ext cx="451538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74 539</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2686050" y="3971925"/>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0" name="TextBox 69">
            <a:extLst>
              <a:ext uri="{FF2B5EF4-FFF2-40B4-BE49-F238E27FC236}">
                <a16:creationId xmlns:a16="http://schemas.microsoft.com/office/drawing/2014/main" id="{EF9096D3-332B-455E-93D1-813EF25531EC}"/>
              </a:ext>
            </a:extLst>
          </p:cNvPr>
          <p:cNvSpPr txBox="1"/>
          <p:nvPr/>
        </p:nvSpPr>
        <p:spPr>
          <a:xfrm>
            <a:off x="6818334"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6096000" y="386034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5295900"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3" name="TextBox 2">
            <a:extLst>
              <a:ext uri="{FF2B5EF4-FFF2-40B4-BE49-F238E27FC236}">
                <a16:creationId xmlns:a16="http://schemas.microsoft.com/office/drawing/2014/main" id="{995B9D1C-B8D4-8C72-2B23-4EC27AFD6345}"/>
              </a:ext>
            </a:extLst>
          </p:cNvPr>
          <p:cNvSpPr txBox="1"/>
          <p:nvPr/>
        </p:nvSpPr>
        <p:spPr>
          <a:xfrm>
            <a:off x="4143374" y="3898448"/>
            <a:ext cx="11605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4" name="TextBox 3">
            <a:extLst>
              <a:ext uri="{FF2B5EF4-FFF2-40B4-BE49-F238E27FC236}">
                <a16:creationId xmlns:a16="http://schemas.microsoft.com/office/drawing/2014/main" id="{579E2FCD-0F71-C098-F5DD-6F9CEB2C7DDC}"/>
              </a:ext>
            </a:extLst>
          </p:cNvPr>
          <p:cNvSpPr txBox="1"/>
          <p:nvPr/>
        </p:nvSpPr>
        <p:spPr>
          <a:xfrm>
            <a:off x="2667001" y="3917498"/>
            <a:ext cx="17891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13</a:t>
            </a:r>
          </a:p>
        </p:txBody>
      </p:sp>
    </p:spTree>
    <p:extLst>
      <p:ext uri="{BB962C8B-B14F-4D97-AF65-F5344CB8AC3E}">
        <p14:creationId xmlns:p14="http://schemas.microsoft.com/office/powerpoint/2010/main" val="16340924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up)">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up)">
                                      <p:cBhvr>
                                        <p:cTn id="35" dur="500"/>
                                        <p:tgtEl>
                                          <p:spTgt spid="7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up)">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up)">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0" grpId="0"/>
      <p:bldP spid="71" grpId="0"/>
      <p:bldP spid="14" grpId="0" animBg="1"/>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159 570 – 81 625</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1898630" y="132923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2752725" y="1416922"/>
            <a:ext cx="605789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159 570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390901" y="2653524"/>
            <a:ext cx="451538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81 625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396692" y="29752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2686050" y="3971925"/>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0" name="TextBox 69">
            <a:extLst>
              <a:ext uri="{FF2B5EF4-FFF2-40B4-BE49-F238E27FC236}">
                <a16:creationId xmlns:a16="http://schemas.microsoft.com/office/drawing/2014/main" id="{EF9096D3-332B-455E-93D1-813EF25531EC}"/>
              </a:ext>
            </a:extLst>
          </p:cNvPr>
          <p:cNvSpPr txBox="1"/>
          <p:nvPr/>
        </p:nvSpPr>
        <p:spPr>
          <a:xfrm>
            <a:off x="6818334" y="386738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71" name="TextBox 70">
            <a:extLst>
              <a:ext uri="{FF2B5EF4-FFF2-40B4-BE49-F238E27FC236}">
                <a16:creationId xmlns:a16="http://schemas.microsoft.com/office/drawing/2014/main" id="{F5971D0C-6109-4711-9C48-BEEE47A85E28}"/>
              </a:ext>
            </a:extLst>
          </p:cNvPr>
          <p:cNvSpPr txBox="1"/>
          <p:nvPr/>
        </p:nvSpPr>
        <p:spPr>
          <a:xfrm>
            <a:off x="6096000" y="386034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2" name="TextBox 1">
            <a:extLst>
              <a:ext uri="{FF2B5EF4-FFF2-40B4-BE49-F238E27FC236}">
                <a16:creationId xmlns:a16="http://schemas.microsoft.com/office/drawing/2014/main" id="{4F748681-EE67-ABF4-A4B9-9E14322FDD37}"/>
              </a:ext>
            </a:extLst>
          </p:cNvPr>
          <p:cNvSpPr txBox="1"/>
          <p:nvPr/>
        </p:nvSpPr>
        <p:spPr>
          <a:xfrm>
            <a:off x="5295900"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3" name="TextBox 2">
            <a:extLst>
              <a:ext uri="{FF2B5EF4-FFF2-40B4-BE49-F238E27FC236}">
                <a16:creationId xmlns:a16="http://schemas.microsoft.com/office/drawing/2014/main" id="{995B9D1C-B8D4-8C72-2B23-4EC27AFD6345}"/>
              </a:ext>
            </a:extLst>
          </p:cNvPr>
          <p:cNvSpPr txBox="1"/>
          <p:nvPr/>
        </p:nvSpPr>
        <p:spPr>
          <a:xfrm>
            <a:off x="4114800" y="3898448"/>
            <a:ext cx="11890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4" name="TextBox 3">
            <a:extLst>
              <a:ext uri="{FF2B5EF4-FFF2-40B4-BE49-F238E27FC236}">
                <a16:creationId xmlns:a16="http://schemas.microsoft.com/office/drawing/2014/main" id="{579E2FCD-0F71-C098-F5DD-6F9CEB2C7DDC}"/>
              </a:ext>
            </a:extLst>
          </p:cNvPr>
          <p:cNvSpPr txBox="1"/>
          <p:nvPr/>
        </p:nvSpPr>
        <p:spPr>
          <a:xfrm>
            <a:off x="3371849" y="3898448"/>
            <a:ext cx="10843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Tree>
    <p:extLst>
      <p:ext uri="{BB962C8B-B14F-4D97-AF65-F5344CB8AC3E}">
        <p14:creationId xmlns:p14="http://schemas.microsoft.com/office/powerpoint/2010/main" val="27513934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up)">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0" grpId="0"/>
      <p:bldP spid="71"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93"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381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7">
            <a:extLst>
              <a:ext uri="{FF2B5EF4-FFF2-40B4-BE49-F238E27FC236}">
                <a16:creationId xmlns:a16="http://schemas.microsoft.com/office/drawing/2014/main" id="{9489627E-CB62-97BB-1803-93A21401105B}"/>
              </a:ext>
            </a:extLst>
          </p:cNvPr>
          <p:cNvGrpSpPr/>
          <p:nvPr/>
        </p:nvGrpSpPr>
        <p:grpSpPr>
          <a:xfrm>
            <a:off x="675374" y="412838"/>
            <a:ext cx="10459204" cy="1323439"/>
            <a:chOff x="1169225" y="229167"/>
            <a:chExt cx="10459204" cy="1323439"/>
          </a:xfrm>
        </p:grpSpPr>
        <p:sp>
          <p:nvSpPr>
            <p:cNvPr id="8" name="TextBox 16">
              <a:extLst>
                <a:ext uri="{FF2B5EF4-FFF2-40B4-BE49-F238E27FC236}">
                  <a16:creationId xmlns:a16="http://schemas.microsoft.com/office/drawing/2014/main" id="{26DA287F-80C3-BFDD-2792-4403BD97486B}"/>
                </a:ext>
              </a:extLst>
            </p:cNvPr>
            <p:cNvSpPr txBox="1"/>
            <p:nvPr/>
          </p:nvSpPr>
          <p:spPr>
            <a:xfrm>
              <a:off x="1976792" y="229167"/>
              <a:ext cx="965163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0" i="0" dirty="0">
                  <a:solidFill>
                    <a:srgbClr val="000000"/>
                  </a:solidFill>
                  <a:effectLst/>
                  <a:latin typeface="Calibri" panose="020F0502020204030204" pitchFamily="34" charset="0"/>
                  <a:cs typeface="Calibri" panose="020F0502020204030204" pitchFamily="34" charset="0"/>
                </a:rPr>
                <a:t>Biểu thức nào dưới đây có giá trị lớn nhất, biểu thức nào dưới đây có giá trị bé nhất?</a:t>
              </a:r>
              <a:endParaRPr kumimoji="0" lang="vi-VN" sz="4000" b="1" i="0" u="none" strike="noStrike" kern="1200" cap="none" spc="0" normalizeH="0" baseline="0" noProof="0" dirty="0">
                <a:ln>
                  <a:noFill/>
                </a:ln>
                <a:solidFill>
                  <a:srgbClr val="FF5757"/>
                </a:solidFill>
                <a:effectLst/>
                <a:uLnTx/>
                <a:uFillTx/>
                <a:latin typeface="Calibri" panose="020F0502020204030204" pitchFamily="34" charset="0"/>
                <a:cs typeface="Calibri" panose="020F0502020204030204" pitchFamily="34" charset="0"/>
              </a:endParaRPr>
            </a:p>
          </p:txBody>
        </p:sp>
        <p:sp>
          <p:nvSpPr>
            <p:cNvPr id="9"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23">
              <a:extLst>
                <a:ext uri="{FF2B5EF4-FFF2-40B4-BE49-F238E27FC236}">
                  <a16:creationId xmlns:a16="http://schemas.microsoft.com/office/drawing/2014/main" id="{B830302B-6BEF-643E-92B0-D05212792BF4}"/>
                </a:ext>
              </a:extLst>
            </p:cNvPr>
            <p:cNvSpPr txBox="1"/>
            <p:nvPr/>
          </p:nvSpPr>
          <p:spPr>
            <a:xfrm>
              <a:off x="1290767" y="351502"/>
              <a:ext cx="5565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id="{EE3B36B0-C403-30DD-9AE1-1A2D9C7C3714}"/>
              </a:ext>
            </a:extLst>
          </p:cNvPr>
          <p:cNvPicPr>
            <a:picLocks noChangeAspect="1"/>
          </p:cNvPicPr>
          <p:nvPr/>
        </p:nvPicPr>
        <p:blipFill>
          <a:blip r:embed="rId3"/>
          <a:stretch>
            <a:fillRect/>
          </a:stretch>
        </p:blipFill>
        <p:spPr>
          <a:xfrm>
            <a:off x="971549" y="2095499"/>
            <a:ext cx="10563079" cy="3181351"/>
          </a:xfrm>
          <a:prstGeom prst="rect">
            <a:avLst/>
          </a:prstGeom>
        </p:spPr>
      </p:pic>
      <p:sp>
        <p:nvSpPr>
          <p:cNvPr id="6" name="TextBox 5">
            <a:extLst>
              <a:ext uri="{FF2B5EF4-FFF2-40B4-BE49-F238E27FC236}">
                <a16:creationId xmlns:a16="http://schemas.microsoft.com/office/drawing/2014/main" id="{9FB6D7FA-A229-D92F-341E-ACFBE5BB26CB}"/>
              </a:ext>
            </a:extLst>
          </p:cNvPr>
          <p:cNvSpPr txBox="1"/>
          <p:nvPr/>
        </p:nvSpPr>
        <p:spPr>
          <a:xfrm>
            <a:off x="1400176" y="3429000"/>
            <a:ext cx="3495674" cy="954107"/>
          </a:xfrm>
          <a:prstGeom prst="rect">
            <a:avLst/>
          </a:prstGeom>
          <a:noFill/>
        </p:spPr>
        <p:txBody>
          <a:bodyPr wrap="square" rtlCol="0">
            <a:spAutoFit/>
          </a:bodyPr>
          <a:lstStyle/>
          <a:p>
            <a:r>
              <a:rPr lang="en-US" sz="2800" b="1" i="0" dirty="0">
                <a:solidFill>
                  <a:srgbClr val="FF0000"/>
                </a:solidFill>
                <a:effectLst/>
                <a:latin typeface="Cambria" panose="02040503050406030204" pitchFamily="18" charset="0"/>
                <a:ea typeface="Cambria" panose="02040503050406030204" pitchFamily="18" charset="0"/>
              </a:rPr>
              <a:t>= 120 000 + 5 473 </a:t>
            </a:r>
          </a:p>
          <a:p>
            <a:r>
              <a:rPr lang="en-US" sz="2800" b="1" i="0" dirty="0">
                <a:solidFill>
                  <a:srgbClr val="FF0000"/>
                </a:solidFill>
                <a:effectLst/>
                <a:latin typeface="Cambria" panose="02040503050406030204" pitchFamily="18" charset="0"/>
                <a:ea typeface="Cambria" panose="02040503050406030204" pitchFamily="18" charset="0"/>
              </a:rPr>
              <a:t>= 125 473</a:t>
            </a:r>
            <a:endParaRPr lang="en-US" sz="28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CE7CDF4C-5B73-F7B5-4CD5-B66436BBF527}"/>
              </a:ext>
            </a:extLst>
          </p:cNvPr>
          <p:cNvSpPr txBox="1"/>
          <p:nvPr/>
        </p:nvSpPr>
        <p:spPr>
          <a:xfrm>
            <a:off x="6600826" y="3409950"/>
            <a:ext cx="5286374" cy="954107"/>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 387 568 – 160 000 </a:t>
            </a:r>
          </a:p>
          <a:p>
            <a:r>
              <a:rPr lang="en-US" sz="2800" b="1" dirty="0">
                <a:solidFill>
                  <a:srgbClr val="FF0000"/>
                </a:solidFill>
                <a:latin typeface="Cambria" panose="02040503050406030204" pitchFamily="18" charset="0"/>
                <a:ea typeface="Cambria" panose="02040503050406030204" pitchFamily="18" charset="0"/>
              </a:rPr>
              <a:t>= 227 568</a:t>
            </a:r>
          </a:p>
        </p:txBody>
      </p:sp>
      <p:sp>
        <p:nvSpPr>
          <p:cNvPr id="12" name="TextBox 11">
            <a:extLst>
              <a:ext uri="{FF2B5EF4-FFF2-40B4-BE49-F238E27FC236}">
                <a16:creationId xmlns:a16="http://schemas.microsoft.com/office/drawing/2014/main" id="{32B2D582-735D-64A4-B215-4D46C487D759}"/>
              </a:ext>
            </a:extLst>
          </p:cNvPr>
          <p:cNvSpPr txBox="1"/>
          <p:nvPr/>
        </p:nvSpPr>
        <p:spPr>
          <a:xfrm>
            <a:off x="1219201" y="5086350"/>
            <a:ext cx="5286374" cy="954107"/>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 656 250 - 500 000</a:t>
            </a:r>
          </a:p>
          <a:p>
            <a:r>
              <a:rPr lang="en-US" sz="2800" b="1" dirty="0">
                <a:solidFill>
                  <a:srgbClr val="FF0000"/>
                </a:solidFill>
                <a:latin typeface="Cambria" panose="02040503050406030204" pitchFamily="18" charset="0"/>
                <a:ea typeface="Cambria" panose="02040503050406030204" pitchFamily="18" charset="0"/>
              </a:rPr>
              <a:t>= 156 250</a:t>
            </a:r>
          </a:p>
        </p:txBody>
      </p:sp>
      <p:sp>
        <p:nvSpPr>
          <p:cNvPr id="17" name="TextBox 16">
            <a:extLst>
              <a:ext uri="{FF2B5EF4-FFF2-40B4-BE49-F238E27FC236}">
                <a16:creationId xmlns:a16="http://schemas.microsoft.com/office/drawing/2014/main" id="{905EAC3B-F0DA-6F64-C53C-1CE1AF992324}"/>
              </a:ext>
            </a:extLst>
          </p:cNvPr>
          <p:cNvSpPr txBox="1"/>
          <p:nvPr/>
        </p:nvSpPr>
        <p:spPr>
          <a:xfrm>
            <a:off x="6905626" y="5076825"/>
            <a:ext cx="5286374" cy="954107"/>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 120 000 + 4 975</a:t>
            </a:r>
          </a:p>
          <a:p>
            <a:r>
              <a:rPr lang="en-US" sz="2800" b="1" dirty="0">
                <a:solidFill>
                  <a:srgbClr val="FF0000"/>
                </a:solidFill>
                <a:latin typeface="Cambria" panose="02040503050406030204" pitchFamily="18" charset="0"/>
                <a:ea typeface="Cambria" panose="02040503050406030204" pitchFamily="18" charset="0"/>
              </a:rPr>
              <a:t>= 124 975</a:t>
            </a:r>
          </a:p>
        </p:txBody>
      </p:sp>
      <p:sp>
        <p:nvSpPr>
          <p:cNvPr id="19" name="Pentagon 25">
            <a:extLst>
              <a:ext uri="{FF2B5EF4-FFF2-40B4-BE49-F238E27FC236}">
                <a16:creationId xmlns:a16="http://schemas.microsoft.com/office/drawing/2014/main" id="{278D96FD-1DE0-9824-1178-561639D5D46D}"/>
              </a:ext>
            </a:extLst>
          </p:cNvPr>
          <p:cNvSpPr/>
          <p:nvPr/>
        </p:nvSpPr>
        <p:spPr>
          <a:xfrm flipH="1">
            <a:off x="9236230" y="1975947"/>
            <a:ext cx="2355695" cy="646331"/>
          </a:xfrm>
          <a:prstGeom prst="homePlate">
            <a:avLst/>
          </a:prstGeom>
          <a:solidFill>
            <a:schemeClr val="accent4">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Lớn</a:t>
            </a:r>
            <a:r>
              <a:rPr kumimoji="0" lang="en-US" sz="36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FF0000"/>
                </a:solidFill>
                <a:effectLst/>
                <a:uLnTx/>
                <a:uFillTx/>
                <a:latin typeface="Calibri" panose="020F0502020204030204"/>
                <a:ea typeface="+mn-ea"/>
                <a:cs typeface="+mn-cs"/>
              </a:rPr>
              <a:t>nhất</a:t>
            </a:r>
            <a:endPar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20" name="Pentagon 25">
            <a:extLst>
              <a:ext uri="{FF2B5EF4-FFF2-40B4-BE49-F238E27FC236}">
                <a16:creationId xmlns:a16="http://schemas.microsoft.com/office/drawing/2014/main" id="{218807D3-00DC-DC18-B79A-25D52B2F931B}"/>
              </a:ext>
            </a:extLst>
          </p:cNvPr>
          <p:cNvSpPr/>
          <p:nvPr/>
        </p:nvSpPr>
        <p:spPr>
          <a:xfrm flipH="1">
            <a:off x="8921905" y="5566872"/>
            <a:ext cx="2355695" cy="646331"/>
          </a:xfrm>
          <a:prstGeom prst="homePlate">
            <a:avLst/>
          </a:prstGeom>
          <a:solidFill>
            <a:schemeClr val="accent4">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Bé</a:t>
            </a:r>
            <a:r>
              <a:rPr kumimoji="0" lang="en-US" sz="36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FF0000"/>
                </a:solidFill>
                <a:effectLst/>
                <a:uLnTx/>
                <a:uFillTx/>
                <a:latin typeface="Calibri" panose="020F0502020204030204"/>
                <a:ea typeface="+mn-ea"/>
                <a:cs typeface="+mn-cs"/>
              </a:rPr>
              <a:t>nhất</a:t>
            </a:r>
            <a:endPar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92304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7" grpId="0"/>
      <p:bldP spid="19" grpId="0" animBg="1"/>
      <p:bldP spid="20" grpId="0" animBg="1"/>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107</TotalTime>
  <Words>608</Words>
  <Application>Microsoft Office PowerPoint</Application>
  <PresentationFormat>Widescreen</PresentationFormat>
  <Paragraphs>86</Paragraphs>
  <Slides>15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微软雅黑</vt:lpstr>
      <vt:lpstr>Arial</vt:lpstr>
      <vt:lpstr>Bebas Neue</vt:lpstr>
      <vt:lpstr>Calibri</vt:lpstr>
      <vt:lpstr>Cambria</vt:lpstr>
      <vt:lpstr>Karla</vt:lpstr>
      <vt:lpstr>Love Ya Like A Sister</vt:lpstr>
      <vt:lpstr>Open Sans</vt:lpstr>
      <vt:lpstr>UTM Cookies</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36</cp:revision>
  <dcterms:created xsi:type="dcterms:W3CDTF">2023-10-09T03:05:32Z</dcterms:created>
  <dcterms:modified xsi:type="dcterms:W3CDTF">2024-11-26T02:45:44Z</dcterms:modified>
  <cp:category>9Slide.vn</cp:category>
</cp:coreProperties>
</file>