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7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8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9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2"/>
  </p:notesMasterIdLst>
  <p:sldIdLst>
    <p:sldId id="347" r:id="rId11"/>
    <p:sldId id="392" r:id="rId12"/>
    <p:sldId id="393" r:id="rId13"/>
    <p:sldId id="275" r:id="rId14"/>
    <p:sldId id="293" r:id="rId15"/>
    <p:sldId id="298" r:id="rId16"/>
    <p:sldId id="274" r:id="rId17"/>
    <p:sldId id="317" r:id="rId18"/>
    <p:sldId id="305" r:id="rId19"/>
    <p:sldId id="306" r:id="rId20"/>
    <p:sldId id="39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EF4753"/>
    <a:srgbClr val="EF434F"/>
    <a:srgbClr val="EE5050"/>
    <a:srgbClr val="E6E6E6"/>
    <a:srgbClr val="EE4C4C"/>
    <a:srgbClr val="ED3F3F"/>
    <a:srgbClr val="FFCCFF"/>
    <a:srgbClr val="F48888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521B3E-E1CF-4CA3-A173-E08AD0603D6E}" v="55" dt="2022-06-18T10:22:49.6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15" autoAdjust="0"/>
    <p:restoredTop sz="86111" autoAdjust="0"/>
  </p:normalViewPr>
  <p:slideViewPr>
    <p:cSldViewPr snapToGrid="0">
      <p:cViewPr varScale="1">
        <p:scale>
          <a:sx n="63" d="100"/>
          <a:sy n="63" d="100"/>
        </p:scale>
        <p:origin x="-120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g Ha" userId="270efafb50020bd6" providerId="LiveId" clId="{78521B3E-E1CF-4CA3-A173-E08AD0603D6E}"/>
    <pc:docChg chg="custSel addSld modSld">
      <pc:chgData name="Trang Ha" userId="270efafb50020bd6" providerId="LiveId" clId="{78521B3E-E1CF-4CA3-A173-E08AD0603D6E}" dt="2022-06-18T10:22:49.615" v="126" actId="20577"/>
      <pc:docMkLst>
        <pc:docMk/>
      </pc:docMkLst>
      <pc:sldChg chg="modSp mod">
        <pc:chgData name="Trang Ha" userId="270efafb50020bd6" providerId="LiveId" clId="{78521B3E-E1CF-4CA3-A173-E08AD0603D6E}" dt="2022-06-18T10:20:41.120" v="63" actId="1037"/>
        <pc:sldMkLst>
          <pc:docMk/>
          <pc:sldMk cId="395859461" sldId="274"/>
        </pc:sldMkLst>
        <pc:picChg chg="mod">
          <ac:chgData name="Trang Ha" userId="270efafb50020bd6" providerId="LiveId" clId="{78521B3E-E1CF-4CA3-A173-E08AD0603D6E}" dt="2022-06-18T10:20:41.120" v="63" actId="1037"/>
          <ac:picMkLst>
            <pc:docMk/>
            <pc:sldMk cId="395859461" sldId="274"/>
            <ac:picMk id="511" creationId="{9323F04E-FE01-443D-85B2-5CC785DC75E8}"/>
          </ac:picMkLst>
        </pc:picChg>
      </pc:sldChg>
      <pc:sldChg chg="modSp mod">
        <pc:chgData name="Trang Ha" userId="270efafb50020bd6" providerId="LiveId" clId="{78521B3E-E1CF-4CA3-A173-E08AD0603D6E}" dt="2022-06-18T10:22:49.615" v="126" actId="20577"/>
        <pc:sldMkLst>
          <pc:docMk/>
          <pc:sldMk cId="1684608589" sldId="305"/>
        </pc:sldMkLst>
        <pc:spChg chg="mod">
          <ac:chgData name="Trang Ha" userId="270efafb50020bd6" providerId="LiveId" clId="{78521B3E-E1CF-4CA3-A173-E08AD0603D6E}" dt="2022-06-18T10:21:22.958" v="70" actId="14100"/>
          <ac:spMkLst>
            <pc:docMk/>
            <pc:sldMk cId="1684608589" sldId="305"/>
            <ac:spMk id="70" creationId="{F088F934-9452-C04E-B479-48AF41317E41}"/>
          </ac:spMkLst>
        </pc:spChg>
        <pc:spChg chg="mod">
          <ac:chgData name="Trang Ha" userId="270efafb50020bd6" providerId="LiveId" clId="{78521B3E-E1CF-4CA3-A173-E08AD0603D6E}" dt="2022-06-18T10:22:49.615" v="126" actId="20577"/>
          <ac:spMkLst>
            <pc:docMk/>
            <pc:sldMk cId="1684608589" sldId="305"/>
            <ac:spMk id="78" creationId="{F088F934-9452-C04E-B479-48AF41317E41}"/>
          </ac:spMkLst>
        </pc:spChg>
      </pc:sldChg>
      <pc:sldChg chg="modSp">
        <pc:chgData name="Trang Ha" userId="270efafb50020bd6" providerId="LiveId" clId="{78521B3E-E1CF-4CA3-A173-E08AD0603D6E}" dt="2022-06-18T10:21:02.305" v="68" actId="20577"/>
        <pc:sldMkLst>
          <pc:docMk/>
          <pc:sldMk cId="4185561702" sldId="317"/>
        </pc:sldMkLst>
        <pc:spChg chg="mod">
          <ac:chgData name="Trang Ha" userId="270efafb50020bd6" providerId="LiveId" clId="{78521B3E-E1CF-4CA3-A173-E08AD0603D6E}" dt="2022-06-18T10:21:02.305" v="68" actId="20577"/>
          <ac:spMkLst>
            <pc:docMk/>
            <pc:sldMk cId="4185561702" sldId="317"/>
            <ac:spMk id="305" creationId="{00000000-0000-0000-0000-000000000000}"/>
          </ac:spMkLst>
        </pc:spChg>
      </pc:sldChg>
      <pc:sldChg chg="modSp mod">
        <pc:chgData name="Trang Ha" userId="270efafb50020bd6" providerId="LiveId" clId="{78521B3E-E1CF-4CA3-A173-E08AD0603D6E}" dt="2022-06-17T08:20:41.413" v="0" actId="1076"/>
        <pc:sldMkLst>
          <pc:docMk/>
          <pc:sldMk cId="4193851159" sldId="393"/>
        </pc:sldMkLst>
        <pc:spChg chg="mod">
          <ac:chgData name="Trang Ha" userId="270efafb50020bd6" providerId="LiveId" clId="{78521B3E-E1CF-4CA3-A173-E08AD0603D6E}" dt="2022-06-17T08:20:41.413" v="0" actId="1076"/>
          <ac:spMkLst>
            <pc:docMk/>
            <pc:sldMk cId="4193851159" sldId="393"/>
            <ac:spMk id="10" creationId="{BA4656E0-B371-3D91-2908-135E3D6FE9A9}"/>
          </ac:spMkLst>
        </pc:spChg>
      </pc:sldChg>
      <pc:sldChg chg="addSp modSp new mod modClrScheme chgLayout">
        <pc:chgData name="Trang Ha" userId="270efafb50020bd6" providerId="LiveId" clId="{78521B3E-E1CF-4CA3-A173-E08AD0603D6E}" dt="2022-06-18T10:20:14.652" v="4" actId="26606"/>
        <pc:sldMkLst>
          <pc:docMk/>
          <pc:sldMk cId="639477162" sldId="394"/>
        </pc:sldMkLst>
        <pc:picChg chg="add mod">
          <ac:chgData name="Trang Ha" userId="270efafb50020bd6" providerId="LiveId" clId="{78521B3E-E1CF-4CA3-A173-E08AD0603D6E}" dt="2022-06-18T10:20:14.652" v="4" actId="26606"/>
          <ac:picMkLst>
            <pc:docMk/>
            <pc:sldMk cId="639477162" sldId="394"/>
            <ac:picMk id="2" creationId="{469356AE-656E-FD68-CCF0-EF636132B90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05120C-921E-4818-A7F4-45438B0C9F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060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441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3" name="Google Shape;1733;gf9ee626784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4" name="Google Shape;1734;gf9ee626784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31921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02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  <p:sldLayoutId id="2147483744" r:id="rId17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2024/6/20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20/06/2024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77B0E660-BA51-6D51-3CFA-4B96AB362084}"/>
              </a:ext>
            </a:extLst>
          </p:cNvPr>
          <p:cNvSpPr txBox="1"/>
          <p:nvPr/>
        </p:nvSpPr>
        <p:spPr>
          <a:xfrm>
            <a:off x="1537495" y="1725381"/>
            <a:ext cx="92825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  <a:endParaRPr lang="en-US" sz="9600" b="1" dirty="0">
              <a:solidFill>
                <a:srgbClr val="00B050"/>
              </a:solidFill>
              <a:latin typeface="UTM Cookies" panose="0204060305050602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3B59D07-A59F-C6F6-BB30-793BED011A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85489"/>
            <a:ext cx="12192000" cy="217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431" y="331625"/>
            <a:ext cx="898290" cy="1174002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8449C165-CF13-CD4F-BFB6-57CD463608C4}"/>
              </a:ext>
            </a:extLst>
          </p:cNvPr>
          <p:cNvSpPr/>
          <p:nvPr/>
        </p:nvSpPr>
        <p:spPr>
          <a:xfrm>
            <a:off x="2133600" y="1310640"/>
            <a:ext cx="9296400" cy="5047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cân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30 + 10 = 40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nặng số ki – lô – gam là: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30 + 40 = 70 ( kg)</a:t>
            </a:r>
          </a:p>
          <a:p>
            <a:pPr marL="1031875"/>
            <a:r>
              <a:rPr lang="vi-VN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Đáp số: 70 kg</a:t>
            </a: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xmlns="" id="{3247C012-DAD7-3249-B140-85DEBED59994}"/>
              </a:ext>
            </a:extLst>
          </p:cNvPr>
          <p:cNvSpPr/>
          <p:nvPr/>
        </p:nvSpPr>
        <p:spPr>
          <a:xfrm>
            <a:off x="8845949" y="4302309"/>
            <a:ext cx="257180" cy="5152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1263219" y="97705"/>
            <a:ext cx="10790558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x-none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02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62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9356AE-656E-FD68-CCF0-EF636132B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57" y="68263"/>
            <a:ext cx="11949285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47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029"/>
            <a:ext cx="12192000" cy="690426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0D9D2BC-5FAE-B2BD-B67D-7058B2B102C9}"/>
              </a:ext>
            </a:extLst>
          </p:cNvPr>
          <p:cNvSpPr txBox="1"/>
          <p:nvPr/>
        </p:nvSpPr>
        <p:spPr>
          <a:xfrm>
            <a:off x="1828800" y="1507331"/>
            <a:ext cx="9344025" cy="2003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vi-VN" sz="5400" b="1" smtClean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 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á</a:t>
            </a:r>
            <a:r>
              <a:rPr lang="vi-VN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 bước giải bài toán giải bằng 2 bước tính</a:t>
            </a:r>
            <a:r>
              <a:rPr lang="en-US" sz="5400" b="1" dirty="0">
                <a:solidFill>
                  <a:srgbClr val="00B05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8444558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66BA9D7-1C4E-9974-6EEB-E487FD8F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4139" y="-183447"/>
            <a:ext cx="12714515" cy="711059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631D493-399A-0459-A959-A3E49938C364}"/>
              </a:ext>
            </a:extLst>
          </p:cNvPr>
          <p:cNvSpPr txBox="1"/>
          <p:nvPr/>
        </p:nvSpPr>
        <p:spPr>
          <a:xfrm>
            <a:off x="1285875" y="599490"/>
            <a:ext cx="10301288" cy="14665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giải và trình bày bài giải bài toán giải bằng hai bước tính</a:t>
            </a:r>
            <a:r>
              <a:rPr lang="nl-NL" b="1" dirty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6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xmlns="" id="{67C74D01-3920-BE05-B6E4-7F5740AB7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7" y="1986760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35C713-AB00-C8EB-4771-AD5B9AB41818}"/>
              </a:ext>
            </a:extLst>
          </p:cNvPr>
          <p:cNvSpPr txBox="1"/>
          <p:nvPr/>
        </p:nvSpPr>
        <p:spPr>
          <a:xfrm>
            <a:off x="3094435" y="2062348"/>
            <a:ext cx="7271146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Tìm hiểu, phân tích, tóm tắt đề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xmlns="" id="{29B41F64-4A98-36E8-1870-39C9B0DB13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9" y="3027837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Mẫu dấu tích vàng | Công cụ đồ họa PSD Tải xuống miễn phí - Pikbest">
            <a:extLst>
              <a:ext uri="{FF2B5EF4-FFF2-40B4-BE49-F238E27FC236}">
                <a16:creationId xmlns:a16="http://schemas.microsoft.com/office/drawing/2014/main" xmlns="" id="{B8852B85-4207-A69D-D7EE-9A1B9E7E3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7068" y="4268679"/>
            <a:ext cx="815579" cy="894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E6BC339-BA98-6179-96AA-D1CF2F89AED4}"/>
              </a:ext>
            </a:extLst>
          </p:cNvPr>
          <p:cNvSpPr txBox="1"/>
          <p:nvPr/>
        </p:nvSpPr>
        <p:spPr>
          <a:xfrm>
            <a:off x="3173523" y="3213394"/>
            <a:ext cx="7556389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Tìm cách giải phù hợp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BA4656E0-B371-3D91-2908-135E3D6FE9A9}"/>
              </a:ext>
            </a:extLst>
          </p:cNvPr>
          <p:cNvSpPr txBox="1"/>
          <p:nvPr/>
        </p:nvSpPr>
        <p:spPr>
          <a:xfrm>
            <a:off x="3173523" y="4292415"/>
            <a:ext cx="4915498" cy="743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28600" algn="just">
              <a:lnSpc>
                <a:spcPct val="115000"/>
              </a:lnSpc>
            </a:pPr>
            <a:r>
              <a:rPr lang="nl-NL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nl-NL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Trình bày bài giải</a:t>
            </a: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8511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57376" y="-1"/>
            <a:ext cx="12249376" cy="2505151"/>
          </a:xfrm>
          <a:prstGeom prst="rect">
            <a:avLst/>
          </a:prstGeom>
          <a:solidFill>
            <a:srgbClr val="EF4753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8" name="Group 7"/>
          <p:cNvGrpSpPr/>
          <p:nvPr/>
        </p:nvGrpSpPr>
        <p:grpSpPr>
          <a:xfrm rot="21388221">
            <a:off x="1360833" y="426740"/>
            <a:ext cx="2784153" cy="1771735"/>
            <a:chOff x="1143000" y="742950"/>
            <a:chExt cx="3962400" cy="2521527"/>
          </a:xfrm>
          <a:solidFill>
            <a:srgbClr val="FFCCFF"/>
          </a:solidFill>
        </p:grpSpPr>
        <p:sp>
          <p:nvSpPr>
            <p:cNvPr id="5" name="Cloud 4"/>
            <p:cNvSpPr/>
            <p:nvPr/>
          </p:nvSpPr>
          <p:spPr>
            <a:xfrm>
              <a:off x="1143000" y="742950"/>
              <a:ext cx="3962400" cy="2521527"/>
            </a:xfrm>
            <a:prstGeom prst="cloud">
              <a:avLst/>
            </a:prstGeom>
            <a:grpFill/>
            <a:ln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33"/>
            </a:p>
          </p:txBody>
        </p:sp>
        <p:sp>
          <p:nvSpPr>
            <p:cNvPr id="6" name="Cloud 5"/>
            <p:cNvSpPr/>
            <p:nvPr/>
          </p:nvSpPr>
          <p:spPr>
            <a:xfrm>
              <a:off x="1280432" y="830406"/>
              <a:ext cx="3687536" cy="2346614"/>
            </a:xfrm>
            <a:prstGeom prst="cloud">
              <a:avLst/>
            </a:prstGeom>
            <a:grpFill/>
            <a:ln w="38100">
              <a:solidFill>
                <a:schemeClr val="bg1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5333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944908">
            <a:off x="1751388" y="1242878"/>
            <a:ext cx="2301631" cy="681404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267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</a:t>
            </a:r>
            <a:r>
              <a:rPr lang="en-US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267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4</a:t>
            </a:r>
            <a:endParaRPr lang="en-US" sz="4267" b="1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97049" y="342716"/>
            <a:ext cx="79610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PHÉP NHÂN, PHÉP CHIA TRONG PHẠM VI 100</a:t>
            </a:r>
            <a:endParaRPr lang="en-US" sz="48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06400" y="2640392"/>
            <a:ext cx="11277600" cy="2163757"/>
            <a:chOff x="304800" y="2038350"/>
            <a:chExt cx="8458200" cy="1473493"/>
          </a:xfrm>
        </p:grpSpPr>
        <p:sp>
          <p:nvSpPr>
            <p:cNvPr id="12" name="Rounded Rectangle 11"/>
            <p:cNvSpPr/>
            <p:nvPr/>
          </p:nvSpPr>
          <p:spPr>
            <a:xfrm>
              <a:off x="304800" y="2038350"/>
              <a:ext cx="8458200" cy="1473493"/>
            </a:xfrm>
            <a:prstGeom prst="roundRect">
              <a:avLst/>
            </a:prstGeom>
            <a:solidFill>
              <a:srgbClr val="C0000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415636" y="2111087"/>
              <a:ext cx="8229600" cy="12980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635472" y="2640392"/>
            <a:ext cx="2863679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33" dirty="0" err="1">
                <a:latin typeface="Arial" pitchFamily="34" charset="0"/>
                <a:cs typeface="Arial" pitchFamily="34" charset="0"/>
              </a:rPr>
              <a:t>Bài</a:t>
            </a:r>
            <a:r>
              <a:rPr lang="en-US" sz="3733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733" dirty="0">
                <a:latin typeface="Arial" pitchFamily="34" charset="0"/>
                <a:cs typeface="Arial" pitchFamily="34" charset="0"/>
              </a:rPr>
              <a:t>28</a:t>
            </a:r>
            <a:endParaRPr lang="en-US" sz="3733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85800" y="3126227"/>
            <a:ext cx="10546080" cy="182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toán giải bằng hai bước tính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5400" b="1" spc="10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2)</a:t>
            </a:r>
            <a:endParaRPr kumimoji="0" lang="en-US" sz="5400" b="1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903" y="4804149"/>
            <a:ext cx="5829355" cy="2051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ED7C2BA5-C3E9-44F6-93C0-B61F07D59E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-4886" y="71637"/>
            <a:ext cx="1347870" cy="1247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8916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801" y="2414851"/>
            <a:ext cx="10498833" cy="369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98172" y="7409543"/>
            <a:ext cx="8432800" cy="243840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400">
                <a:latin typeface="iCiel Cadena" pitchFamily="50" charset="0"/>
                <a:cs typeface="Arial" pitchFamily="34" charset="0"/>
              </a:rPr>
              <a:t>LUYỆN TẬP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386687" y="6110551"/>
            <a:ext cx="3488569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itchFamily="34" charset="0"/>
                <a:cs typeface="Arial" pitchFamily="34" charset="0"/>
              </a:rPr>
              <a:t>Trang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vi-VN" sz="3200" b="1" dirty="0">
                <a:latin typeface="Arial" pitchFamily="34" charset="0"/>
                <a:cs typeface="Arial" pitchFamily="34" charset="0"/>
              </a:rPr>
              <a:t>82</a:t>
            </a:r>
            <a:r>
              <a:rPr lang="en-US" sz="3200" b="1" dirty="0">
                <a:latin typeface="Arial" pitchFamily="34" charset="0"/>
                <a:cs typeface="Arial" pitchFamily="34" charset="0"/>
              </a:rPr>
              <a:t>/SGK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232" y="-205619"/>
            <a:ext cx="9833328" cy="28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808" y="471495"/>
            <a:ext cx="10762488" cy="6023790"/>
          </a:xfrm>
          <a:prstGeom prst="rect">
            <a:avLst/>
          </a:prstGeom>
        </p:spPr>
      </p:pic>
      <p:sp>
        <p:nvSpPr>
          <p:cNvPr id="3" name="文本框 32"/>
          <p:cNvSpPr txBox="1"/>
          <p:nvPr/>
        </p:nvSpPr>
        <p:spPr>
          <a:xfrm>
            <a:off x="4035429" y="1444325"/>
            <a:ext cx="4693090" cy="1204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Tiết</a:t>
            </a:r>
            <a:r>
              <a:rPr kumimoji="0" lang="en-US" altLang="zh-CN" sz="6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 </a:t>
            </a:r>
            <a:r>
              <a:rPr lang="vi-VN" altLang="zh-CN" sz="66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2</a:t>
            </a:r>
            <a:endParaRPr kumimoji="0" lang="en-US" altLang="zh-CN" sz="6600" b="1" i="0" u="none" strike="noStrike" kern="1200" cap="none" spc="0" normalizeH="0" baseline="0" noProof="0" dirty="0">
              <a:ln w="0"/>
              <a:solidFill>
                <a:srgbClr val="4472C4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471" y="770910"/>
            <a:ext cx="1636627" cy="1896686"/>
          </a:xfrm>
          <a:prstGeom prst="rect">
            <a:avLst/>
          </a:prstGeom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46485" y="770910"/>
            <a:ext cx="1166463" cy="15467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0DCA50D-18EE-4CC1-A42A-828963CAA4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70" y="2363663"/>
            <a:ext cx="6660026" cy="333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13622" y="616660"/>
            <a:ext cx="1133355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Buổi sáng cửa hàng bán được 10 máy tính, buổi chiều cửa hàng bán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được ít hơn buổi sáng 4 máy tính. Hỏi cả hai buổi cửa hàng bán 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được bao nhiêu máy tính?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65339" y="1944540"/>
            <a:ext cx="8031366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Buổi chiều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– 4 = 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Cả hai buổi cửa hàng bán được số máy tính là: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10 + 6 = 16( máy tính)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16 máy tính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1" name="Picture 510">
            <a:extLst>
              <a:ext uri="{FF2B5EF4-FFF2-40B4-BE49-F238E27FC236}">
                <a16:creationId xmlns:a16="http://schemas.microsoft.com/office/drawing/2014/main" xmlns="" id="{9323F04E-FE01-443D-85B2-5CC785DC7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005" y="-217326"/>
            <a:ext cx="894889" cy="1182693"/>
          </a:xfrm>
          <a:prstGeom prst="rect">
            <a:avLst/>
          </a:prstGeom>
        </p:spPr>
      </p:pic>
      <p:cxnSp>
        <p:nvCxnSpPr>
          <p:cNvPr id="513" name="Straight Connector 512"/>
          <p:cNvCxnSpPr/>
          <p:nvPr/>
        </p:nvCxnSpPr>
        <p:spPr>
          <a:xfrm>
            <a:off x="491841" y="1139887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14" name="Straight Connector 513"/>
          <p:cNvCxnSpPr/>
          <p:nvPr/>
        </p:nvCxnSpPr>
        <p:spPr>
          <a:xfrm>
            <a:off x="6263883" y="1595127"/>
            <a:ext cx="4526037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 flipV="1">
            <a:off x="527728" y="1595127"/>
            <a:ext cx="5330148" cy="1968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 flipV="1">
            <a:off x="313622" y="2066694"/>
            <a:ext cx="4105978" cy="2508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859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extBox 197"/>
          <p:cNvSpPr txBox="1"/>
          <p:nvPr/>
        </p:nvSpPr>
        <p:spPr>
          <a:xfrm>
            <a:off x="4124269" y="2211082"/>
            <a:ext cx="184731" cy="398970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9" name="TextBox 198"/>
          <p:cNvSpPr txBox="1"/>
          <p:nvPr/>
        </p:nvSpPr>
        <p:spPr>
          <a:xfrm>
            <a:off x="392634" y="837793"/>
            <a:ext cx="1165678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Đường gấp khúc ABC có AB = 9cm, đoạn BC dài gấp 2 lần đoạn AB.</a:t>
            </a:r>
          </a:p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Hỏi đường gấp khúc ABC dài bao nhiêu xăng – ti – mét?</a:t>
            </a:r>
          </a:p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2993873" y="2211082"/>
            <a:ext cx="81385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ạ</a:t>
            </a: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x 2 = 18(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Đường gấp khúc ABC dài số xăng – ti - mét là: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9 + 18 = 27( cm)</a:t>
            </a:r>
          </a:p>
          <a:p>
            <a:pPr algn="ctr"/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Đáp số: 27cm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TextBox 211"/>
          <p:cNvSpPr txBox="1"/>
          <p:nvPr/>
        </p:nvSpPr>
        <p:spPr>
          <a:xfrm>
            <a:off x="5074716" y="5635362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1" name="TextBox 320"/>
          <p:cNvSpPr txBox="1"/>
          <p:nvPr/>
        </p:nvSpPr>
        <p:spPr>
          <a:xfrm>
            <a:off x="6878430" y="5628358"/>
            <a:ext cx="1847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13" name="Straight Connector 512"/>
          <p:cNvCxnSpPr/>
          <p:nvPr/>
        </p:nvCxnSpPr>
        <p:spPr>
          <a:xfrm>
            <a:off x="649648" y="1415194"/>
            <a:ext cx="10877199" cy="112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9" name="Straight Connector 398"/>
          <p:cNvCxnSpPr/>
          <p:nvPr/>
        </p:nvCxnSpPr>
        <p:spPr>
          <a:xfrm>
            <a:off x="702320" y="1853630"/>
            <a:ext cx="8944600" cy="2192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8A5D6744-4C2A-4F69-8CC6-25FE534ED4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22" y="35144"/>
            <a:ext cx="893346" cy="1113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6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" grpId="0"/>
      <p:bldP spid="199" grpId="0"/>
      <p:bldP spid="30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FF04942-CEBA-6749-A71C-D2DDCC19609F}"/>
              </a:ext>
            </a:extLst>
          </p:cNvPr>
          <p:cNvGrpSpPr/>
          <p:nvPr/>
        </p:nvGrpSpPr>
        <p:grpSpPr>
          <a:xfrm>
            <a:off x="2057590" y="43622"/>
            <a:ext cx="9684172" cy="946416"/>
            <a:chOff x="2010422" y="405181"/>
            <a:chExt cx="9680470" cy="946416"/>
          </a:xfrm>
        </p:grpSpPr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xmlns="" id="{16A6B7B1-A84F-E34D-9CFC-A1E01024DB4F}"/>
                </a:ext>
              </a:extLst>
            </p:cNvPr>
            <p:cNvSpPr/>
            <p:nvPr/>
          </p:nvSpPr>
          <p:spPr>
            <a:xfrm>
              <a:off x="2010422" y="590384"/>
              <a:ext cx="9680470" cy="761213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1EE92C59-6D24-0941-A530-46FFC1F2FEB8}"/>
                </a:ext>
              </a:extLst>
            </p:cNvPr>
            <p:cNvSpPr txBox="1"/>
            <p:nvPr/>
          </p:nvSpPr>
          <p:spPr>
            <a:xfrm>
              <a:off x="2150968" y="405181"/>
              <a:ext cx="93993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Nêu bài toán theo tóm tắt sau rồi giải bài toán đó</a:t>
              </a:r>
              <a:endParaRPr lang="en-US" sz="3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10FF3C8B-2673-4AFE-A48B-CF40FF53EE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0707" y="192622"/>
            <a:ext cx="882276" cy="1153073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115419" y="3017141"/>
            <a:ext cx="6602851" cy="1872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vi-VN" sz="32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toán: </a:t>
            </a:r>
            <a:r>
              <a:rPr lang="vi-VN" sz="3200" i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</a:t>
            </a:r>
            <a:r>
              <a:rPr lang="vi-VN" sz="3200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 nặng 30kg, bao gạo nặng hơn bao ngô 10kg. Hỏi cả hai bao nặng bao nhiêu ki – lô – gam?</a:t>
            </a:r>
            <a:endParaRPr lang="x-none" sz="3200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2296633" y="802050"/>
            <a:ext cx="4512187" cy="165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299903" y="801737"/>
            <a:ext cx="2638309" cy="31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29" name="Group 26"/>
          <p:cNvGrpSpPr>
            <a:grpSpLocks/>
          </p:cNvGrpSpPr>
          <p:nvPr/>
        </p:nvGrpSpPr>
        <p:grpSpPr bwMode="auto">
          <a:xfrm>
            <a:off x="120907" y="1097127"/>
            <a:ext cx="6964364" cy="1662113"/>
            <a:chOff x="579" y="990"/>
            <a:chExt cx="4387" cy="1047"/>
          </a:xfrm>
        </p:grpSpPr>
        <p:sp>
          <p:nvSpPr>
            <p:cNvPr id="30" name="Text Box 6"/>
            <p:cNvSpPr txBox="1">
              <a:spLocks noChangeArrowheads="1"/>
            </p:cNvSpPr>
            <p:nvPr/>
          </p:nvSpPr>
          <p:spPr bwMode="auto">
            <a:xfrm>
              <a:off x="646" y="1136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ngô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34" name="Text Box 7"/>
            <p:cNvSpPr txBox="1">
              <a:spLocks noChangeArrowheads="1"/>
            </p:cNvSpPr>
            <p:nvPr/>
          </p:nvSpPr>
          <p:spPr bwMode="auto">
            <a:xfrm>
              <a:off x="579" y="1625"/>
              <a:ext cx="1323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en-US" altLang="en-US" sz="3600" b="1" dirty="0" err="1">
                  <a:solidFill>
                    <a:srgbClr val="0000FF"/>
                  </a:solidFill>
                  <a:latin typeface="Times New Roman" panose="02020603050405020304" pitchFamily="18" charset="0"/>
                </a:rPr>
                <a:t>Bao</a:t>
              </a: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gạo</a:t>
              </a:r>
              <a:r>
                <a:rPr lang="en-US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: </a:t>
              </a:r>
            </a:p>
          </p:txBody>
        </p:sp>
        <p:sp>
          <p:nvSpPr>
            <p:cNvPr id="35" name="Line 8"/>
            <p:cNvSpPr>
              <a:spLocks noChangeShapeType="1"/>
            </p:cNvSpPr>
            <p:nvPr/>
          </p:nvSpPr>
          <p:spPr bwMode="auto">
            <a:xfrm>
              <a:off x="2360" y="1461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9"/>
            <p:cNvSpPr>
              <a:spLocks noChangeShapeType="1"/>
            </p:cNvSpPr>
            <p:nvPr/>
          </p:nvSpPr>
          <p:spPr bwMode="auto">
            <a:xfrm>
              <a:off x="2352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0"/>
            <p:cNvSpPr>
              <a:spLocks noChangeShapeType="1"/>
            </p:cNvSpPr>
            <p:nvPr/>
          </p:nvSpPr>
          <p:spPr bwMode="auto">
            <a:xfrm>
              <a:off x="3408" y="139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1"/>
            <p:cNvSpPr>
              <a:spLocks noChangeShapeType="1"/>
            </p:cNvSpPr>
            <p:nvPr/>
          </p:nvSpPr>
          <p:spPr bwMode="auto">
            <a:xfrm>
              <a:off x="2352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2"/>
            <p:cNvSpPr>
              <a:spLocks noChangeShapeType="1"/>
            </p:cNvSpPr>
            <p:nvPr/>
          </p:nvSpPr>
          <p:spPr bwMode="auto">
            <a:xfrm>
              <a:off x="2352" y="1920"/>
              <a:ext cx="105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13"/>
            <p:cNvSpPr>
              <a:spLocks noChangeShapeType="1"/>
            </p:cNvSpPr>
            <p:nvPr/>
          </p:nvSpPr>
          <p:spPr bwMode="auto">
            <a:xfrm>
              <a:off x="3408" y="1872"/>
              <a:ext cx="0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14"/>
            <p:cNvSpPr>
              <a:spLocks noChangeShapeType="1"/>
            </p:cNvSpPr>
            <p:nvPr/>
          </p:nvSpPr>
          <p:spPr bwMode="auto">
            <a:xfrm>
              <a:off x="3408" y="1920"/>
              <a:ext cx="311" cy="1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15"/>
            <p:cNvSpPr>
              <a:spLocks noChangeShapeType="1"/>
            </p:cNvSpPr>
            <p:nvPr/>
          </p:nvSpPr>
          <p:spPr bwMode="auto">
            <a:xfrm flipH="1" flipV="1">
              <a:off x="3644" y="1938"/>
              <a:ext cx="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16"/>
            <p:cNvSpPr>
              <a:spLocks noChangeShapeType="1"/>
            </p:cNvSpPr>
            <p:nvPr/>
          </p:nvSpPr>
          <p:spPr bwMode="auto">
            <a:xfrm>
              <a:off x="2352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17"/>
            <p:cNvSpPr>
              <a:spLocks noChangeShapeType="1"/>
            </p:cNvSpPr>
            <p:nvPr/>
          </p:nvSpPr>
          <p:spPr bwMode="auto">
            <a:xfrm>
              <a:off x="3408" y="1440"/>
              <a:ext cx="0" cy="48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Arc 18"/>
            <p:cNvSpPr>
              <a:spLocks/>
            </p:cNvSpPr>
            <p:nvPr/>
          </p:nvSpPr>
          <p:spPr bwMode="auto">
            <a:xfrm rot="3226294" flipH="1">
              <a:off x="3475" y="1808"/>
              <a:ext cx="177" cy="198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1 h 21600"/>
                <a:gd name="T4" fmla="*/ 0 w 21600"/>
                <a:gd name="T5" fmla="*/ 1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Text Box 19"/>
            <p:cNvSpPr txBox="1">
              <a:spLocks noChangeArrowheads="1"/>
            </p:cNvSpPr>
            <p:nvPr/>
          </p:nvSpPr>
          <p:spPr bwMode="auto">
            <a:xfrm>
              <a:off x="3377" y="1242"/>
              <a:ext cx="679" cy="6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24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</a:t>
              </a: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10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0" name="Text Box 20"/>
            <p:cNvSpPr txBox="1">
              <a:spLocks noChangeArrowheads="1"/>
            </p:cNvSpPr>
            <p:nvPr/>
          </p:nvSpPr>
          <p:spPr bwMode="auto">
            <a:xfrm>
              <a:off x="2352" y="990"/>
              <a:ext cx="720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30</a:t>
              </a:r>
              <a:r>
                <a:rPr lang="en-US" altLang="en-US" sz="32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kg</a:t>
              </a:r>
            </a:p>
          </p:txBody>
        </p:sp>
        <p:sp>
          <p:nvSpPr>
            <p:cNvPr id="51" name="AutoShape 21"/>
            <p:cNvSpPr>
              <a:spLocks/>
            </p:cNvSpPr>
            <p:nvPr/>
          </p:nvSpPr>
          <p:spPr bwMode="auto">
            <a:xfrm>
              <a:off x="4124" y="1461"/>
              <a:ext cx="48" cy="576"/>
            </a:xfrm>
            <a:prstGeom prst="rightBrace">
              <a:avLst>
                <a:gd name="adj1" fmla="val 100000"/>
                <a:gd name="adj2" fmla="val 50000"/>
              </a:avLst>
            </a:prstGeom>
            <a:noFill/>
            <a:ln w="28575">
              <a:solidFill>
                <a:srgbClr val="800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vi-VN" altLang="en-US"/>
            </a:p>
          </p:txBody>
        </p:sp>
        <p:sp>
          <p:nvSpPr>
            <p:cNvPr id="52" name="Text Box 22"/>
            <p:cNvSpPr txBox="1">
              <a:spLocks noChangeArrowheads="1"/>
            </p:cNvSpPr>
            <p:nvPr/>
          </p:nvSpPr>
          <p:spPr bwMode="auto">
            <a:xfrm>
              <a:off x="4240" y="1476"/>
              <a:ext cx="726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? kg</a:t>
              </a: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F088F934-9452-C04E-B479-48AF41317E41}"/>
              </a:ext>
            </a:extLst>
          </p:cNvPr>
          <p:cNvSpPr/>
          <p:nvPr/>
        </p:nvSpPr>
        <p:spPr>
          <a:xfrm>
            <a:off x="6718270" y="2751303"/>
            <a:ext cx="5473730" cy="3929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gạo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là: 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+ 10 = 40(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hai bao cân nặng số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</a:t>
            </a:r>
            <a:r>
              <a:rPr lang="en-US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+ 40 = 70( kg)</a:t>
            </a:r>
          </a:p>
          <a:p>
            <a:r>
              <a:rPr lang="vi-VN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Đáp số: 70 kg</a:t>
            </a:r>
          </a:p>
          <a:p>
            <a:endParaRPr lang="x-none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81225" y="2958404"/>
            <a:ext cx="0" cy="345302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460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8" grpId="0" animBg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1961</TotalTime>
  <Words>446</Words>
  <Application>Microsoft Office PowerPoint</Application>
  <PresentationFormat>Custom</PresentationFormat>
  <Paragraphs>1685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Chủ đề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</cp:lastModifiedBy>
  <cp:revision>72</cp:revision>
  <dcterms:created xsi:type="dcterms:W3CDTF">2021-07-11T03:43:43Z</dcterms:created>
  <dcterms:modified xsi:type="dcterms:W3CDTF">2024-06-20T08:32:54Z</dcterms:modified>
</cp:coreProperties>
</file>