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7"/>
  </p:notesMasterIdLst>
  <p:sldIdLst>
    <p:sldId id="257" r:id="rId2"/>
    <p:sldId id="258" r:id="rId3"/>
    <p:sldId id="278" r:id="rId4"/>
    <p:sldId id="260" r:id="rId5"/>
    <p:sldId id="261" r:id="rId6"/>
    <p:sldId id="262" r:id="rId7"/>
    <p:sldId id="263" r:id="rId8"/>
    <p:sldId id="259" r:id="rId9"/>
    <p:sldId id="279" r:id="rId10"/>
    <p:sldId id="280" r:id="rId11"/>
    <p:sldId id="281" r:id="rId12"/>
    <p:sldId id="282" r:id="rId13"/>
    <p:sldId id="264" r:id="rId14"/>
    <p:sldId id="265" r:id="rId15"/>
    <p:sldId id="266" r:id="rId16"/>
    <p:sldId id="284" r:id="rId17"/>
    <p:sldId id="285" r:id="rId18"/>
    <p:sldId id="267" r:id="rId19"/>
    <p:sldId id="268" r:id="rId20"/>
    <p:sldId id="270" r:id="rId21"/>
    <p:sldId id="271" r:id="rId22"/>
    <p:sldId id="272" r:id="rId23"/>
    <p:sldId id="273" r:id="rId24"/>
    <p:sldId id="274" r:id="rId25"/>
    <p:sldId id="275" r:id="rId26"/>
  </p:sldIdLst>
  <p:sldSz cx="12192000" cy="6858000"/>
  <p:notesSz cx="6858000" cy="9144000"/>
  <p:embeddedFontLst>
    <p:embeddedFont>
      <p:font typeface="Cambria" pitchFamily="18" charset="0"/>
      <p:regular r:id="rId28"/>
      <p:bold r:id="rId29"/>
      <p:italic r:id="rId30"/>
      <p:boldItalic r:id="rId31"/>
    </p:embeddedFont>
    <p:embeddedFont>
      <p:font typeface="#9Slide05 Lobster" charset="0"/>
      <p:regular r:id="rId32"/>
    </p:embeddedFont>
    <p:embeddedFont>
      <p:font typeface="#9Slide07 HoneyCream" charset="0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0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99" autoAdjust="0"/>
    <p:restoredTop sz="94660"/>
  </p:normalViewPr>
  <p:slideViewPr>
    <p:cSldViewPr snapToGrid="0">
      <p:cViewPr>
        <p:scale>
          <a:sx n="66" d="100"/>
          <a:sy n="66" d="100"/>
        </p:scale>
        <p:origin x="-72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03089-DEAD-4B35-B612-21BD3DD7AFD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E1C15-FCE2-4D8D-9449-5AC0A9956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0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43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971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625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66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đồng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tròn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gian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đồng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hồ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645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92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 smtClean="0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702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1140019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13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237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dấu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082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74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6E948-2575-4075-A89C-9B3E4DB17C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32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74913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307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06814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8804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86681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288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2428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32916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20268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539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0679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3082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05464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4355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37973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94481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266440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915393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998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042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40894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2036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96251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73612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704259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830439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417882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815643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063495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167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23925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5308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2460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8850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09630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044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7946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01128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634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74031" y="0"/>
            <a:ext cx="1546768" cy="1595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-381000" y="6069012"/>
            <a:ext cx="297130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图片 7" descr="图片包含 树&#10;&#10;描述已自动生成">
            <a:extLst>
              <a:ext uri="{FF2B5EF4-FFF2-40B4-BE49-F238E27FC236}">
                <a16:creationId xmlns:a16="http://schemas.microsoft.com/office/drawing/2014/main" xmlns="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3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slide" Target="slide18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slide" Target="slide8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0"/>
          <p:cNvGrpSpPr/>
          <p:nvPr/>
        </p:nvGrpSpPr>
        <p:grpSpPr>
          <a:xfrm>
            <a:off x="1079590" y="870168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5354" b="1757"/>
          <a:stretch/>
        </p:blipFill>
        <p:spPr>
          <a:xfrm>
            <a:off x="0" y="3330402"/>
            <a:ext cx="6745737" cy="36826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38" y="2432403"/>
            <a:ext cx="6315935" cy="4559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1245" y="1718671"/>
            <a:ext cx="9449619" cy="2121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8044" y="986675"/>
            <a:ext cx="1737511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627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426971"/>
              </p:ext>
            </p:extLst>
          </p:nvPr>
        </p:nvGraphicFramePr>
        <p:xfrm>
          <a:off x="1085855" y="1781324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xmlns="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27023597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368052" y="534829"/>
            <a:ext cx="7128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438 589 – 235 072 = ?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7538" y="165207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1442" y="165207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87862" y="165207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4282" y="165207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0702" y="165207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10733" y="1652077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883916"/>
              </p:ext>
            </p:extLst>
          </p:nvPr>
        </p:nvGraphicFramePr>
        <p:xfrm>
          <a:off x="1082842" y="3707027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xmlns="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270235978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134525" y="357778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28429" y="357778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84849" y="357778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41269" y="357778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97689" y="357778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77263" y="357778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9854" y="2471248"/>
            <a:ext cx="5613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996950" y="5147440"/>
            <a:ext cx="523029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668376" y="1385684"/>
            <a:ext cx="4923983" cy="43841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593020" y="1652077"/>
            <a:ext cx="5219535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sao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thẳng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endParaRPr lang="en-US" sz="4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4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dấu</a:t>
            </a:r>
            <a:r>
              <a:rPr lang="en-US" sz="4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Kẻ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gạch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ngang</a:t>
            </a:r>
            <a:endParaRPr lang="en-US" sz="4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616127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5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95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50"/>
                            </p:stCondLst>
                            <p:childTnLst>
                              <p:par>
                                <p:cTn id="7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"/>
                            </p:stCondLst>
                            <p:childTnLst>
                              <p:par>
                                <p:cTn id="9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22355" y="1279373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xmlns="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27023597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74038" y="11501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7942" y="11501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24362" y="11501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0782" y="11501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37202" y="11501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47233" y="1150126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019342" y="3205076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xmlns="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270235978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071025" y="30758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4929" y="30758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21349" y="30758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77769" y="30758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34189" y="30758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3763" y="30758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6354" y="1969297"/>
            <a:ext cx="5613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933450" y="4645489"/>
            <a:ext cx="523029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971157" y="5096438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xmlns="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270235978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5165058" y="489784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224072" y="356880"/>
            <a:ext cx="5410200" cy="52947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642424" y="309079"/>
            <a:ext cx="5549576" cy="54322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tự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trái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73697" y="5543777"/>
            <a:ext cx="55467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438 589 – 235 072 = 203 517</a:t>
            </a:r>
            <a:endParaRPr lang="en-US" sz="32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44220" y="111205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45238" y="11313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03261" y="1143563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62784" y="116115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94318" y="1173605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66495" y="115909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20169" y="4934774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506948" y="488861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629965" y="490563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46295" y="492126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78293" y="4931744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123860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1.25E-6 -3.7037E-7 L -0.00299 0.2928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4.16667E-7 1.85185E-6 L -0.00299 0.2928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2.08333E-7 1.48148E-6 L -0.00299 0.2928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16667E-7 -4.81481E-6 L -0.003 0.2928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375E-6 3.33333E-6 L -0.003 0.29282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3.125E-6 -3.33333E-6 L -0.003 0.29283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50"/>
                            </p:stCondLst>
                            <p:childTnLst>
                              <p:par>
                                <p:cTn id="149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build="allAtOnce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902443"/>
              </p:ext>
            </p:extLst>
          </p:nvPr>
        </p:nvGraphicFramePr>
        <p:xfrm>
          <a:off x="955503" y="1355573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xmlns="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27023597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38585" y="636827"/>
            <a:ext cx="58560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648 390 – 382 547 = ?</a:t>
            </a:r>
            <a:endParaRPr lang="en-US" sz="4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7186" y="12263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01090" y="12263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57510" y="12263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3930" y="12263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70350" y="12263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49924" y="122632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264544"/>
              </p:ext>
            </p:extLst>
          </p:nvPr>
        </p:nvGraphicFramePr>
        <p:xfrm>
          <a:off x="952490" y="3281276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xmlns="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270235978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004173" y="31520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98077" y="31520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54497" y="31520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10917" y="31520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97794" y="3152029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46911" y="315202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9502" y="2045497"/>
            <a:ext cx="5613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66598" y="4721689"/>
            <a:ext cx="523029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21067"/>
              </p:ext>
            </p:extLst>
          </p:nvPr>
        </p:nvGraphicFramePr>
        <p:xfrm>
          <a:off x="904305" y="5172638"/>
          <a:ext cx="5030100" cy="1188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350">
                  <a:extLst>
                    <a:ext uri="{9D8B030D-6E8A-4147-A177-3AD203B41FA5}">
                      <a16:colId xmlns:a16="http://schemas.microsoft.com/office/drawing/2014/main" xmlns="" val="286838808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155759083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67368106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463301757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2945294302"/>
                    </a:ext>
                  </a:extLst>
                </a:gridCol>
                <a:gridCol w="838350">
                  <a:extLst>
                    <a:ext uri="{9D8B030D-6E8A-4147-A177-3AD203B41FA5}">
                      <a16:colId xmlns:a16="http://schemas.microsoft.com/office/drawing/2014/main" xmlns="" val="3263452874"/>
                    </a:ext>
                  </a:extLst>
                </a:gridCol>
              </a:tblGrid>
              <a:tr h="11880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270235978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5098206" y="497404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339563" y="256032"/>
            <a:ext cx="5410200" cy="52947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326739" y="612986"/>
            <a:ext cx="5549576" cy="57708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tự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trái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không trừ được 7, lấy 10 trừ 7 bằng 3, viết 3 nhớ 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trừ 1 bằng 8, 8 trừ 4 bằng 4, viết 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không trừ được 5, lấy 13 trừ 5 bằng 8, viết 8 nhớ 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trừ 1 bằng 7; 7 trừ 2 bằng 5, viết 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không trừ được 8, lấy 14 trừ 8 bằng 6, viết 6 nhớ 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trừ 1 bằng 5; 5 trừ 3 bằng 2, viết 2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09445" y="6198435"/>
            <a:ext cx="622478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648 390 – 382 547 = 265 843</a:t>
            </a:r>
            <a:endParaRPr lang="en-US" sz="36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47092" y="1203432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64168" y="1226241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22079" y="1203432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41673" y="1240435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06275" y="1175182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06217" y="120259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96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53317" y="5010974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40096" y="4983866"/>
            <a:ext cx="8691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63113" y="4981836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79443" y="499746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1441" y="5007944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Oval 41"/>
          <p:cNvSpPr/>
          <p:nvPr/>
        </p:nvSpPr>
        <p:spPr>
          <a:xfrm>
            <a:off x="4548957" y="2911916"/>
            <a:ext cx="482600" cy="482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2894860" y="2907844"/>
            <a:ext cx="482600" cy="482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1154347" y="2907844"/>
            <a:ext cx="482600" cy="482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9395252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5E-6 -4.81481E-6 L -0.00299 0.2928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2.08333E-7 4.44444E-6 L -0.00299 0.2928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8.33333E-7 -4.81481E-6 L -0.003 0.2928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3.75E-6 1.11111E-6 L -0.00299 0.29282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3.95833E-6 1.85185E-6 L -0.00299 0.29282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1.04167E-6 -4.81481E-6 L -0.003 0.29283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50"/>
                            </p:stCondLst>
                            <p:childTnLst>
                              <p:par>
                                <p:cTn id="170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build="allAtOnce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5" grpId="0"/>
      <p:bldP spid="36" grpId="0"/>
      <p:bldP spid="37" grpId="0"/>
      <p:bldP spid="38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01543" y="2478335"/>
            <a:ext cx="10270884" cy="3763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3" y="3130509"/>
            <a:ext cx="10320135" cy="2822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3615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  <p:sp>
          <p:nvSpPr>
            <p:cNvPr id="1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720102" y="143260"/>
            <a:ext cx="10649527" cy="899045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</a:t>
            </a:r>
            <a:r>
              <a:rPr lang="vi-VN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Đặt tính rồi tính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4"/>
          <p:cNvSpPr/>
          <p:nvPr/>
        </p:nvSpPr>
        <p:spPr>
          <a:xfrm>
            <a:off x="785978" y="1402394"/>
            <a:ext cx="7054368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36 724 – 3 291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4"/>
          <p:cNvSpPr/>
          <p:nvPr/>
        </p:nvSpPr>
        <p:spPr>
          <a:xfrm>
            <a:off x="2238424" y="3112284"/>
            <a:ext cx="9182099" cy="1052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637 891 – 412 520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4"/>
          <p:cNvSpPr/>
          <p:nvPr/>
        </p:nvSpPr>
        <p:spPr>
          <a:xfrm>
            <a:off x="720102" y="4711546"/>
            <a:ext cx="8924876" cy="10790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895 332 – 282 429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0733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7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  <p:sp>
          <p:nvSpPr>
            <p:cNvPr id="48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  <p:sp>
        <p:nvSpPr>
          <p:cNvPr id="49" name="4"/>
          <p:cNvSpPr/>
          <p:nvPr/>
        </p:nvSpPr>
        <p:spPr>
          <a:xfrm>
            <a:off x="2546513" y="843594"/>
            <a:ext cx="7054368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36 724 – 3 291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086336"/>
              </p:ext>
            </p:extLst>
          </p:nvPr>
        </p:nvGraphicFramePr>
        <p:xfrm>
          <a:off x="2936957" y="2170779"/>
          <a:ext cx="627348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696">
                  <a:extLst>
                    <a:ext uri="{9D8B030D-6E8A-4147-A177-3AD203B41FA5}">
                      <a16:colId xmlns:a16="http://schemas.microsoft.com/office/drawing/2014/main" xmlns="" val="4089970364"/>
                    </a:ext>
                  </a:extLst>
                </a:gridCol>
                <a:gridCol w="1254696">
                  <a:extLst>
                    <a:ext uri="{9D8B030D-6E8A-4147-A177-3AD203B41FA5}">
                      <a16:colId xmlns:a16="http://schemas.microsoft.com/office/drawing/2014/main" xmlns="" val="534873662"/>
                    </a:ext>
                  </a:extLst>
                </a:gridCol>
                <a:gridCol w="1254696">
                  <a:extLst>
                    <a:ext uri="{9D8B030D-6E8A-4147-A177-3AD203B41FA5}">
                      <a16:colId xmlns:a16="http://schemas.microsoft.com/office/drawing/2014/main" xmlns="" val="3652225901"/>
                    </a:ext>
                  </a:extLst>
                </a:gridCol>
                <a:gridCol w="1254696">
                  <a:extLst>
                    <a:ext uri="{9D8B030D-6E8A-4147-A177-3AD203B41FA5}">
                      <a16:colId xmlns:a16="http://schemas.microsoft.com/office/drawing/2014/main" xmlns="" val="277731298"/>
                    </a:ext>
                  </a:extLst>
                </a:gridCol>
                <a:gridCol w="1254696">
                  <a:extLst>
                    <a:ext uri="{9D8B030D-6E8A-4147-A177-3AD203B41FA5}">
                      <a16:colId xmlns:a16="http://schemas.microsoft.com/office/drawing/2014/main" xmlns="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6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4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endParaRPr lang="en-US" sz="800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9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1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7155894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438400" y="3594100"/>
            <a:ext cx="4985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87678" y="4715859"/>
            <a:ext cx="66849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230325"/>
              </p:ext>
            </p:extLst>
          </p:nvPr>
        </p:nvGraphicFramePr>
        <p:xfrm>
          <a:off x="2895600" y="4909614"/>
          <a:ext cx="63119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380">
                  <a:extLst>
                    <a:ext uri="{9D8B030D-6E8A-4147-A177-3AD203B41FA5}">
                      <a16:colId xmlns:a16="http://schemas.microsoft.com/office/drawing/2014/main" xmlns="" val="3824374505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xmlns="" val="3558463631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xmlns="" val="3783352600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xmlns="" val="2482274872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xmlns="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4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573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41946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7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  <p:sp>
          <p:nvSpPr>
            <p:cNvPr id="48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  <p:sp>
        <p:nvSpPr>
          <p:cNvPr id="49" name="4"/>
          <p:cNvSpPr/>
          <p:nvPr/>
        </p:nvSpPr>
        <p:spPr>
          <a:xfrm>
            <a:off x="1987712" y="780650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637 891 – 412 520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436637"/>
              </p:ext>
            </p:extLst>
          </p:nvPr>
        </p:nvGraphicFramePr>
        <p:xfrm>
          <a:off x="2882753" y="1977388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xmlns="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xmlns="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xmlns="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xmlns="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xmlns="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xmlns="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6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8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9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1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4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1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0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7155894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187655" y="3419698"/>
            <a:ext cx="4985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36933" y="4715859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857276"/>
              </p:ext>
            </p:extLst>
          </p:nvPr>
        </p:nvGraphicFramePr>
        <p:xfrm>
          <a:off x="2907107" y="4871332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xmlns="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xmlns="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xmlns="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xmlns="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xmlns="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xmlns="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5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7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573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90033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7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  <p:sp>
          <p:nvSpPr>
            <p:cNvPr id="48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  <p:sp>
        <p:nvSpPr>
          <p:cNvPr id="49" name="4"/>
          <p:cNvSpPr/>
          <p:nvPr/>
        </p:nvSpPr>
        <p:spPr>
          <a:xfrm>
            <a:off x="1987712" y="780650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895 332 – 282 429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305222"/>
              </p:ext>
            </p:extLst>
          </p:nvPr>
        </p:nvGraphicFramePr>
        <p:xfrm>
          <a:off x="2882753" y="1977388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xmlns="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xmlns="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xmlns="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xmlns="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xmlns="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xmlns="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8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9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8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4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#9Slide05 Lobster" panose="02000506000000020003" pitchFamily="2" charset="0"/>
                        </a:rPr>
                        <a:t>9</a:t>
                      </a:r>
                      <a:endParaRPr lang="en-US" sz="8000" dirty="0">
                        <a:solidFill>
                          <a:schemeClr val="tx1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7155894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187655" y="3419698"/>
            <a:ext cx="4985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36933" y="4715859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24435"/>
              </p:ext>
            </p:extLst>
          </p:nvPr>
        </p:nvGraphicFramePr>
        <p:xfrm>
          <a:off x="2907107" y="4871332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xmlns="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xmlns="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xmlns="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xmlns="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xmlns="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xmlns="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6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2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9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0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  <a:latin typeface="#9Slide05 Lobster" panose="02000506000000020003" pitchFamily="2" charset="0"/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  <a:latin typeface="#9Slide05 Lobster" panose="020005060000000200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573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1637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Rounded Rectangle 7"/>
          <p:cNvSpPr/>
          <p:nvPr/>
        </p:nvSpPr>
        <p:spPr>
          <a:xfrm>
            <a:off x="5081116" y="121690"/>
            <a:ext cx="1895485" cy="940563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cauhoi"/>
          <p:cNvSpPr txBox="1"/>
          <p:nvPr/>
        </p:nvSpPr>
        <p:spPr>
          <a:xfrm>
            <a:off x="1217521" y="4647139"/>
            <a:ext cx="101834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 bay trong 5 phút,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muỗi đập cánh nhiều hơn ong bao nhiêu lần?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https://img.loigiaihay.com/picture/2023/0330/20_19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21" y="1278008"/>
            <a:ext cx="9757897" cy="320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54373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Rounded Rectangle 7"/>
          <p:cNvSpPr/>
          <p:nvPr/>
        </p:nvSpPr>
        <p:spPr>
          <a:xfrm>
            <a:off x="5081116" y="121690"/>
            <a:ext cx="1895485" cy="940563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7" name="Rounded Rectangle 7"/>
          <p:cNvSpPr/>
          <p:nvPr/>
        </p:nvSpPr>
        <p:spPr>
          <a:xfrm>
            <a:off x="3822701" y="1620290"/>
            <a:ext cx="4093700" cy="940563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giải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350" y="2872939"/>
            <a:ext cx="114086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bay trong 5 phút, muỗi đập cánh nhiều hơn ong số lần là:</a:t>
            </a:r>
          </a:p>
          <a:p>
            <a:r>
              <a:rPr lang="vi-VN" sz="44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 180 000 – 60 000 = 120 000 (lần)</a:t>
            </a:r>
          </a:p>
          <a:p>
            <a:r>
              <a:rPr lang="vi-VN" sz="44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                 Đáp số: 120 000 lần</a:t>
            </a:r>
          </a:p>
        </p:txBody>
      </p:sp>
    </p:spTree>
    <p:extLst>
      <p:ext uri="{BB962C8B-B14F-4D97-AF65-F5344CB8AC3E}">
        <p14:creationId xmlns:p14="http://schemas.microsoft.com/office/powerpoint/2010/main" val="295433501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31785" y="11093"/>
            <a:ext cx="6890053" cy="1293962"/>
            <a:chOff x="2524625" y="855521"/>
            <a:chExt cx="7633335" cy="1061698"/>
          </a:xfrm>
        </p:grpSpPr>
        <p:sp>
          <p:nvSpPr>
            <p:cNvPr id="6" name="同侧圆角矩形 2"/>
            <p:cNvSpPr/>
            <p:nvPr/>
          </p:nvSpPr>
          <p:spPr>
            <a:xfrm>
              <a:off x="2524625" y="855521"/>
              <a:ext cx="7633335" cy="1061698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" name="同侧圆角矩形 3"/>
            <p:cNvSpPr/>
            <p:nvPr/>
          </p:nvSpPr>
          <p:spPr>
            <a:xfrm>
              <a:off x="2656704" y="1000863"/>
              <a:ext cx="7369175" cy="771014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50159"/>
            <a:ext cx="6035601" cy="775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778" r="7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8" t="-2698" r="27728" b="-777"/>
          <a:stretch/>
        </p:blipFill>
        <p:spPr>
          <a:xfrm>
            <a:off x="2105158" y="-43404"/>
            <a:ext cx="988701" cy="1164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12862" r="18574" b="18745"/>
          <a:stretch/>
        </p:blipFill>
        <p:spPr>
          <a:xfrm>
            <a:off x="9045100" y="3884"/>
            <a:ext cx="1003902" cy="10888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01696" y="2409045"/>
            <a:ext cx="1045836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Thực </a:t>
            </a:r>
            <a:r>
              <a:rPr kumimoji="0" 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hiện được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cách đặt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 tính và tính của phép trừ có nhiều chữ số.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0F4C5C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2400" b="1" noProof="0" dirty="0" err="1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b="1" noProof="0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noProof="0" dirty="0" err="1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noProof="0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phép </a:t>
            </a:r>
            <a:r>
              <a:rPr lang="vi-VN" sz="2400" b="1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trừ có nhiều chữ </a:t>
            </a:r>
            <a:r>
              <a:rPr lang="vi-VN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đẻ</a:t>
            </a:r>
            <a:r>
              <a:rPr lang="en-US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400" b="1" dirty="0">
              <a:solidFill>
                <a:srgbClr val="0F4C5C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F4C5C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41984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Rounded Rectangle 7"/>
          <p:cNvSpPr/>
          <p:nvPr/>
        </p:nvSpPr>
        <p:spPr>
          <a:xfrm>
            <a:off x="4598080" y="168939"/>
            <a:ext cx="3200341" cy="961942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3: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594" y="1130881"/>
            <a:ext cx="110131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Khoang chứa nhiên liệu của máy bay màu xanh có 240 373 ℓ. Khoang chứa nhiên liệu của máy bay màu hồng có 25 350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ℓ. Hỏi khoang chứa nhiên liệu của máy bay nào có nhiều hơn và nhiều hơn bao nhiêu lít?</a:t>
            </a:r>
          </a:p>
        </p:txBody>
      </p:sp>
      <p:pic>
        <p:nvPicPr>
          <p:cNvPr id="2050" name="Picture 2" descr="https://img.loigiaihay.com/picture/2023/0330/20_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05" y="4021470"/>
            <a:ext cx="6646183" cy="18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10251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45514" y="1012839"/>
            <a:ext cx="8636000" cy="1021556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A5A5A5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5400" dirty="0">
                <a:latin typeface="Cambria" panose="02040503050406030204" pitchFamily="18" charset="0"/>
                <a:ea typeface="Cambria" panose="02040503050406030204" pitchFamily="18" charset="0"/>
              </a:rPr>
              <a:t>Ta có: 240 373 &gt; 25 350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621" y="2392883"/>
            <a:ext cx="1112097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khoang chứa nhiên liệu của máy bay màu xanh nhiều hơn khoang chứa nhiên liệu của máy bay màu đỏ và nhiều hơn số lít là:</a:t>
            </a:r>
          </a:p>
          <a:p>
            <a:pPr algn="just"/>
            <a:r>
              <a:rPr lang="vi-VN" sz="40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 240 373 – 25 350 = 215 023 (lít)</a:t>
            </a:r>
          </a:p>
          <a:p>
            <a:pPr algn="just"/>
            <a:r>
              <a:rPr lang="vi-VN" sz="40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 Đáp số: 215 023 lít</a:t>
            </a:r>
          </a:p>
        </p:txBody>
      </p:sp>
    </p:spTree>
    <p:extLst>
      <p:ext uri="{BB962C8B-B14F-4D97-AF65-F5344CB8AC3E}">
        <p14:creationId xmlns:p14="http://schemas.microsoft.com/office/powerpoint/2010/main" val="162192704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01543" y="2478335"/>
            <a:ext cx="10270884" cy="3763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45" y="3137737"/>
            <a:ext cx="9306743" cy="2643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96260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7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014414" y="171450"/>
            <a:ext cx="9929812" cy="8715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nhanh: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7200" y="2286000"/>
            <a:ext cx="10972800" cy="138430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300 000 – 50 000 = ?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2600" y="4404087"/>
            <a:ext cx="4613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250 000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9659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7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014414" y="171450"/>
            <a:ext cx="9929812" cy="8715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vi-VN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nhanh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1846" y="1941033"/>
            <a:ext cx="10514947" cy="150465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458 007 – 58 007 = ?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5280" y="3829735"/>
            <a:ext cx="11772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400 000</a:t>
            </a:r>
            <a:endParaRPr kumimoji="0" lang="en-GB" sz="1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08180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588771" y="535457"/>
            <a:ext cx="9023812" cy="2775780"/>
          </a:xfrm>
          <a:prstGeom prst="roundRect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vi-VN" sz="40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8" y="0"/>
            <a:ext cx="4395597" cy="1060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03" y="898093"/>
            <a:ext cx="8607293" cy="58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74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45926" y="2524637"/>
            <a:ext cx="10270884" cy="3763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49" y="2998792"/>
            <a:ext cx="10110638" cy="2816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38766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zza">
            <a:hlinkClick r:id="rId3" action="ppaction://hlinksldjump"/>
            <a:extLst>
              <a:ext uri="{FF2B5EF4-FFF2-40B4-BE49-F238E27FC236}">
                <a16:creationId xmlns:a16="http://schemas.microsoft.com/office/drawing/2014/main" xmlns="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6" name="hambuger">
            <a:hlinkClick r:id="rId5" action="ppaction://hlinksldjump"/>
            <a:extLst>
              <a:ext uri="{FF2B5EF4-FFF2-40B4-BE49-F238E27FC236}">
                <a16:creationId xmlns:a16="http://schemas.microsoft.com/office/drawing/2014/main" xmlns="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779" y="1073301"/>
            <a:ext cx="2397968" cy="2714987"/>
          </a:xfrm>
          <a:prstGeom prst="rect">
            <a:avLst/>
          </a:prstGeom>
        </p:spPr>
      </p:pic>
      <p:pic>
        <p:nvPicPr>
          <p:cNvPr id="9" name="banhmi">
            <a:hlinkClick r:id="rId7" action="ppaction://hlinksldjump"/>
            <a:extLst>
              <a:ext uri="{FF2B5EF4-FFF2-40B4-BE49-F238E27FC236}">
                <a16:creationId xmlns:a16="http://schemas.microsoft.com/office/drawing/2014/main" xmlns="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885" y="3907011"/>
            <a:ext cx="3170195" cy="1902117"/>
          </a:xfrm>
          <a:prstGeom prst="rect">
            <a:avLst/>
          </a:prstGeom>
        </p:spPr>
      </p:pic>
      <p:pic>
        <p:nvPicPr>
          <p:cNvPr id="10" name="bánhkep">
            <a:hlinkClick r:id="rId9" action="ppaction://hlinksldjump"/>
            <a:extLst>
              <a:ext uri="{FF2B5EF4-FFF2-40B4-BE49-F238E27FC236}">
                <a16:creationId xmlns:a16="http://schemas.microsoft.com/office/drawing/2014/main" xmlns="" id="{8496083C-68B3-DDA8-F2D7-F4A2A1FB9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3577" y="4124154"/>
            <a:ext cx="2991363" cy="2080948"/>
          </a:xfrm>
          <a:prstGeom prst="rect">
            <a:avLst/>
          </a:prstGeom>
        </p:spPr>
      </p:pic>
      <p:pic>
        <p:nvPicPr>
          <p:cNvPr id="11" name="hotdogr">
            <a:hlinkClick r:id="rId9" action="ppaction://hlinksldjump"/>
            <a:extLst>
              <a:ext uri="{FF2B5EF4-FFF2-40B4-BE49-F238E27FC236}">
                <a16:creationId xmlns:a16="http://schemas.microsoft.com/office/drawing/2014/main" xmlns="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6755" y="5164627"/>
            <a:ext cx="2489275" cy="1582816"/>
          </a:xfrm>
          <a:prstGeom prst="rect">
            <a:avLst/>
          </a:prstGeom>
        </p:spPr>
      </p:pic>
      <p:pic>
        <p:nvPicPr>
          <p:cNvPr id="574" name="bedaubep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9709" y="1320215"/>
            <a:ext cx="5263868" cy="3981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29" y="29408"/>
            <a:ext cx="9370364" cy="12924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44455" y="1137428"/>
            <a:ext cx="9126650" cy="5301720"/>
          </a:xfrm>
          <a:custGeom>
            <a:avLst/>
            <a:gdLst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7938349 w 8804419"/>
              <a:gd name="connsiteY2" fmla="*/ 0 h 5196318"/>
              <a:gd name="connsiteX3" fmla="*/ 8804419 w 8804419"/>
              <a:gd name="connsiteY3" fmla="*/ 866070 h 5196318"/>
              <a:gd name="connsiteX4" fmla="*/ 8804419 w 8804419"/>
              <a:gd name="connsiteY4" fmla="*/ 4330248 h 5196318"/>
              <a:gd name="connsiteX5" fmla="*/ 7938349 w 8804419"/>
              <a:gd name="connsiteY5" fmla="*/ 5196318 h 5196318"/>
              <a:gd name="connsiteX6" fmla="*/ 866070 w 8804419"/>
              <a:gd name="connsiteY6" fmla="*/ 5196318 h 5196318"/>
              <a:gd name="connsiteX7" fmla="*/ 0 w 8804419"/>
              <a:gd name="connsiteY7" fmla="*/ 4330248 h 5196318"/>
              <a:gd name="connsiteX8" fmla="*/ 0 w 8804419"/>
              <a:gd name="connsiteY8" fmla="*/ 866070 h 5196318"/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4313816 w 8804419"/>
              <a:gd name="connsiteY2" fmla="*/ 207170 h 5196318"/>
              <a:gd name="connsiteX3" fmla="*/ 7938349 w 8804419"/>
              <a:gd name="connsiteY3" fmla="*/ 0 h 5196318"/>
              <a:gd name="connsiteX4" fmla="*/ 8804419 w 8804419"/>
              <a:gd name="connsiteY4" fmla="*/ 866070 h 5196318"/>
              <a:gd name="connsiteX5" fmla="*/ 8804419 w 8804419"/>
              <a:gd name="connsiteY5" fmla="*/ 4330248 h 5196318"/>
              <a:gd name="connsiteX6" fmla="*/ 7938349 w 8804419"/>
              <a:gd name="connsiteY6" fmla="*/ 5196318 h 5196318"/>
              <a:gd name="connsiteX7" fmla="*/ 866070 w 8804419"/>
              <a:gd name="connsiteY7" fmla="*/ 5196318 h 5196318"/>
              <a:gd name="connsiteX8" fmla="*/ 0 w 8804419"/>
              <a:gd name="connsiteY8" fmla="*/ 4330248 h 5196318"/>
              <a:gd name="connsiteX9" fmla="*/ 0 w 8804419"/>
              <a:gd name="connsiteY9" fmla="*/ 866070 h 5196318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804419 w 8804419"/>
              <a:gd name="connsiteY5" fmla="*/ 4330248 h 5196319"/>
              <a:gd name="connsiteX6" fmla="*/ 7938349 w 8804419"/>
              <a:gd name="connsiteY6" fmla="*/ 5196318 h 5196319"/>
              <a:gd name="connsiteX7" fmla="*/ 4442908 w 8804419"/>
              <a:gd name="connsiteY7" fmla="*/ 4929778 h 5196319"/>
              <a:gd name="connsiteX8" fmla="*/ 866070 w 8804419"/>
              <a:gd name="connsiteY8" fmla="*/ 5196318 h 5196319"/>
              <a:gd name="connsiteX9" fmla="*/ 0 w 8804419"/>
              <a:gd name="connsiteY9" fmla="*/ 4330248 h 5196319"/>
              <a:gd name="connsiteX10" fmla="*/ 0 w 8804419"/>
              <a:gd name="connsiteY10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0 w 8804419"/>
              <a:gd name="connsiteY11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268941 w 8804419"/>
              <a:gd name="connsiteY11" fmla="*/ 2358700 h 5196319"/>
              <a:gd name="connsiteX12" fmla="*/ 0 w 8804419"/>
              <a:gd name="connsiteY12" fmla="*/ 866070 h 519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04419" h="5196319">
                <a:moveTo>
                  <a:pt x="0" y="866070"/>
                </a:moveTo>
                <a:cubicBezTo>
                  <a:pt x="0" y="387753"/>
                  <a:pt x="387753" y="0"/>
                  <a:pt x="866070" y="0"/>
                </a:cubicBezTo>
                <a:cubicBezTo>
                  <a:pt x="1968702" y="925"/>
                  <a:pt x="3211184" y="206245"/>
                  <a:pt x="4313816" y="207170"/>
                </a:cubicBezTo>
                <a:cubicBezTo>
                  <a:pt x="5568610" y="206245"/>
                  <a:pt x="6683555" y="925"/>
                  <a:pt x="7938349" y="0"/>
                </a:cubicBezTo>
                <a:cubicBezTo>
                  <a:pt x="8416666" y="0"/>
                  <a:pt x="8804419" y="387753"/>
                  <a:pt x="8804419" y="866070"/>
                </a:cubicBezTo>
                <a:cubicBezTo>
                  <a:pt x="8799278" y="1381543"/>
                  <a:pt x="8546712" y="1929288"/>
                  <a:pt x="8541571" y="2444761"/>
                </a:cubicBezTo>
                <a:lnTo>
                  <a:pt x="8804419" y="4330248"/>
                </a:lnTo>
                <a:cubicBezTo>
                  <a:pt x="8804419" y="4808565"/>
                  <a:pt x="8416666" y="5196318"/>
                  <a:pt x="7938349" y="5196318"/>
                </a:cubicBezTo>
                <a:cubicBezTo>
                  <a:pt x="6758858" y="5197118"/>
                  <a:pt x="5622399" y="4928978"/>
                  <a:pt x="4442908" y="4929778"/>
                </a:cubicBezTo>
                <a:lnTo>
                  <a:pt x="866070" y="5196318"/>
                </a:lnTo>
                <a:cubicBezTo>
                  <a:pt x="387753" y="5196318"/>
                  <a:pt x="0" y="4808565"/>
                  <a:pt x="0" y="4330248"/>
                </a:cubicBezTo>
                <a:cubicBezTo>
                  <a:pt x="0" y="3665894"/>
                  <a:pt x="268941" y="3023054"/>
                  <a:pt x="268941" y="2358700"/>
                </a:cubicBezTo>
                <a:lnTo>
                  <a:pt x="0" y="866070"/>
                </a:lnTo>
                <a:close/>
              </a:path>
            </a:pathLst>
          </a:cu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tiệm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4400" dirty="0">
                <a:solidFill>
                  <a:srgbClr val="0F4C5C"/>
                </a:solidFill>
                <a:latin typeface="Calibri" panose="020F0502020204030204"/>
              </a:rPr>
              <a:t>M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ăng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4400" dirty="0">
                <a:solidFill>
                  <a:srgbClr val="0F4C5C"/>
                </a:solidFill>
                <a:latin typeface="Calibri" panose="020F0502020204030204"/>
              </a:rPr>
              <a:t>N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tặng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F4C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170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5" name="A">
            <a:extLst>
              <a:ext uri="{FF2B5EF4-FFF2-40B4-BE49-F238E27FC236}">
                <a16:creationId xmlns:a16="http://schemas.microsoft.com/office/drawing/2014/main" xmlns="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xmlns="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xmlns="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xmlns="" id="{FC2074F1-C648-0591-217D-14105F86A1FC}"/>
                </a:ext>
              </a:extLst>
            </p:cNvPr>
            <p:cNvSpPr txBox="1"/>
            <p:nvPr/>
          </p:nvSpPr>
          <p:spPr>
            <a:xfrm>
              <a:off x="1232362" y="2117607"/>
              <a:ext cx="2530878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6 600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xmlns="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xmlns="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xmlns="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xmlns="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xmlns="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1835871" y="422161"/>
              <a:ext cx="677718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5 900 + 700 = ?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xmlns="" id="{79A3638B-E817-AEC5-C414-0025798FCCDA}"/>
              </a:ext>
            </a:extLst>
          </p:cNvPr>
          <p:cNvGrpSpPr/>
          <p:nvPr/>
        </p:nvGrpSpPr>
        <p:grpSpPr>
          <a:xfrm>
            <a:off x="6184077" y="2263312"/>
            <a:ext cx="5667275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xmlns="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xmlns="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xmlns="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473643" y="2145502"/>
                <a:ext cx="3110190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6</a:t>
                </a:r>
                <a:r>
                  <a:rPr kumimoji="0" lang="vi-VN" sz="6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700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xmlns="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xmlns="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xmlns="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xmlns="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xmlns="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607395" y="2032289"/>
                <a:ext cx="2209415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6 800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xmlns="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xmlns="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xmlns="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xmlns="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xmlns="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15537" y="2080698"/>
                <a:ext cx="2525543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6 900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xmlns="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xmlns="" id="{8C2AF032-A4A6-750C-4EA9-5C8C100A6EB1}"/>
              </a:ext>
            </a:extLst>
          </p:cNvPr>
          <p:cNvSpPr/>
          <p:nvPr/>
        </p:nvSpPr>
        <p:spPr>
          <a:xfrm>
            <a:off x="10600967" y="245759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10574680" y="452480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xmlns="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xmlns="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559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xmlns="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19137" cy="2092300"/>
            <a:chOff x="4784856" y="1835734"/>
            <a:chExt cx="4139353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48379" cy="1198708"/>
              <a:chOff x="5023430" y="1768453"/>
              <a:chExt cx="3748379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xmlns="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538814" y="1985070"/>
                <a:ext cx="32329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39 027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xmlns="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xmlns="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843416" y="1956454"/>
                <a:ext cx="25787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39 720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xmlns="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xmlns="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xmlns="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xmlns="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2107411" y="457528"/>
                <a:ext cx="5809447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34 655 + 4</a:t>
                </a:r>
                <a:r>
                  <a:rPr kumimoji="0" lang="vi-VN" sz="6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372 = 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59063" y="2370146"/>
            <a:ext cx="5717050" cy="1891317"/>
            <a:chOff x="259063" y="2370146"/>
            <a:chExt cx="5717050" cy="1891317"/>
          </a:xfrm>
        </p:grpSpPr>
        <p:grpSp>
          <p:nvGrpSpPr>
            <p:cNvPr id="2" name="A">
              <a:extLst>
                <a:ext uri="{FF2B5EF4-FFF2-40B4-BE49-F238E27FC236}">
                  <a16:creationId xmlns:a16="http://schemas.microsoft.com/office/drawing/2014/main" xmlns="" id="{26CCB68B-10E9-1C52-3402-BDC6DA30CC94}"/>
                </a:ext>
              </a:extLst>
            </p:cNvPr>
            <p:cNvGrpSpPr/>
            <p:nvPr/>
          </p:nvGrpSpPr>
          <p:grpSpPr>
            <a:xfrm>
              <a:off x="259063" y="2370146"/>
              <a:ext cx="5562364" cy="1891317"/>
              <a:chOff x="194297" y="1777609"/>
              <a:chExt cx="4171773" cy="1418488"/>
            </a:xfrm>
          </p:grpSpPr>
          <p:sp>
            <p:nvSpPr>
              <p:cNvPr id="3" name="Google Shape;1182;p42">
                <a:extLst>
                  <a:ext uri="{FF2B5EF4-FFF2-40B4-BE49-F238E27FC236}">
                    <a16:creationId xmlns:a16="http://schemas.microsoft.com/office/drawing/2014/main" xmlns="" id="{CF0FFA9F-0076-CBCB-40CE-6FEE0F6FDCB4}"/>
                  </a:ext>
                </a:extLst>
              </p:cNvPr>
              <p:cNvSpPr/>
              <p:nvPr/>
            </p:nvSpPr>
            <p:spPr>
              <a:xfrm>
                <a:off x="737521" y="1781001"/>
                <a:ext cx="3628549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A3EE2D74-EF6B-D668-14A6-4037115AB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4297" y="1777609"/>
                <a:ext cx="1074063" cy="1418488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C2074F1-C648-0591-217D-14105F86A1FC}"/>
                </a:ext>
              </a:extLst>
            </p:cNvPr>
            <p:cNvSpPr txBox="1"/>
            <p:nvPr/>
          </p:nvSpPr>
          <p:spPr>
            <a:xfrm>
              <a:off x="1235718" y="2637061"/>
              <a:ext cx="47403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39 000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0421" y="4455581"/>
            <a:ext cx="5610556" cy="2063756"/>
            <a:chOff x="310421" y="4455581"/>
            <a:chExt cx="5610556" cy="2063756"/>
          </a:xfrm>
        </p:grpSpPr>
        <p:grpSp>
          <p:nvGrpSpPr>
            <p:cNvPr id="17" name="C">
              <a:extLst>
                <a:ext uri="{FF2B5EF4-FFF2-40B4-BE49-F238E27FC236}">
                  <a16:creationId xmlns:a16="http://schemas.microsoft.com/office/drawing/2014/main" xmlns="" id="{4B584FDC-DF3C-87B4-856B-D5DDF71D7F06}"/>
                </a:ext>
              </a:extLst>
            </p:cNvPr>
            <p:cNvGrpSpPr/>
            <p:nvPr/>
          </p:nvGrpSpPr>
          <p:grpSpPr>
            <a:xfrm>
              <a:off x="310421" y="4455581"/>
              <a:ext cx="5610556" cy="2063756"/>
              <a:chOff x="232815" y="3341685"/>
              <a:chExt cx="4207917" cy="1547817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xmlns="" id="{425AF1A0-352B-3DF6-980A-2CA85611B62F}"/>
                  </a:ext>
                </a:extLst>
              </p:cNvPr>
              <p:cNvSpPr/>
              <p:nvPr/>
            </p:nvSpPr>
            <p:spPr>
              <a:xfrm>
                <a:off x="701366" y="3387687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F63957CD-EF87-248B-CEDE-44A37985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2815" y="3341685"/>
                <a:ext cx="1171989" cy="1547817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F324A279-65A2-C83F-5FB9-766C3C80DA8B}"/>
                </a:ext>
              </a:extLst>
            </p:cNvPr>
            <p:cNvSpPr txBox="1"/>
            <p:nvPr/>
          </p:nvSpPr>
          <p:spPr>
            <a:xfrm>
              <a:off x="1810076" y="4783329"/>
              <a:ext cx="35916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39 072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4729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xmlns="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xmlns="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867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7 000</a:t>
              </a:r>
              <a:endPara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xmlns="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xmlns="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46293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867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9 000</a:t>
                </a:r>
                <a:endPara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xmlns="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xmlns="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474327" y="2053820"/>
                <a:ext cx="258532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867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8 000</a:t>
                </a:r>
                <a:endPara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xmlns="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xmlns="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46293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867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10 000</a:t>
                </a:r>
                <a:endPara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xmlns="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xmlns="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xmlns="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2039502" y="445687"/>
                <a:ext cx="6573556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Tìm</a:t>
                </a:r>
                <a:r>
                  <a:rPr kumimoji="0" lang="vi-VN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số điền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baseline="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32 000 + ..... = 40 000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42389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45926" y="2524637"/>
            <a:ext cx="10270884" cy="3763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757" y="2524637"/>
            <a:ext cx="9474005" cy="3603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142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262" t="31419" r="26844" b="37754"/>
          <a:stretch/>
        </p:blipFill>
        <p:spPr>
          <a:xfrm>
            <a:off x="1015730" y="1073014"/>
            <a:ext cx="7048770" cy="491004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867958" y="1394079"/>
            <a:ext cx="4008356" cy="405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vi-VN" sz="60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sao để tính được nhỉ?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32907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732</Words>
  <Application>Microsoft Office PowerPoint</Application>
  <PresentationFormat>Custom</PresentationFormat>
  <Paragraphs>206</Paragraphs>
  <Slides>25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等线</vt:lpstr>
      <vt:lpstr>Times New Roman</vt:lpstr>
      <vt:lpstr>Cambria</vt:lpstr>
      <vt:lpstr>Wingdings</vt:lpstr>
      <vt:lpstr>#9Slide05 Lobster</vt:lpstr>
      <vt:lpstr>#9Slide07 HoneyCream</vt:lpstr>
      <vt:lpstr>UTM Avo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SKY</cp:lastModifiedBy>
  <cp:revision>14</cp:revision>
  <dcterms:created xsi:type="dcterms:W3CDTF">2023-10-04T14:29:47Z</dcterms:created>
  <dcterms:modified xsi:type="dcterms:W3CDTF">2023-10-25T05:08:40Z</dcterms:modified>
</cp:coreProperties>
</file>