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6" r:id="rId2"/>
    <p:sldId id="350" r:id="rId3"/>
    <p:sldId id="347" r:id="rId4"/>
    <p:sldId id="346" r:id="rId5"/>
    <p:sldId id="339" r:id="rId6"/>
    <p:sldId id="267" r:id="rId7"/>
    <p:sldId id="316" r:id="rId8"/>
    <p:sldId id="317" r:id="rId9"/>
    <p:sldId id="318" r:id="rId10"/>
    <p:sldId id="352" r:id="rId11"/>
    <p:sldId id="320" r:id="rId12"/>
    <p:sldId id="322" r:id="rId13"/>
    <p:sldId id="334" r:id="rId14"/>
    <p:sldId id="325" r:id="rId15"/>
    <p:sldId id="326" r:id="rId16"/>
    <p:sldId id="341" r:id="rId17"/>
    <p:sldId id="343" r:id="rId18"/>
    <p:sldId id="351" r:id="rId19"/>
    <p:sldId id="328" r:id="rId20"/>
    <p:sldId id="33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4650" autoAdjust="0"/>
  </p:normalViewPr>
  <p:slideViewPr>
    <p:cSldViewPr snapToGrid="0" showGuides="1">
      <p:cViewPr varScale="1">
        <p:scale>
          <a:sx n="105" d="100"/>
          <a:sy n="105" d="100"/>
        </p:scale>
        <p:origin x="118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2024/11/22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D203-3C9C-46EF-AA54-99B6932380F3}" type="slidenum">
              <a:rPr lang="zh-CN" altLang="en-US" smtClean="0"/>
              <a:t>2</a:t>
            </a:fld>
            <a:endParaRPr lang="zh-CN" altLang="en-US"/>
          </a:p>
        </p:txBody>
      </p:sp>
    </p:spTree>
    <p:extLst>
      <p:ext uri="{BB962C8B-B14F-4D97-AF65-F5344CB8AC3E}">
        <p14:creationId xmlns:p14="http://schemas.microsoft.com/office/powerpoint/2010/main" val="17259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2024/11/22</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label with white text and a black background&#10;&#10;Description automatically generated">
            <a:extLst>
              <a:ext uri="{FF2B5EF4-FFF2-40B4-BE49-F238E27FC236}">
                <a16:creationId xmlns:a16="http://schemas.microsoft.com/office/drawing/2014/main" id="{DE09F308-FDBC-E2CE-32F7-9C6CC1F310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84399" y="0"/>
            <a:ext cx="1803400" cy="1803400"/>
          </a:xfrm>
          <a:prstGeom prst="rect">
            <a:avLst/>
          </a:prstGeom>
        </p:spPr>
      </p:pic>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7" name="Picture 6">
            <a:extLst>
              <a:ext uri="{FF2B5EF4-FFF2-40B4-BE49-F238E27FC236}">
                <a16:creationId xmlns:a16="http://schemas.microsoft.com/office/drawing/2014/main" id="{6D569F31-A4F7-C9C3-4C4B-DFACC6A213A8}"/>
              </a:ext>
            </a:extLst>
          </p:cNvPr>
          <p:cNvPicPr>
            <a:picLocks noChangeAspect="1"/>
          </p:cNvPicPr>
          <p:nvPr/>
        </p:nvPicPr>
        <p:blipFill>
          <a:blip r:embed="rId4"/>
          <a:stretch>
            <a:fillRect/>
          </a:stretch>
        </p:blipFill>
        <p:spPr>
          <a:xfrm>
            <a:off x="1217198" y="2557466"/>
            <a:ext cx="6724471" cy="2389839"/>
          </a:xfrm>
          <a:prstGeom prst="rect">
            <a:avLst/>
          </a:prstGeom>
        </p:spPr>
      </p:pic>
    </p:spTree>
    <p:extLst>
      <p:ext uri="{BB962C8B-B14F-4D97-AF65-F5344CB8AC3E}">
        <p14:creationId xmlns:p14="http://schemas.microsoft.com/office/powerpoint/2010/main" val="255089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4"/>
          <a:stretch>
            <a:fillRect/>
          </a:stretch>
        </p:blipFill>
        <p:spPr>
          <a:xfrm>
            <a:off x="577247" y="49480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237186" y="2175641"/>
            <a:ext cx="8818179" cy="3300904"/>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độ</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đáy</a:t>
            </a:r>
            <a:r>
              <a:rPr lang="en-US" sz="2800" b="0" i="0" u="none" strike="noStrike" dirty="0">
                <a:solidFill>
                  <a:srgbClr val="FF0000"/>
                </a:solidFill>
                <a:effectLst/>
                <a:latin typeface="Cambria" panose="02040503050406030204" pitchFamily="18" charset="0"/>
                <a:ea typeface="Cambria" panose="02040503050406030204" pitchFamily="18" charset="0"/>
              </a:rPr>
              <a:t> BC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rộng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cao</a:t>
            </a:r>
            <a:r>
              <a:rPr lang="en-US" sz="2800" b="0" i="0" u="none" strike="noStrike" dirty="0">
                <a:solidFill>
                  <a:srgbClr val="FF0000"/>
                </a:solidFill>
                <a:effectLst/>
                <a:latin typeface="Cambria" panose="02040503050406030204" pitchFamily="18" charset="0"/>
                <a:ea typeface="Cambria" panose="02040503050406030204" pitchFamily="18" charset="0"/>
              </a:rPr>
              <a:t> AH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là</a:t>
            </a:r>
            <a:r>
              <a:rPr lang="en-US" sz="2800" b="0" i="0" u="none" strike="noStrike" dirty="0">
                <a:solidFill>
                  <a:srgbClr val="FF0000"/>
                </a:solidFill>
                <a:effectLst/>
                <a:latin typeface="Cambria" panose="02040503050406030204" pitchFamily="18" charset="0"/>
                <a:ea typeface="Cambria" panose="02040503050406030204" pitchFamily="18" charset="0"/>
              </a:rPr>
              <a:t>: BC × NB = BC × AH.</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gấp</a:t>
            </a:r>
            <a:r>
              <a:rPr lang="en-US" sz="2800" b="0" i="0" u="none" strike="noStrike" dirty="0">
                <a:solidFill>
                  <a:srgbClr val="FF0000"/>
                </a:solidFill>
                <a:effectLst/>
                <a:latin typeface="Cambria" panose="02040503050406030204" pitchFamily="18" charset="0"/>
                <a:ea typeface="Cambria" panose="02040503050406030204" pitchFamily="18" charset="0"/>
              </a:rPr>
              <a:t> 2 </a:t>
            </a:r>
            <a:r>
              <a:rPr lang="en-US" sz="2800" b="0" i="0" u="none" strike="noStrike" dirty="0" err="1">
                <a:solidFill>
                  <a:srgbClr val="FF0000"/>
                </a:solidFill>
                <a:effectLst/>
                <a:latin typeface="Cambria" panose="02040503050406030204" pitchFamily="18" charset="0"/>
                <a:ea typeface="Cambria" panose="02040503050406030204" pitchFamily="18" charset="0"/>
              </a:rPr>
              <a:t>lần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60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2"/>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Tree>
    <p:extLst>
      <p:ext uri="{BB962C8B-B14F-4D97-AF65-F5344CB8AC3E}">
        <p14:creationId xmlns:p14="http://schemas.microsoft.com/office/powerpoint/2010/main" val="274158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Muốn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diện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tích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hình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tam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giác</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lấy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độ</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dài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đáy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nhân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với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chiều</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cao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cùng</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một</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đơn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vị</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rồi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chia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S : </a:t>
            </a:r>
            <a:r>
              <a:rPr lang="en-US" sz="2800" dirty="0" err="1">
                <a:latin typeface="Cambria" panose="02040503050406030204" pitchFamily="18" charset="0"/>
                <a:ea typeface="Cambria" panose="02040503050406030204" pitchFamily="18" charset="0"/>
                <a:cs typeface="Times New Roman" pitchFamily="18" charset="0"/>
              </a:rPr>
              <a:t>diện</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tích</a:t>
            </a:r>
            <a:endParaRPr lang="vi-VN" sz="2800" dirty="0">
              <a:latin typeface="Cambria" panose="02040503050406030204" pitchFamily="18" charset="0"/>
              <a:ea typeface="Cambria" panose="02040503050406030204" pitchFamily="18" charset="0"/>
              <a:cs typeface="Times New Roman"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E7AAC-C001-4CFA-A980-ADCD584C4D38}"/>
                  </a:ext>
                </a:extLst>
              </p:cNvPr>
              <p:cNvSpPr txBox="1"/>
              <p:nvPr/>
            </p:nvSpPr>
            <p:spPr>
              <a:xfrm>
                <a:off x="8448782" y="4121108"/>
                <a:ext cx="2722959" cy="1441933"/>
              </a:xfrm>
              <a:prstGeom prst="rect">
                <a:avLst/>
              </a:prstGeom>
              <a:noFill/>
            </p:spPr>
            <p:txBody>
              <a:bodyPr wrap="square" rtlCol="0">
                <a:spAutoFit/>
              </a:bodyPr>
              <a:lstStyle/>
              <a:p>
                <a:pPr algn="ctr"/>
                <a:r>
                  <a:rPr lang="en-US" sz="4800" dirty="0">
                    <a:solidFill>
                      <a:srgbClr val="FF0000"/>
                    </a:solidFill>
                    <a:latin typeface="Cambria" panose="02040503050406030204" pitchFamily="18" charset="0"/>
                    <a:ea typeface="Cambria" panose="02040503050406030204" pitchFamily="18" charset="0"/>
                    <a:cs typeface="Times New Roman"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48782" y="4121108"/>
                <a:ext cx="2722959" cy="1441933"/>
              </a:xfrm>
              <a:prstGeom prst="rect">
                <a:avLst/>
              </a:prstGeom>
              <a:blipFill>
                <a:blip r:embed="rId6"/>
                <a:stretch>
                  <a:fillRect l="-2461" b="-421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 : </a:t>
            </a:r>
            <a:r>
              <a:rPr lang="en-US" sz="2800" dirty="0" err="1">
                <a:latin typeface="Cambria" panose="02040503050406030204" pitchFamily="18" charset="0"/>
                <a:ea typeface="Cambria" panose="02040503050406030204" pitchFamily="18" charset="0"/>
                <a:cs typeface="Times New Roman" pitchFamily="18" charset="0"/>
              </a:rPr>
              <a:t>độ</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dài</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đáy</a:t>
            </a:r>
            <a:r>
              <a:rPr lang="en-US" sz="2800" dirty="0">
                <a:latin typeface="Cambria" panose="02040503050406030204" pitchFamily="18" charset="0"/>
                <a:ea typeface="Cambria" panose="02040503050406030204" pitchFamily="18" charset="0"/>
                <a:cs typeface="Times New Roman" pitchFamily="18" charset="0"/>
              </a:rPr>
              <a:t> </a:t>
            </a:r>
            <a:endParaRPr lang="vi-VN" sz="2800" dirty="0">
              <a:latin typeface="Cambria" panose="02040503050406030204" pitchFamily="18" charset="0"/>
              <a:ea typeface="Cambria" panose="02040503050406030204" pitchFamily="18" charset="0"/>
              <a:cs typeface="Times New Roman"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cs typeface="Times New Roman" pitchFamily="18" charset="0"/>
              </a:rPr>
              <a:t>h : </a:t>
            </a:r>
            <a:r>
              <a:rPr lang="en-US" sz="2800" dirty="0" err="1">
                <a:latin typeface="Cambria" panose="02040503050406030204" pitchFamily="18" charset="0"/>
                <a:ea typeface="Cambria" panose="02040503050406030204" pitchFamily="18" charset="0"/>
                <a:cs typeface="Times New Roman" pitchFamily="18" charset="0"/>
              </a:rPr>
              <a:t>chiều</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cao</a:t>
            </a: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029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5"/>
          <a:stretch>
            <a:fillRect/>
          </a:stretch>
        </p:blipFill>
        <p:spPr>
          <a:xfrm>
            <a:off x="960720" y="2539253"/>
            <a:ext cx="6724471" cy="2359356"/>
          </a:xfrm>
          <a:prstGeom prst="rect">
            <a:avLst/>
          </a:prstGeom>
        </p:spPr>
      </p:pic>
    </p:spTree>
    <p:extLst>
      <p:ext uri="{BB962C8B-B14F-4D97-AF65-F5344CB8AC3E}">
        <p14:creationId xmlns:p14="http://schemas.microsoft.com/office/powerpoint/2010/main" val="15632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5884BA-E103-41DF-A337-AB1E6E39F27F}"/>
              </a:ext>
            </a:extLst>
          </p:cNvPr>
          <p:cNvSpPr txBox="1">
            <a:spLocks/>
          </p:cNvSpPr>
          <p:nvPr/>
        </p:nvSpPr>
        <p:spPr>
          <a:xfrm>
            <a:off x="5178280" y="2613250"/>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4 x 3 : 2 =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1207627" y="2442291"/>
            <a:ext cx="3970653" cy="3152052"/>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22431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EB99BFC-BA6F-4BC5-8892-CA9A36725449}"/>
              </a:ext>
            </a:extLst>
          </p:cNvPr>
          <p:cNvSpPr txBox="1">
            <a:spLocks/>
          </p:cNvSpPr>
          <p:nvPr/>
        </p:nvSpPr>
        <p:spPr>
          <a:xfrm>
            <a:off x="5675019" y="2371877"/>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5 x 8</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2 = 20 (</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20 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1432696" y="2566747"/>
            <a:ext cx="2449756" cy="3822499"/>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5874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070517" y="223025"/>
            <a:ext cx="10738624" cy="1384995"/>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Chọn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đúng</a:t>
            </a:r>
            <a:endParaRPr lang="en-US" sz="2800" b="1"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Diện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tam </a:t>
            </a:r>
            <a:r>
              <a:rPr lang="en-US" sz="2800" b="0" i="0" dirty="0" err="1">
                <a:solidFill>
                  <a:srgbClr val="000000"/>
                </a:solidFill>
                <a:effectLst/>
                <a:latin typeface="Cambria" panose="02040503050406030204" pitchFamily="18" charset="0"/>
                <a:ea typeface="Cambria" panose="02040503050406030204" pitchFamily="18" charset="0"/>
              </a:rPr>
              <a:t>giác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10 cm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8 cm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80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40 cm                          C. 40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602166" y="2566747"/>
            <a:ext cx="3280286" cy="3822499"/>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7" name="TextBox 16">
            <a:extLst>
              <a:ext uri="{FF2B5EF4-FFF2-40B4-BE49-F238E27FC236}">
                <a16:creationId xmlns:a16="http://schemas.microsoft.com/office/drawing/2014/main" id="{FE3D32D1-D918-35D8-B734-397D15097B05}"/>
              </a:ext>
            </a:extLst>
          </p:cNvPr>
          <p:cNvSpPr txBox="1"/>
          <p:nvPr/>
        </p:nvSpPr>
        <p:spPr>
          <a:xfrm>
            <a:off x="3590693" y="3289609"/>
            <a:ext cx="7906214" cy="1754326"/>
          </a:xfrm>
          <a:prstGeom prst="rect">
            <a:avLst/>
          </a:prstGeom>
          <a:noFill/>
        </p:spPr>
        <p:txBody>
          <a:bodyPr wrap="square" rtlCol="0">
            <a:spAutoFit/>
          </a:bodyPr>
          <a:lstStyle/>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tam </a:t>
            </a:r>
            <a:r>
              <a:rPr lang="en-US" sz="3600" b="0" i="0" dirty="0" err="1">
                <a:solidFill>
                  <a:srgbClr val="FF0000"/>
                </a:solidFill>
                <a:effectLst/>
                <a:latin typeface="Cambria" panose="02040503050406030204" pitchFamily="18" charset="0"/>
                <a:ea typeface="Cambria" panose="02040503050406030204" pitchFamily="18" charset="0"/>
              </a:rPr>
              <a:t>giác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8) : 2 = 40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40 cm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2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B47FE-7023-10ED-1938-20A783EBF6C4}"/>
              </a:ext>
            </a:extLst>
          </p:cNvPr>
          <p:cNvSpPr txBox="1"/>
          <p:nvPr/>
        </p:nvSpPr>
        <p:spPr>
          <a:xfrm>
            <a:off x="965199" y="226010"/>
            <a:ext cx="10322393"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Tính diện tích tấm kính có dạng hình tam giác vuông như hình dưới đây. </a:t>
            </a:r>
          </a:p>
        </p:txBody>
      </p:sp>
      <p:sp>
        <p:nvSpPr>
          <p:cNvPr id="4" name="AutoShape 19">
            <a:extLst>
              <a:ext uri="{FF2B5EF4-FFF2-40B4-BE49-F238E27FC236}">
                <a16:creationId xmlns:a16="http://schemas.microsoft.com/office/drawing/2014/main" id="{73E927A6-BCCD-F85F-25EC-408209069D55}"/>
              </a:ext>
            </a:extLst>
          </p:cNvPr>
          <p:cNvSpPr>
            <a:spLocks noChangeArrowheads="1"/>
          </p:cNvSpPr>
          <p:nvPr/>
        </p:nvSpPr>
        <p:spPr bwMode="auto">
          <a:xfrm>
            <a:off x="307816" y="2253638"/>
            <a:ext cx="3820160" cy="2300889"/>
          </a:xfrm>
          <a:prstGeom prst="horizontalScroll">
            <a:avLst>
              <a:gd name="adj" fmla="val 4116"/>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Bài</a:t>
            </a:r>
            <a:r>
              <a:rPr lang="en-US" altLang="x-none" sz="2800" b="1" u="sng"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giải</a:t>
            </a:r>
            <a:endParaRPr lang="en-US" altLang="x-none" sz="2800" b="1" u="sng" dirty="0">
              <a:latin typeface="Cambria" panose="02040503050406030204" pitchFamily="18" charset="0"/>
              <a:ea typeface="Cambria" panose="02040503050406030204" pitchFamily="18" charset="0"/>
              <a:cs typeface="Arial" panose="020B0604020202020204" pitchFamily="34" charset="0"/>
            </a:endParaRPr>
          </a:p>
          <a:p>
            <a:pPr>
              <a:spcBef>
                <a:spcPct val="0"/>
              </a:spcBef>
              <a:buFontTx/>
              <a:buNone/>
              <a:defRPr/>
            </a:pPr>
            <a:r>
              <a:rPr lang="en-US" altLang="x-none" sz="2800" dirty="0" err="1">
                <a:latin typeface="Cambria" panose="02040503050406030204" pitchFamily="18" charset="0"/>
                <a:ea typeface="Cambria" panose="02040503050406030204" pitchFamily="18" charset="0"/>
                <a:cs typeface="Arial" panose="020B0604020202020204" pitchFamily="34" charset="0"/>
              </a:rPr>
              <a:t>Diện</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dirty="0" err="1">
                <a:latin typeface="Cambria" panose="02040503050406030204" pitchFamily="18" charset="0"/>
                <a:ea typeface="Cambria" panose="02040503050406030204" pitchFamily="18" charset="0"/>
                <a:cs typeface="Arial" panose="020B0604020202020204" pitchFamily="34" charset="0"/>
              </a:rPr>
              <a:t>tích</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vi-VN" altLang="x-none" sz="2800" dirty="0">
                <a:latin typeface="Cambria" panose="02040503050406030204" pitchFamily="18" charset="0"/>
                <a:ea typeface="Cambria" panose="02040503050406030204" pitchFamily="18" charset="0"/>
                <a:cs typeface="Arial" panose="020B0604020202020204" pitchFamily="34" charset="0"/>
              </a:rPr>
              <a:t>tấm kính </a:t>
            </a:r>
            <a:r>
              <a:rPr lang="en-US" altLang="x-none" sz="2800" dirty="0" err="1">
                <a:latin typeface="Cambria" panose="02040503050406030204" pitchFamily="18" charset="0"/>
                <a:ea typeface="Cambria" panose="02040503050406030204" pitchFamily="18" charset="0"/>
                <a:cs typeface="Arial" panose="020B0604020202020204" pitchFamily="34" charset="0"/>
              </a:rPr>
              <a:t>là</a:t>
            </a:r>
            <a:r>
              <a:rPr lang="en-US" altLang="x-none" sz="2800" dirty="0">
                <a:latin typeface="Cambria" panose="02040503050406030204" pitchFamily="18" charset="0"/>
                <a:ea typeface="Cambria" panose="02040503050406030204" pitchFamily="18" charset="0"/>
                <a:cs typeface="Arial" panose="020B0604020202020204" pitchFamily="34" charset="0"/>
              </a:rPr>
              <a:t>: </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6 x 6 : 2 = 18 (m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r>
              <a:rPr lang="en-US" altLang="x-none" sz="2800" dirty="0">
                <a:latin typeface="Cambria" panose="02040503050406030204" pitchFamily="18" charset="0"/>
                <a:ea typeface="Cambria" panose="02040503050406030204" pitchFamily="18" charset="0"/>
                <a:cs typeface="Arial" panose="020B0604020202020204" pitchFamily="34" charset="0"/>
              </a:rPr>
              <a:t>)</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Đáp</a:t>
            </a:r>
            <a:r>
              <a:rPr lang="en-US" altLang="x-none" sz="2800" u="sng"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số</a:t>
            </a:r>
            <a:r>
              <a:rPr lang="en-US" altLang="x-none" sz="2800" dirty="0">
                <a:latin typeface="Cambria" panose="02040503050406030204" pitchFamily="18" charset="0"/>
                <a:ea typeface="Cambria" panose="02040503050406030204" pitchFamily="18" charset="0"/>
                <a:cs typeface="Arial" panose="020B0604020202020204" pitchFamily="34" charset="0"/>
              </a:rPr>
              <a:t>: 18m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p>
          <a:p>
            <a:pPr>
              <a:spcBef>
                <a:spcPct val="0"/>
              </a:spcBef>
              <a:buFontTx/>
              <a:buNone/>
              <a:defRPr/>
            </a:pPr>
            <a:r>
              <a:rPr lang="en-US" altLang="x-none" sz="2800" baseline="30000" dirty="0">
                <a:latin typeface="Cambria" panose="02040503050406030204" pitchFamily="18" charset="0"/>
                <a:ea typeface="Cambria" panose="02040503050406030204" pitchFamily="18" charset="0"/>
                <a:cs typeface="Arial" panose="020B0604020202020204" pitchFamily="34" charset="0"/>
              </a:rPr>
              <a:t>                                                     </a:t>
            </a:r>
          </a:p>
        </p:txBody>
      </p:sp>
      <p:pic>
        <p:nvPicPr>
          <p:cNvPr id="5" name="Picture 4">
            <a:extLst>
              <a:ext uri="{FF2B5EF4-FFF2-40B4-BE49-F238E27FC236}">
                <a16:creationId xmlns:a16="http://schemas.microsoft.com/office/drawing/2014/main" id="{ACD0D2B5-5A9F-5F9D-8D53-B610475DE45D}"/>
              </a:ext>
            </a:extLst>
          </p:cNvPr>
          <p:cNvPicPr>
            <a:picLocks noChangeAspect="1"/>
          </p:cNvPicPr>
          <p:nvPr/>
        </p:nvPicPr>
        <p:blipFill>
          <a:blip r:embed="rId2"/>
          <a:stretch>
            <a:fillRect/>
          </a:stretch>
        </p:blipFill>
        <p:spPr>
          <a:xfrm>
            <a:off x="4689792" y="1047834"/>
            <a:ext cx="7136448" cy="3547427"/>
          </a:xfrm>
          <a:prstGeom prst="rect">
            <a:avLst/>
          </a:prstGeom>
        </p:spPr>
      </p:pic>
      <p:sp>
        <p:nvSpPr>
          <p:cNvPr id="6" name="TextBox 5">
            <a:extLst>
              <a:ext uri="{FF2B5EF4-FFF2-40B4-BE49-F238E27FC236}">
                <a16:creationId xmlns:a16="http://schemas.microsoft.com/office/drawing/2014/main" id="{C26BD569-32D2-FBC5-4908-0A3832C32DBA}"/>
              </a:ext>
            </a:extLst>
          </p:cNvPr>
          <p:cNvSpPr txBox="1"/>
          <p:nvPr/>
        </p:nvSpPr>
        <p:spPr>
          <a:xfrm>
            <a:off x="365760" y="4817852"/>
            <a:ext cx="11460480" cy="523220"/>
          </a:xfrm>
          <a:prstGeom prst="rect">
            <a:avLst/>
          </a:prstGeom>
          <a:noFill/>
        </p:spPr>
        <p:txBody>
          <a:bodyPr wrap="square">
            <a:spAutoFit/>
          </a:bodyPr>
          <a:lstStyle/>
          <a:p>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tam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giác</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có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đáy</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và</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chiều</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cao</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là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hai</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góc</a:t>
            </a:r>
            <a:r>
              <a:rPr lang="en-US" sz="1800" kern="100" dirty="0">
                <a:solidFill>
                  <a:srgbClr val="181717"/>
                </a:solidFill>
                <a:effectLst/>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552EF06-4478-9FB4-CDED-B63097A0BB6F}"/>
              </a:ext>
            </a:extLst>
          </p:cNvPr>
          <p:cNvSpPr txBox="1"/>
          <p:nvPr/>
        </p:nvSpPr>
        <p:spPr>
          <a:xfrm>
            <a:off x="1574800" y="5399253"/>
            <a:ext cx="7813040" cy="1231106"/>
          </a:xfrm>
          <a:prstGeom prst="rect">
            <a:avLst/>
          </a:prstGeom>
          <a:solidFill>
            <a:schemeClr val="accent4">
              <a:lumMod val="60000"/>
              <a:lumOff val="40000"/>
            </a:schemeClr>
          </a:solidFill>
        </p:spPr>
        <p:txBody>
          <a:bodyPr wrap="square" rtlCol="0">
            <a:spAutoFit/>
          </a:bodyPr>
          <a:lstStyle/>
          <a:p>
            <a:r>
              <a:rPr lang="vi-VN" sz="2800" b="1" dirty="0">
                <a:solidFill>
                  <a:srgbClr val="C00000"/>
                </a:solidFill>
                <a:latin typeface="Cambria" panose="02040503050406030204" pitchFamily="18" charset="0"/>
                <a:ea typeface="Cambria" panose="02040503050406030204" pitchFamily="18" charset="0"/>
              </a:rPr>
              <a:t> Muốn tính diện tích hình tam giác vuông: </a:t>
            </a:r>
            <a:endParaRPr lang="en-US" sz="2800" b="1" dirty="0">
              <a:solidFill>
                <a:srgbClr val="C00000"/>
              </a:solidFill>
              <a:latin typeface="Cambria" panose="02040503050406030204" pitchFamily="18" charset="0"/>
              <a:ea typeface="Cambria" panose="02040503050406030204" pitchFamily="18" charset="0"/>
            </a:endParaRPr>
          </a:p>
          <a:p>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Ta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lấy</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tích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hai</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cạnh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vuông</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góc</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chia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cho</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2.</a:t>
            </a:r>
            <a:endParaRPr lang="vi-VN"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endParaRPr>
          </a:p>
          <a:p>
            <a:endParaRPr lang="vi-V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95C4552-5611-1148-E505-66AA06666D5A}"/>
              </a:ext>
            </a:extLst>
          </p:cNvPr>
          <p:cNvSpPr txBox="1"/>
          <p:nvPr/>
        </p:nvSpPr>
        <p:spPr>
          <a:xfrm>
            <a:off x="4643120" y="3150813"/>
            <a:ext cx="107696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9" name="TextBox 8">
            <a:extLst>
              <a:ext uri="{FF2B5EF4-FFF2-40B4-BE49-F238E27FC236}">
                <a16:creationId xmlns:a16="http://schemas.microsoft.com/office/drawing/2014/main" id="{70D52BF7-0D5D-5B79-7A92-D0835D646A45}"/>
              </a:ext>
            </a:extLst>
          </p:cNvPr>
          <p:cNvSpPr txBox="1"/>
          <p:nvPr/>
        </p:nvSpPr>
        <p:spPr>
          <a:xfrm>
            <a:off x="6253480" y="4547886"/>
            <a:ext cx="100584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10" name="Oval 9">
            <a:extLst>
              <a:ext uri="{FF2B5EF4-FFF2-40B4-BE49-F238E27FC236}">
                <a16:creationId xmlns:a16="http://schemas.microsoft.com/office/drawing/2014/main" id="{F51F5FF3-2DAC-9DAB-6880-040C3875F040}"/>
              </a:ext>
            </a:extLst>
          </p:cNvPr>
          <p:cNvSpPr/>
          <p:nvPr/>
        </p:nvSpPr>
        <p:spPr>
          <a:xfrm>
            <a:off x="229689" y="187008"/>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615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5"/>
          <a:stretch>
            <a:fillRect/>
          </a:stretch>
        </p:blipFill>
        <p:spPr>
          <a:xfrm>
            <a:off x="1293847" y="2578191"/>
            <a:ext cx="6724471" cy="2353260"/>
          </a:xfrm>
          <a:prstGeom prst="rect">
            <a:avLst/>
          </a:prstGeom>
        </p:spPr>
      </p:pic>
    </p:spTree>
    <p:extLst>
      <p:ext uri="{BB962C8B-B14F-4D97-AF65-F5344CB8AC3E}">
        <p14:creationId xmlns:p14="http://schemas.microsoft.com/office/powerpoint/2010/main" val="294623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85168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475376" y="2413620"/>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3746A842-DAAA-9F5D-8BE1-AEBC7A257BA8}"/>
              </a:ext>
            </a:extLst>
          </p:cNvPr>
          <p:cNvPicPr>
            <a:picLocks noChangeAspect="1"/>
          </p:cNvPicPr>
          <p:nvPr/>
        </p:nvPicPr>
        <p:blipFill>
          <a:blip r:embed="rId6"/>
          <a:stretch>
            <a:fillRect/>
          </a:stretch>
        </p:blipFill>
        <p:spPr>
          <a:xfrm>
            <a:off x="2445530" y="2968132"/>
            <a:ext cx="7011008" cy="2304488"/>
          </a:xfrm>
          <a:prstGeom prst="rect">
            <a:avLst/>
          </a:prstGeom>
        </p:spPr>
      </p:pic>
      <p:pic>
        <p:nvPicPr>
          <p:cNvPr id="3" name="Picture 2">
            <a:extLst>
              <a:ext uri="{FF2B5EF4-FFF2-40B4-BE49-F238E27FC236}">
                <a16:creationId xmlns:a16="http://schemas.microsoft.com/office/drawing/2014/main" id="{A62F780C-F82D-395D-E1C2-AED21BC16EAE}"/>
              </a:ext>
            </a:extLst>
          </p:cNvPr>
          <p:cNvPicPr>
            <a:picLocks noChangeAspect="1"/>
          </p:cNvPicPr>
          <p:nvPr/>
        </p:nvPicPr>
        <p:blipFill>
          <a:blip r:embed="rId7"/>
          <a:stretch>
            <a:fillRect/>
          </a:stretch>
        </p:blipFill>
        <p:spPr>
          <a:xfrm>
            <a:off x="4493655" y="1161480"/>
            <a:ext cx="3182388" cy="243861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9C7A3BA1-54D5-B538-F4DE-FF8DED075E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4399" y="0"/>
            <a:ext cx="1803400" cy="1803400"/>
          </a:xfrm>
          <a:prstGeom prst="rect">
            <a:avLst/>
          </a:prstGeom>
        </p:spPr>
      </p:pic>
    </p:spTree>
    <p:extLst>
      <p:ext uri="{BB962C8B-B14F-4D97-AF65-F5344CB8AC3E}">
        <p14:creationId xmlns:p14="http://schemas.microsoft.com/office/powerpoint/2010/main" val="2962884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a:extLst>
              <a:ext uri="{FF2B5EF4-FFF2-40B4-BE49-F238E27FC236}">
                <a16:creationId xmlns:a16="http://schemas.microsoft.com/office/drawing/2014/main" id="{44E59ACA-5C1E-4B82-9257-9932CC3DC72C}"/>
              </a:ext>
            </a:extLst>
          </p:cNvPr>
          <p:cNvSpPr txBox="1"/>
          <p:nvPr/>
        </p:nvSpPr>
        <p:spPr>
          <a:xfrm>
            <a:off x="5828720" y="2676253"/>
            <a:ext cx="5868088" cy="3416320"/>
          </a:xfrm>
          <a:prstGeom prst="rect">
            <a:avLst/>
          </a:prstGeom>
          <a:noFill/>
        </p:spPr>
        <p:txBody>
          <a:bodyPr wrap="square" rtlCol="0">
            <a:spAutoFit/>
          </a:bodyPr>
          <a:lstStyle/>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Tìm những vật dụng có dạng hình tam giác và tính diện tích sau đó báo cáo.</a:t>
            </a:r>
          </a:p>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Ôn tập cách tính diện tích hình tam giác.</a:t>
            </a:r>
            <a:endParaRPr lang="fr-FR"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pic>
        <p:nvPicPr>
          <p:cNvPr id="4" name="图片 2">
            <a:extLst>
              <a:ext uri="{FF2B5EF4-FFF2-40B4-BE49-F238E27FC236}">
                <a16:creationId xmlns:a16="http://schemas.microsoft.com/office/drawing/2014/main" id="{ECF2891B-94CA-4B6F-AF4B-BB59E1A64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6" y="1319425"/>
            <a:ext cx="6096012" cy="6096012"/>
          </a:xfrm>
          <a:prstGeom prst="rect">
            <a:avLst/>
          </a:prstGeom>
        </p:spPr>
      </p:pic>
      <p:pic>
        <p:nvPicPr>
          <p:cNvPr id="5" name="Picture 4">
            <a:extLst>
              <a:ext uri="{FF2B5EF4-FFF2-40B4-BE49-F238E27FC236}">
                <a16:creationId xmlns:a16="http://schemas.microsoft.com/office/drawing/2014/main" id="{44494A2B-1C4C-43E9-A717-1C20246865E0}"/>
              </a:ext>
            </a:extLst>
          </p:cNvPr>
          <p:cNvPicPr>
            <a:picLocks noChangeAspect="1"/>
          </p:cNvPicPr>
          <p:nvPr/>
        </p:nvPicPr>
        <p:blipFill>
          <a:blip r:embed="rId3"/>
          <a:stretch>
            <a:fillRect/>
          </a:stretch>
        </p:blipFill>
        <p:spPr>
          <a:xfrm>
            <a:off x="6060134" y="599004"/>
            <a:ext cx="5432007" cy="1981372"/>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93647B96-7DA4-63A6-E30D-5AB5A1CE8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49" y="3370520"/>
            <a:ext cx="1233378" cy="1233378"/>
          </a:xfrm>
          <a:prstGeom prst="rect">
            <a:avLst/>
          </a:prstGeom>
        </p:spPr>
      </p:pic>
    </p:spTree>
    <p:extLst>
      <p:ext uri="{BB962C8B-B14F-4D97-AF65-F5344CB8AC3E}">
        <p14:creationId xmlns:p14="http://schemas.microsoft.com/office/powerpoint/2010/main" val="29511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5"/>
          <a:stretch>
            <a:fillRect/>
          </a:stretch>
        </p:blipFill>
        <p:spPr>
          <a:xfrm>
            <a:off x="1194896" y="2566610"/>
            <a:ext cx="6724471" cy="2371550"/>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EB1D0E3-F107-F891-2AAC-A454C6797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758" y="3290185"/>
            <a:ext cx="1543494" cy="1543494"/>
          </a:xfrm>
          <a:prstGeom prst="rect">
            <a:avLst/>
          </a:prstGeom>
        </p:spPr>
      </p:pic>
    </p:spTree>
    <p:extLst>
      <p:ext uri="{BB962C8B-B14F-4D97-AF65-F5344CB8AC3E}">
        <p14:creationId xmlns:p14="http://schemas.microsoft.com/office/powerpoint/2010/main" val="37515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tockphoto-690141920-640_adpp_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4" y="92074"/>
            <a:ext cx="12099925" cy="6765925"/>
          </a:xfrm>
          <a:prstGeom prst="rect">
            <a:avLst/>
          </a:prstGeom>
        </p:spPr>
      </p:pic>
    </p:spTree>
    <p:extLst>
      <p:ext uri="{BB962C8B-B14F-4D97-AF65-F5344CB8AC3E}">
        <p14:creationId xmlns:p14="http://schemas.microsoft.com/office/powerpoint/2010/main" val="2722885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2"/>
          <a:stretch>
            <a:fillRect/>
          </a:stretch>
        </p:blipFill>
        <p:spPr>
          <a:xfrm>
            <a:off x="1711016" y="1412603"/>
            <a:ext cx="8591550" cy="4791075"/>
          </a:xfrm>
          <a:prstGeom prst="rect">
            <a:avLst/>
          </a:prstGeom>
        </p:spPr>
      </p:pic>
    </p:spTree>
    <p:extLst>
      <p:ext uri="{BB962C8B-B14F-4D97-AF65-F5344CB8AC3E}">
        <p14:creationId xmlns:p14="http://schemas.microsoft.com/office/powerpoint/2010/main" val="399703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extLst>
      <p:ext uri="{BB962C8B-B14F-4D97-AF65-F5344CB8AC3E}">
        <p14:creationId xmlns:p14="http://schemas.microsoft.com/office/powerpoint/2010/main" val="248555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extLst>
      <p:ext uri="{BB962C8B-B14F-4D97-AF65-F5344CB8AC3E}">
        <p14:creationId xmlns:p14="http://schemas.microsoft.com/office/powerpoint/2010/main" val="18489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2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Cạnh</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đáy</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Chiều</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cao</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extLst>
      <p:ext uri="{BB962C8B-B14F-4D97-AF65-F5344CB8AC3E}">
        <p14:creationId xmlns:p14="http://schemas.microsoft.com/office/powerpoint/2010/main" val="2041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621</Words>
  <Application>Microsoft Office PowerPoint</Application>
  <PresentationFormat>Widescreen</PresentationFormat>
  <Paragraphs>79</Paragraphs>
  <Slides>20</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等线</vt:lpstr>
      <vt:lpstr>Arial</vt:lpstr>
      <vt:lpstr>Cambria</vt:lpstr>
      <vt:lpstr>Cambria Math</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Sáu Đặng</cp:lastModifiedBy>
  <cp:revision>86</cp:revision>
  <dcterms:created xsi:type="dcterms:W3CDTF">2019-12-30T13:59:27Z</dcterms:created>
  <dcterms:modified xsi:type="dcterms:W3CDTF">2024-11-22T09:57:43Z</dcterms:modified>
</cp:coreProperties>
</file>