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45" r:id="rId2"/>
    <p:sldId id="343" r:id="rId3"/>
    <p:sldId id="326" r:id="rId4"/>
    <p:sldId id="292" r:id="rId5"/>
    <p:sldId id="327" r:id="rId6"/>
    <p:sldId id="365" r:id="rId7"/>
    <p:sldId id="366" r:id="rId8"/>
    <p:sldId id="336" r:id="rId9"/>
    <p:sldId id="367" r:id="rId10"/>
    <p:sldId id="319" r:id="rId11"/>
    <p:sldId id="333" r:id="rId12"/>
    <p:sldId id="337" r:id="rId13"/>
    <p:sldId id="348" r:id="rId14"/>
    <p:sldId id="342" r:id="rId15"/>
  </p:sldIdLst>
  <p:sldSz cx="12192000" cy="6858000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Coiny" panose="020B0604020202020204" charset="0"/>
      <p:regular r:id="rId21"/>
    </p:embeddedFont>
    <p:embeddedFont>
      <p:font typeface="Nunito Black" pitchFamily="2" charset="0"/>
      <p:bold r:id="rId22"/>
      <p:boldItalic r:id="rId23"/>
    </p:embeddedFont>
    <p:embeddedFont>
      <p:font typeface="Patrick Hand" panose="00000500000000000000" pitchFamily="2" charset="0"/>
      <p:regular r:id="rId24"/>
    </p:embeddedFont>
    <p:embeddedFont>
      <p:font typeface="Pattaya" panose="020B0604020202020204" charset="-34"/>
      <p:regular r:id="rId25"/>
    </p:embeddedFont>
    <p:embeddedFont>
      <p:font typeface="SVN-Sign Painter House Script" panose="020000060700000200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6419-AA6D-4997-96D0-5FFFD728DF9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EC27-B267-4407-9A90-71EF4F859C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365125"/>
            <a:ext cx="1428452" cy="1428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0.wdp"/><Relationship Id="rId4" Type="http://schemas.openxmlformats.org/officeDocument/2006/relationships/image" Target="../media/image33.png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12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943225" y="2254695"/>
            <a:ext cx="6639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-15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Khởi</a:t>
            </a:r>
            <a:r>
              <a:rPr kumimoji="0" lang="en-US" sz="9600" b="0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 </a:t>
            </a:r>
            <a:r>
              <a:rPr kumimoji="0" lang="en-US" sz="9600" b="0" i="0" u="none" strike="noStrike" kern="1200" cap="none" spc="-15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động</a:t>
            </a:r>
            <a:endParaRPr kumimoji="0" lang="vi-VN" sz="96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SVN-Dumpling" panose="02000000000000000000" pitchFamily="50" charset="0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12" name="Picture 4" descr="Rainbow Sticker for iOS &amp;amp; Android | GIPH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7969" y="-153909"/>
            <a:ext cx="8288215" cy="6443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" b="100000" l="0" r="83125">
                        <a14:foregroundMark x1="74219" y1="14063" x2="75469" y2="14063"/>
                        <a14:foregroundMark x1="72656" y1="27500" x2="72656" y2="27500"/>
                        <a14:foregroundMark x1="69531" y1="34063" x2="70000" y2="34219"/>
                        <a14:foregroundMark x1="73281" y1="14063" x2="73281" y2="14063"/>
                        <a14:foregroundMark x1="75781" y1="9688" x2="75781" y2="9688"/>
                        <a14:foregroundMark x1="71875" y1="12500" x2="71875" y2="12500"/>
                        <a14:foregroundMark x1="71875" y1="12500" x2="71875" y2="12500"/>
                        <a14:foregroundMark x1="73594" y1="25469" x2="73594" y2="25469"/>
                        <a14:foregroundMark x1="72188" y1="30938" x2="72188" y2="30938"/>
                        <a14:foregroundMark x1="72656" y1="12031" x2="72656" y2="12031"/>
                        <a14:foregroundMark x1="72813" y1="12031" x2="72813" y2="12031"/>
                        <a14:foregroundMark x1="56719" y1="58125" x2="56719" y2="58125"/>
                        <a14:foregroundMark x1="53906" y1="62500" x2="53906" y2="62500"/>
                        <a14:foregroundMark x1="52969" y1="63906" x2="53438" y2="63906"/>
                        <a14:foregroundMark x1="52812" y1="68281" x2="52812" y2="68281"/>
                        <a14:foregroundMark x1="58750" y1="10781" x2="58750" y2="10781"/>
                        <a14:foregroundMark x1="57188" y1="10000" x2="57188" y2="10000"/>
                        <a14:foregroundMark x1="57188" y1="10000" x2="57188" y2="10000"/>
                        <a14:foregroundMark x1="32031" y1="22188" x2="32031" y2="22188"/>
                        <a14:foregroundMark x1="29219" y1="18125" x2="29219" y2="18125"/>
                        <a14:foregroundMark x1="29219" y1="18125" x2="29219" y2="18125"/>
                        <a14:foregroundMark x1="27031" y1="10781" x2="27031" y2="10781"/>
                        <a14:foregroundMark x1="27031" y1="10781" x2="27031" y2="10781"/>
                        <a14:foregroundMark x1="27031" y1="10781" x2="27031" y2="10781"/>
                        <a14:foregroundMark x1="74844" y1="6250" x2="74844" y2="6250"/>
                        <a14:foregroundMark x1="72813" y1="6406" x2="69219" y2="13125"/>
                        <a14:foregroundMark x1="77031" y1="6094" x2="80469" y2="8750"/>
                        <a14:foregroundMark x1="72188" y1="7500" x2="69844" y2="11250"/>
                        <a14:foregroundMark x1="69844" y1="14688" x2="72656" y2="18125"/>
                        <a14:foregroundMark x1="70313" y1="16875" x2="71563" y2="19375"/>
                        <a14:foregroundMark x1="77188" y1="6406" x2="79375" y2="7187"/>
                        <a14:foregroundMark x1="71719" y1="7656" x2="69531" y2="11094"/>
                        <a14:foregroundMark x1="69844" y1="15000" x2="70469" y2="16875"/>
                        <a14:foregroundMark x1="79375" y1="8281" x2="81250" y2="10313"/>
                        <a14:foregroundMark x1="79844" y1="6719" x2="80156" y2="8906"/>
                        <a14:foregroundMark x1="77188" y1="5938" x2="77188" y2="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5826" y="209551"/>
            <a:ext cx="6581775" cy="6457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3694" y="1704821"/>
            <a:ext cx="407194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>
                <a:solidFill>
                  <a:srgbClr val="92D050"/>
                </a:solidFill>
                <a:latin typeface="Sigmar One" panose="00000500000000000000" pitchFamily="2" charset="0"/>
              </a:rPr>
              <a:t>VẬN </a:t>
            </a:r>
          </a:p>
          <a:p>
            <a:pPr algn="ctr"/>
            <a:r>
              <a:rPr lang="en-US" sz="8800" dirty="0">
                <a:solidFill>
                  <a:srgbClr val="92D050"/>
                </a:solidFill>
                <a:latin typeface="Sigmar One" panose="00000500000000000000" pitchFamily="2" charset="0"/>
              </a:rPr>
              <a:t>DỤNG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014" y="3846315"/>
            <a:ext cx="3139712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2115" y="257104"/>
            <a:ext cx="10906405" cy="1535120"/>
            <a:chOff x="1061978" y="188231"/>
            <a:chExt cx="11090620" cy="16017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1978" y="188231"/>
              <a:ext cx="11090620" cy="160173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865367" y="416770"/>
              <a:ext cx="9591937" cy="11239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3200" b="1" dirty="0">
                  <a:solidFill>
                    <a:srgbClr val="000000"/>
                  </a:solidFill>
                  <a:latin typeface="Nunito Black" pitchFamily="2" charset="0"/>
                </a:rPr>
                <a:t>Vẽ ngôi nhà em yêu thích. Viết 2 - 3 câu giới thiệu bức tranh của em.</a:t>
              </a:r>
              <a:endParaRPr lang="vi-VN" sz="3200" dirty="0">
                <a:solidFill>
                  <a:srgbClr val="000000"/>
                </a:solidFill>
                <a:latin typeface="Nunito Black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" b="100000" l="0" r="100000">
                        <a14:foregroundMark x1="15289" y1="6525" x2="21178" y2="13202"/>
                        <a14:foregroundMark x1="48698" y1="9256" x2="60023" y2="18361"/>
                        <a14:foregroundMark x1="77576" y1="12291" x2="86410" y2="35964"/>
                        <a14:foregroundMark x1="53114" y1="45068" x2="62741" y2="56601"/>
                        <a14:foregroundMark x1="15062" y1="67527" x2="23103" y2="74507"/>
                        <a14:foregroundMark x1="23103" y1="67678" x2="26274" y2="84067"/>
                        <a14:foregroundMark x1="56852" y1="42489" x2="59570" y2="48407"/>
                        <a14:foregroundMark x1="27520" y1="64492" x2="27973" y2="89074"/>
                        <a14:foregroundMark x1="23783" y1="89530" x2="22424" y2="99090"/>
                        <a14:foregroundMark x1="11212" y1="63885" x2="11212" y2="84977"/>
                        <a14:foregroundMark x1="21744" y1="91199" x2="10306" y2="98634"/>
                        <a14:foregroundMark x1="20385" y1="90895" x2="8494" y2="98634"/>
                        <a14:foregroundMark x1="76897" y1="20182" x2="80294" y2="31563"/>
                        <a14:foregroundMark x1="86750" y1="10015" x2="93205" y2="201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097" y="2788920"/>
            <a:ext cx="4381600" cy="379215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74062" y="2011258"/>
            <a:ext cx="5252035" cy="282630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7667" l="19500" r="79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069" y="2788920"/>
            <a:ext cx="3892737" cy="38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323850" y="465374"/>
            <a:ext cx="2655324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ngôi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72" name="Group 7171"/>
          <p:cNvGrpSpPr/>
          <p:nvPr/>
        </p:nvGrpSpPr>
        <p:grpSpPr>
          <a:xfrm>
            <a:off x="4727111" y="1512830"/>
            <a:ext cx="3954047" cy="3749040"/>
            <a:chOff x="4256670" y="1512830"/>
            <a:chExt cx="4205460" cy="37490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668" y="1512830"/>
              <a:ext cx="4160462" cy="37490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256670" y="2075688"/>
              <a:ext cx="2564644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Tả ngôi nhà của em</a:t>
              </a:r>
            </a:p>
          </p:txBody>
        </p:sp>
      </p:grpSp>
      <p:cxnSp>
        <p:nvCxnSpPr>
          <p:cNvPr id="30" name="Connector: Curved 29"/>
          <p:cNvCxnSpPr/>
          <p:nvPr/>
        </p:nvCxnSpPr>
        <p:spPr>
          <a:xfrm flipV="1">
            <a:off x="7644809" y="1151172"/>
            <a:ext cx="1071488" cy="954075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/>
          <p:cNvSpPr/>
          <p:nvPr/>
        </p:nvSpPr>
        <p:spPr>
          <a:xfrm>
            <a:off x="8716297" y="1"/>
            <a:ext cx="3449310" cy="1972684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D4C8E"/>
                </a:solidFill>
              </a:rPr>
              <a:t>Bao quát</a:t>
            </a:r>
            <a:endParaRPr lang="en-US" sz="3600" b="1" dirty="0">
              <a:solidFill>
                <a:srgbClr val="0D4C8E"/>
              </a:solidFill>
            </a:endParaRPr>
          </a:p>
        </p:txBody>
      </p:sp>
      <p:cxnSp>
        <p:nvCxnSpPr>
          <p:cNvPr id="43" name="Connector: Curved 42"/>
          <p:cNvCxnSpPr/>
          <p:nvPr/>
        </p:nvCxnSpPr>
        <p:spPr>
          <a:xfrm rot="16200000" flipH="1">
            <a:off x="9467124" y="2960701"/>
            <a:ext cx="1980248" cy="12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loud 45"/>
          <p:cNvSpPr/>
          <p:nvPr/>
        </p:nvSpPr>
        <p:spPr>
          <a:xfrm>
            <a:off x="9252244" y="3861953"/>
            <a:ext cx="1900051" cy="1205976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 vật xung quanh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Connector: Curved 57"/>
          <p:cNvCxnSpPr/>
          <p:nvPr/>
        </p:nvCxnSpPr>
        <p:spPr>
          <a:xfrm rot="10800000" flipV="1">
            <a:off x="4918724" y="4121765"/>
            <a:ext cx="1879979" cy="758299"/>
          </a:xfrm>
          <a:prstGeom prst="curvedConnector3">
            <a:avLst>
              <a:gd name="adj1" fmla="val 50000"/>
            </a:avLst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loud 61"/>
          <p:cNvSpPr/>
          <p:nvPr/>
        </p:nvSpPr>
        <p:spPr>
          <a:xfrm>
            <a:off x="4608195" y="4817745"/>
            <a:ext cx="2078990" cy="122936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0D4C8E"/>
                </a:solidFill>
              </a:rPr>
              <a:t>Đặc điểm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373760" y="776763"/>
            <a:ext cx="3449311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SƠ ĐỒ TƯ DUY</a:t>
            </a:r>
          </a:p>
        </p:txBody>
      </p:sp>
      <p:cxnSp>
        <p:nvCxnSpPr>
          <p:cNvPr id="10" name="Connector: Curved 9"/>
          <p:cNvCxnSpPr/>
          <p:nvPr/>
        </p:nvCxnSpPr>
        <p:spPr>
          <a:xfrm rot="10800000">
            <a:off x="2979176" y="1151177"/>
            <a:ext cx="1824982" cy="954071"/>
          </a:xfrm>
          <a:prstGeom prst="curvedConnector3">
            <a:avLst/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/>
          <p:cNvCxnSpPr/>
          <p:nvPr/>
        </p:nvCxnSpPr>
        <p:spPr>
          <a:xfrm rot="16200000" flipH="1">
            <a:off x="6978026" y="4702624"/>
            <a:ext cx="301762" cy="103274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/>
          <p:cNvSpPr/>
          <p:nvPr/>
        </p:nvSpPr>
        <p:spPr>
          <a:xfrm>
            <a:off x="10683838" y="2183467"/>
            <a:ext cx="1579709" cy="155448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dáng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Connector: Curved 37"/>
          <p:cNvCxnSpPr/>
          <p:nvPr/>
        </p:nvCxnSpPr>
        <p:spPr>
          <a:xfrm rot="10800000" flipV="1">
            <a:off x="693829" y="1836971"/>
            <a:ext cx="1071838" cy="90445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loud 40"/>
          <p:cNvSpPr/>
          <p:nvPr/>
        </p:nvSpPr>
        <p:spPr>
          <a:xfrm>
            <a:off x="-69642" y="2741423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 điểm</a:t>
            </a:r>
          </a:p>
        </p:txBody>
      </p:sp>
      <p:cxnSp>
        <p:nvCxnSpPr>
          <p:cNvPr id="42" name="Connector: Curved 41"/>
          <p:cNvCxnSpPr/>
          <p:nvPr/>
        </p:nvCxnSpPr>
        <p:spPr>
          <a:xfrm rot="16200000" flipH="1">
            <a:off x="1728921" y="1885673"/>
            <a:ext cx="772826" cy="761175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loud 44"/>
          <p:cNvSpPr/>
          <p:nvPr/>
        </p:nvSpPr>
        <p:spPr>
          <a:xfrm>
            <a:off x="1644784" y="2626834"/>
            <a:ext cx="1508162" cy="1111113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 err="1">
                <a:solidFill>
                  <a:srgbClr val="B207B0"/>
                </a:solidFill>
                <a:latin typeface="Calibri" panose="020F0502020204030204"/>
              </a:rPr>
              <a:t>Thời gian ở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Connector: Curved 57"/>
          <p:cNvCxnSpPr/>
          <p:nvPr/>
        </p:nvCxnSpPr>
        <p:spPr>
          <a:xfrm rot="10800000" flipV="1">
            <a:off x="2979434" y="3950950"/>
            <a:ext cx="1879979" cy="758299"/>
          </a:xfrm>
          <a:prstGeom prst="curvedConnector3">
            <a:avLst>
              <a:gd name="adj1" fmla="val 50000"/>
            </a:avLst>
          </a:prstGeom>
          <a:ln w="57150">
            <a:solidFill>
              <a:srgbClr val="0D4C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181762" y="4121529"/>
            <a:ext cx="2910563" cy="169553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D4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D4C8E"/>
                </a:solidFill>
              </a:rPr>
              <a:t>Cảm</a:t>
            </a:r>
            <a:r>
              <a:rPr lang="en-US" sz="3200" b="1" dirty="0">
                <a:solidFill>
                  <a:srgbClr val="0D4C8E"/>
                </a:solidFill>
              </a:rPr>
              <a:t> </a:t>
            </a:r>
            <a:r>
              <a:rPr lang="en-US" sz="3200" b="1" dirty="0" err="1">
                <a:solidFill>
                  <a:srgbClr val="0D4C8E"/>
                </a:solidFill>
              </a:rPr>
              <a:t>xúc</a:t>
            </a:r>
            <a:r>
              <a:rPr lang="en-US" sz="3200" b="1" dirty="0">
                <a:solidFill>
                  <a:srgbClr val="0D4C8E"/>
                </a:solidFill>
              </a:rPr>
              <a:t> </a:t>
            </a:r>
            <a:r>
              <a:rPr lang="en-US" sz="3200" b="1" dirty="0" err="1">
                <a:solidFill>
                  <a:srgbClr val="0D4C8E"/>
                </a:solidFill>
              </a:rPr>
              <a:t>của</a:t>
            </a:r>
            <a:r>
              <a:rPr lang="en-US" sz="3200" b="1" dirty="0">
                <a:solidFill>
                  <a:srgbClr val="0D4C8E"/>
                </a:solidFill>
              </a:rPr>
              <a:t> </a:t>
            </a:r>
            <a:r>
              <a:rPr lang="en-US" sz="3200" b="1" dirty="0" err="1">
                <a:solidFill>
                  <a:srgbClr val="0D4C8E"/>
                </a:solidFill>
              </a:rPr>
              <a:t>em</a:t>
            </a:r>
            <a:endParaRPr lang="en-US" sz="3200" b="1" dirty="0">
              <a:solidFill>
                <a:srgbClr val="0D4C8E"/>
              </a:solidFill>
            </a:endParaRPr>
          </a:p>
        </p:txBody>
      </p:sp>
      <p:cxnSp>
        <p:nvCxnSpPr>
          <p:cNvPr id="5" name="Connector: Curved 28"/>
          <p:cNvCxnSpPr/>
          <p:nvPr/>
        </p:nvCxnSpPr>
        <p:spPr>
          <a:xfrm rot="16200000" flipH="1">
            <a:off x="6654811" y="5450019"/>
            <a:ext cx="301762" cy="103274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5"/>
          <p:cNvSpPr/>
          <p:nvPr/>
        </p:nvSpPr>
        <p:spPr>
          <a:xfrm>
            <a:off x="7559638" y="4369772"/>
            <a:ext cx="1579709" cy="155448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 ngoài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ctor: Curved 28"/>
          <p:cNvCxnSpPr/>
          <p:nvPr/>
        </p:nvCxnSpPr>
        <p:spPr>
          <a:xfrm rot="16200000" flipH="1">
            <a:off x="11254751" y="1641289"/>
            <a:ext cx="301762" cy="1032741"/>
          </a:xfrm>
          <a:prstGeom prst="curvedConnector3">
            <a:avLst>
              <a:gd name="adj1" fmla="val 50000"/>
            </a:avLst>
          </a:prstGeom>
          <a:ln w="57150">
            <a:solidFill>
              <a:srgbClr val="B20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7210425" y="5557520"/>
            <a:ext cx="1579880" cy="1220470"/>
          </a:xfrm>
          <a:prstGeom prst="cloud">
            <a:avLst/>
          </a:prstGeom>
          <a:solidFill>
            <a:srgbClr val="FDCFFD"/>
          </a:solidFill>
          <a:ln w="38100">
            <a:solidFill>
              <a:srgbClr val="B207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 trong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animBg="1"/>
      <p:bldP spid="46" grpId="0" animBg="1"/>
      <p:bldP spid="62" grpId="0" bldLvl="0" animBg="1"/>
      <p:bldP spid="70" grpId="0"/>
      <p:bldP spid="31" grpId="0" animBg="1"/>
      <p:bldP spid="41" grpId="0" animBg="1"/>
      <p:bldP spid="45" grpId="0" bldLvl="0" animBg="1"/>
      <p:bldP spid="3" grpId="0" bldLvl="0" animBg="1"/>
      <p:bldP spid="6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5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28" y="4767016"/>
            <a:ext cx="5048343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687609" y="1146904"/>
            <a:ext cx="7503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62">
            <a:off x="-151658" y="-166616"/>
            <a:ext cx="4114800" cy="4114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745" y="2334446"/>
            <a:ext cx="9358410" cy="174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3362190" y="2144383"/>
            <a:ext cx="5886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TẠM BIỆT VÀ HẸN GẶP LẠI</a:t>
            </a:r>
            <a:endParaRPr kumimoji="0" lang="vi-VN" sz="6600" b="0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SVN-Dumpling" panose="02000000000000000000" pitchFamily="50" charset="0"/>
              <a:ea typeface="LNTH-Kids  Chinese Font 1" panose="02010600030101010101" pitchFamily="2" charset="-128"/>
              <a:cs typeface="+mn-cs"/>
            </a:endParaRPr>
          </a:p>
        </p:txBody>
      </p:sp>
      <p:pic>
        <p:nvPicPr>
          <p:cNvPr id="12" name="Picture 4" descr="Rainbow Sticker for iOS &amp;amp; Android | GIPH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99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828800" y="650895"/>
            <a:ext cx="9261229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4510806" y="840258"/>
            <a:ext cx="408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82233" y="1519334"/>
            <a:ext cx="3385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TIẾNG VIỆT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46958" y="2878636"/>
            <a:ext cx="403140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 20 –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 4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23070" y="2215126"/>
            <a:ext cx="8280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thú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44B15"/>
                </a:solidFill>
                <a:effectLst/>
                <a:uLnTx/>
                <a:uFillTx/>
                <a:latin typeface="Patrick Hand" panose="00000500000000000000" pitchFamily="2" charset="0"/>
                <a:ea typeface="White Xmas PERSONAL USE" pitchFamily="50" charset="0"/>
                <a:cs typeface="Baloo" panose="03080902040302020200" pitchFamily="66" charset="0"/>
              </a:rPr>
              <a:t>vị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44B15"/>
              </a:solidFill>
              <a:effectLst/>
              <a:uLnTx/>
              <a:uFillTx/>
              <a:latin typeface="Patrick Hand" panose="00000500000000000000" pitchFamily="2" charset="0"/>
              <a:ea typeface="White Xmas PERSONAL USE" pitchFamily="50" charset="0"/>
              <a:cs typeface="Baloo" panose="03080902040302020200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64724" y="3668282"/>
            <a:ext cx="863917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LNTH-Kids  Chinese Font 1" panose="02010600030101010101" pitchFamily="2" charset="-128"/>
                <a:cs typeface="Pattaya" panose="00000500000000000000" pitchFamily="2" charset="-34"/>
              </a:rPr>
              <a:t>Luyện tập: Viết đoạn văn </a:t>
            </a:r>
            <a:r>
              <a:rPr kumimoji="0" lang="en-US" altLang="vi-VN" sz="3200" b="0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Pattaya" panose="00000500000000000000" pitchFamily="2" charset="-34"/>
                <a:ea typeface="LNTH-Kids  Chinese Font 1" panose="02010600030101010101" pitchFamily="2" charset="-128"/>
                <a:cs typeface="Pattaya" panose="00000500000000000000" pitchFamily="2" charset="-34"/>
              </a:rPr>
              <a:t>tả ngôi nhà của mình</a:t>
            </a:r>
          </a:p>
        </p:txBody>
      </p:sp>
      <p:pic>
        <p:nvPicPr>
          <p:cNvPr id="17" name="Picture 4" descr="Rainbow Sticker for iOS &amp;amp; Android | GIPH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99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99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99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99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0405" y="205031"/>
            <a:ext cx="11418467" cy="872367"/>
            <a:chOff x="485752" y="219765"/>
            <a:chExt cx="12061720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752" y="219765"/>
              <a:ext cx="12061720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33780" y="416446"/>
              <a:ext cx="1176566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1. </a:t>
              </a:r>
              <a:r>
                <a:rPr lang="en-US" sz="2800" b="1" dirty="0" err="1">
                  <a:latin typeface="Nunito Black" pitchFamily="2" charset="0"/>
                </a:rPr>
                <a:t>Quan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sách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, </a:t>
              </a:r>
              <a:r>
                <a:rPr lang="en-US" sz="2800" b="1" dirty="0" err="1">
                  <a:latin typeface="Nunito Black" pitchFamily="2" charset="0"/>
                </a:rPr>
                <a:t>nêu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đặc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điểm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của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sự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vật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trong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mỗi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.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498" y="1037259"/>
            <a:ext cx="9857578" cy="2710145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270539" y="3867911"/>
            <a:ext cx="3685032" cy="10220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LUẬN NHÓM 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0BA28B-67C2-DE51-C39D-FED03C3941BE}"/>
              </a:ext>
            </a:extLst>
          </p:cNvPr>
          <p:cNvSpPr/>
          <p:nvPr/>
        </p:nvSpPr>
        <p:spPr>
          <a:xfrm>
            <a:off x="4373806" y="3867911"/>
            <a:ext cx="7175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0405" y="205031"/>
            <a:ext cx="11418467" cy="872367"/>
            <a:chOff x="485752" y="219765"/>
            <a:chExt cx="12061720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752" y="219765"/>
              <a:ext cx="12061720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33779" y="401446"/>
              <a:ext cx="1176566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1. </a:t>
              </a:r>
              <a:r>
                <a:rPr lang="en-US" sz="2800" b="1" dirty="0" err="1">
                  <a:latin typeface="Nunito Black" pitchFamily="2" charset="0"/>
                </a:rPr>
                <a:t>Quan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sách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, </a:t>
              </a:r>
              <a:r>
                <a:rPr lang="en-US" sz="2800" b="1" dirty="0" err="1">
                  <a:latin typeface="Nunito Black" pitchFamily="2" charset="0"/>
                </a:rPr>
                <a:t>nêu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đặc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điểm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của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sự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vật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trong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mỗi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.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266" y="4786330"/>
            <a:ext cx="2100942" cy="201340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233673" y="1129089"/>
            <a:ext cx="7175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0" y="1077398"/>
            <a:ext cx="3432561" cy="2629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09148" y="3706798"/>
            <a:ext cx="9237989" cy="2648504"/>
            <a:chOff x="1654868" y="3706798"/>
            <a:chExt cx="9237989" cy="2648504"/>
          </a:xfrm>
        </p:grpSpPr>
        <p:sp>
          <p:nvSpPr>
            <p:cNvPr id="14" name="Rounded Rectangle 13"/>
            <p:cNvSpPr/>
            <p:nvPr/>
          </p:nvSpPr>
          <p:spPr>
            <a:xfrm>
              <a:off x="1654868" y="3706798"/>
              <a:ext cx="8703398" cy="2648504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54868" y="3839277"/>
              <a:ext cx="9237989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u="sng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altLang="en-US" sz="28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endPara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xây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gỗ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tre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nứa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trập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trùng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4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0405" y="205031"/>
            <a:ext cx="11418467" cy="872367"/>
            <a:chOff x="485752" y="219765"/>
            <a:chExt cx="12061720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752" y="219765"/>
              <a:ext cx="12061720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33779" y="401446"/>
              <a:ext cx="1176566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1. </a:t>
              </a:r>
              <a:r>
                <a:rPr lang="en-US" sz="2800" b="1" dirty="0" err="1">
                  <a:latin typeface="Nunito Black" pitchFamily="2" charset="0"/>
                </a:rPr>
                <a:t>Quan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sách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, </a:t>
              </a:r>
              <a:r>
                <a:rPr lang="en-US" sz="2800" b="1" dirty="0" err="1">
                  <a:latin typeface="Nunito Black" pitchFamily="2" charset="0"/>
                </a:rPr>
                <a:t>nêu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đặc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điểm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của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sự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vật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trong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mỗi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.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4233673" y="1129089"/>
            <a:ext cx="7175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84" y="972296"/>
            <a:ext cx="3164696" cy="25184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41248" y="3604237"/>
            <a:ext cx="10268712" cy="2580882"/>
            <a:chOff x="841248" y="3604237"/>
            <a:chExt cx="10268712" cy="2580882"/>
          </a:xfrm>
        </p:grpSpPr>
        <p:sp>
          <p:nvSpPr>
            <p:cNvPr id="14" name="Rounded Rectangle 13"/>
            <p:cNvSpPr/>
            <p:nvPr/>
          </p:nvSpPr>
          <p:spPr>
            <a:xfrm>
              <a:off x="841248" y="3635930"/>
              <a:ext cx="10122407" cy="2549189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93720" y="3604237"/>
              <a:ext cx="10116240" cy="252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800" b="1" i="0" u="sng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altLang="en-US" sz="2800" b="1" i="0" u="sng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nông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ngói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tược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đem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2600" b="1" i="0" u="none" strike="noStrike" cap="none" normalizeH="0" baseline="0" dirty="0" err="1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altLang="en-US" sz="26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5897" y="5011303"/>
            <a:ext cx="1885679" cy="180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0405" y="205031"/>
            <a:ext cx="11418467" cy="872367"/>
            <a:chOff x="485752" y="219765"/>
            <a:chExt cx="12061720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752" y="219765"/>
              <a:ext cx="12061720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33779" y="401446"/>
              <a:ext cx="1176566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1. </a:t>
              </a:r>
              <a:r>
                <a:rPr lang="en-US" sz="2800" b="1" dirty="0" err="1">
                  <a:latin typeface="Nunito Black" pitchFamily="2" charset="0"/>
                </a:rPr>
                <a:t>Quan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sách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, </a:t>
              </a:r>
              <a:r>
                <a:rPr lang="en-US" sz="2800" b="1" dirty="0" err="1">
                  <a:latin typeface="Nunito Black" pitchFamily="2" charset="0"/>
                </a:rPr>
                <a:t>nêu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đặc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điểm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của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sự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vật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trong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mỗi</a:t>
              </a:r>
              <a:r>
                <a:rPr lang="en-US" sz="2800" b="1" dirty="0">
                  <a:latin typeface="Nunito Black" pitchFamily="2" charset="0"/>
                </a:rPr>
                <a:t> </a:t>
              </a:r>
              <a:r>
                <a:rPr lang="en-US" sz="2800" b="1" dirty="0" err="1">
                  <a:latin typeface="Nunito Black" pitchFamily="2" charset="0"/>
                </a:rPr>
                <a:t>tranh</a:t>
              </a:r>
              <a:r>
                <a:rPr lang="en-US" sz="2800" b="1" dirty="0">
                  <a:latin typeface="Nunito Black" pitchFamily="2" charset="0"/>
                </a:rPr>
                <a:t>.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266" y="4786330"/>
            <a:ext cx="2100942" cy="201340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233673" y="1129089"/>
            <a:ext cx="7175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(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,…)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44" y="948402"/>
            <a:ext cx="3566159" cy="2758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87937" y="3650520"/>
            <a:ext cx="9018518" cy="2704782"/>
            <a:chOff x="1487937" y="3650520"/>
            <a:chExt cx="9018518" cy="2704782"/>
          </a:xfrm>
        </p:grpSpPr>
        <p:sp>
          <p:nvSpPr>
            <p:cNvPr id="14" name="Rounded Rectangle 13"/>
            <p:cNvSpPr/>
            <p:nvPr/>
          </p:nvSpPr>
          <p:spPr>
            <a:xfrm>
              <a:off x="1487937" y="3706798"/>
              <a:ext cx="9018517" cy="264850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97152" y="3650520"/>
              <a:ext cx="890930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u="sng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altLang="en-US" sz="28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</a:t>
              </a: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endPara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màn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phẳng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Tường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49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36597" y="204582"/>
            <a:ext cx="11138198" cy="872367"/>
            <a:chOff x="-1275160" y="219297"/>
            <a:chExt cx="11765663" cy="910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5750" y="219297"/>
              <a:ext cx="8217392" cy="91022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1275160" y="435852"/>
              <a:ext cx="11765663" cy="545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2.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Viết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đoạn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văn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tả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ngôi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nhà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của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em</a:t>
              </a:r>
              <a:r>
                <a:rPr lang="en-US" sz="2800" kern="0" dirty="0">
                  <a:latin typeface="Nunito Black" panose="00000A00000000000000" pitchFamily="2" charset="0"/>
                </a:rPr>
                <a:t>. 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563624" y="1038330"/>
            <a:ext cx="9125712" cy="55504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Great Vibes" pitchFamily="2" charset="0"/>
                <a:ea typeface="Cambria" panose="02040503050406030204" pitchFamily="18" charset="0"/>
              </a:rPr>
              <a:t>Gợi</a:t>
            </a:r>
            <a:r>
              <a:rPr lang="en-US" sz="4000" dirty="0">
                <a:solidFill>
                  <a:srgbClr val="FF0000"/>
                </a:solidFill>
                <a:latin typeface="Great Vibes" pitchFamily="2" charset="0"/>
                <a:ea typeface="Cambria" panose="02040503050406030204" pitchFamily="18" charset="0"/>
              </a:rPr>
              <a:t> ý: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Giới thiệu về ngôi nhà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Nhà em ở đâu?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Gia đình em ở đó từ khi nào?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Tả bao quát về ngôi nhà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Hình dạng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Cảnh vật xung quanh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Đặc điểm nổi bật của ngôi nhà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Bên ngoài (mái, tường, vách, cửa sổ, cửa ra vào,…)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Bên trong (phòng bếp, phòng khách, đồ đạc,…)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Nêu tình cảm của em với ngôi nhà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986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1061" y="-146304"/>
            <a:ext cx="3749040" cy="49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4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3" name="Picture 32" descr="A group of dolls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t="49518" r="67692" b="14070"/>
          <a:stretch>
            <a:fillRect/>
          </a:stretch>
        </p:blipFill>
        <p:spPr>
          <a:xfrm>
            <a:off x="6231782" y="2219525"/>
            <a:ext cx="2296240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49087" r="10697" b="13963"/>
          <a:stretch>
            <a:fillRect/>
          </a:stretch>
        </p:blipFill>
        <p:spPr>
          <a:xfrm>
            <a:off x="3779356" y="2219525"/>
            <a:ext cx="218026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Kooky Gook GIFs - Find &amp;amp; Share on GIPH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group of flowers&#10;&#10;Description automatically generated with low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1367765" y="662608"/>
            <a:ext cx="2560320" cy="2560320"/>
            <a:chOff x="1367765" y="662608"/>
            <a:chExt cx="2560320" cy="2560320"/>
          </a:xfrm>
        </p:grpSpPr>
        <p:pic>
          <p:nvPicPr>
            <p:cNvPr id="6146" name="Picture 2" descr="Purple Bubble Transparen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765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80216" y="1450085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 BÀY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163514" y="662608"/>
            <a:ext cx="2560320" cy="2560320"/>
            <a:chOff x="8163514" y="662608"/>
            <a:chExt cx="2560320" cy="2560320"/>
          </a:xfrm>
        </p:grpSpPr>
        <p:pic>
          <p:nvPicPr>
            <p:cNvPr id="17" name="Picture 2" descr="Purple Bubble Transparen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63514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480240" y="1450084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9934" y="1108432"/>
            <a:ext cx="41761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2115" y="257104"/>
            <a:ext cx="10906405" cy="1247178"/>
            <a:chOff x="1061978" y="188231"/>
            <a:chExt cx="11090620" cy="1301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091" l="0" r="97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1978" y="188231"/>
              <a:ext cx="11090620" cy="13013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865367" y="416770"/>
              <a:ext cx="9591937" cy="995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539">
                <a:defRPr/>
              </a:pPr>
              <a:r>
                <a:rPr lang="en-US" sz="2800" kern="0" dirty="0">
                  <a:latin typeface="Nunito Black" panose="00000A00000000000000" pitchFamily="2" charset="0"/>
                </a:rPr>
                <a:t>3.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Trao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đổi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đoạn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văn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của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em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với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bạn</a:t>
              </a:r>
              <a:r>
                <a:rPr lang="en-US" sz="2800" kern="0" dirty="0">
                  <a:latin typeface="Nunito Black" panose="00000A00000000000000" pitchFamily="2" charset="0"/>
                </a:rPr>
                <a:t>,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chỉnh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sửa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và</a:t>
              </a:r>
              <a:r>
                <a:rPr lang="en-US" sz="2800" kern="0" dirty="0">
                  <a:latin typeface="Nunito Black" panose="00000A00000000000000" pitchFamily="2" charset="0"/>
                </a:rPr>
                <a:t> </a:t>
              </a:r>
              <a:r>
                <a:rPr lang="en-US" sz="2800" kern="0" dirty="0" err="1">
                  <a:latin typeface="Nunito Black" panose="00000A00000000000000" pitchFamily="2" charset="0"/>
                </a:rPr>
                <a:t>bổ</a:t>
              </a:r>
              <a:r>
                <a:rPr lang="en-US" sz="2800" kern="0" dirty="0">
                  <a:latin typeface="Nunito Black" panose="00000A00000000000000" pitchFamily="2" charset="0"/>
                </a:rPr>
                <a:t> sung ý hay.</a:t>
              </a:r>
              <a:endParaRPr lang="en-US" sz="2800" b="1" kern="0" dirty="0">
                <a:latin typeface="Nunito Black" panose="00000A00000000000000" pitchFamily="2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512" y="1880189"/>
            <a:ext cx="8284416" cy="46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6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688</Words>
  <Application>Microsoft Office PowerPoint</Application>
  <PresentationFormat>Widescreen</PresentationFormat>
  <Paragraphs>76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Coiny</vt:lpstr>
      <vt:lpstr>Great Vibes</vt:lpstr>
      <vt:lpstr>Cambria</vt:lpstr>
      <vt:lpstr>Calibri</vt:lpstr>
      <vt:lpstr>SVN-Sign Painter House Script</vt:lpstr>
      <vt:lpstr>Sigmar One</vt:lpstr>
      <vt:lpstr>Arial</vt:lpstr>
      <vt:lpstr>Nunito Black</vt:lpstr>
      <vt:lpstr>SVN-Dumpling</vt:lpstr>
      <vt:lpstr>Patrick Hand</vt:lpstr>
      <vt:lpstr>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MyPC</cp:lastModifiedBy>
  <cp:revision>22</cp:revision>
  <dcterms:created xsi:type="dcterms:W3CDTF">2022-06-11T00:25:00Z</dcterms:created>
  <dcterms:modified xsi:type="dcterms:W3CDTF">2024-11-22T07:51:41Z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07BEF4B9F60043B8879E11DD79F4B206</vt:lpwstr>
  </property>
  <property fmtid="{D5CDD505-2E9C-101B-9397-08002B2CF9AE}" pid="3" name="KSOProductBuildVer">
    <vt:lpwstr>1033-11.2.0.11191</vt:lpwstr>
  </property>
</Properties>
</file>