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12"/>
  </p:notesMasterIdLst>
  <p:sldIdLst>
    <p:sldId id="257" r:id="rId2"/>
    <p:sldId id="262" r:id="rId3"/>
    <p:sldId id="300" r:id="rId4"/>
    <p:sldId id="301" r:id="rId5"/>
    <p:sldId id="302" r:id="rId6"/>
    <p:sldId id="322" r:id="rId7"/>
    <p:sldId id="323" r:id="rId8"/>
    <p:sldId id="324" r:id="rId9"/>
    <p:sldId id="303" r:id="rId10"/>
    <p:sldId id="29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CF8DE-E82C-46F9-A2E0-990FE2AC5D2D}"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C6233-A0D5-4A09-AA15-480A5C65BD3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png"/><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6400" y="-2"/>
            <a:ext cx="9966960" cy="6793141"/>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37798">
            <a:off x="2516249" y="1379448"/>
            <a:ext cx="787224" cy="467414"/>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614" y="1482119"/>
            <a:ext cx="2017147" cy="1651671"/>
          </a:xfrm>
          <a:prstGeom prst="rect">
            <a:avLst/>
          </a:prstGeom>
        </p:spPr>
      </p:pic>
      <p:pic>
        <p:nvPicPr>
          <p:cNvPr id="3" name="纯音乐 - 菊次郎的夏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8068" y="7176917"/>
            <a:ext cx="609600" cy="609600"/>
          </a:xfrm>
          <a:prstGeom prst="rect">
            <a:avLst/>
          </a:prstGeom>
        </p:spPr>
      </p:pic>
      <p:sp>
        <p:nvSpPr>
          <p:cNvPr id="20" name="TextBox 19"/>
          <p:cNvSpPr txBox="1"/>
          <p:nvPr/>
        </p:nvSpPr>
        <p:spPr>
          <a:xfrm>
            <a:off x="3580485" y="958899"/>
            <a:ext cx="7670071"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ngày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1" name="TextBox 20"/>
          <p:cNvSpPr txBox="1"/>
          <p:nvPr/>
        </p:nvSpPr>
        <p:spPr>
          <a:xfrm>
            <a:off x="4994671" y="1451734"/>
            <a:ext cx="3193496"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Tiếng</a:t>
            </a:r>
            <a:r>
              <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Việt</a:t>
            </a:r>
            <a:endPar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22" name="TextBox 21"/>
          <p:cNvSpPr txBox="1"/>
          <p:nvPr/>
        </p:nvSpPr>
        <p:spPr>
          <a:xfrm>
            <a:off x="2750252" y="2311165"/>
            <a:ext cx="8887154"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 nhà yêu thương</a:t>
            </a:r>
            <a:endPar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55227" y="4285731"/>
            <a:ext cx="43850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373" y="4212834"/>
            <a:ext cx="4385012" cy="28575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224530" y="3105912"/>
            <a:ext cx="7291070" cy="2122805"/>
          </a:xfrm>
          <a:prstGeom prst="rect">
            <a:avLst/>
          </a:prstGeom>
          <a:noFill/>
        </p:spPr>
        <p:txBody>
          <a:bodyPr wrap="square" rtlCol="0">
            <a:spAutoFit/>
          </a:bodyPr>
          <a:lstStyle/>
          <a:p>
            <a:pPr algn="ctr"/>
            <a:r>
              <a:rPr lang="en-US" sz="4400" dirty="0" err="1">
                <a:solidFill>
                  <a:schemeClr val="bg1"/>
                </a:solidFill>
                <a:latin typeface="Coiny" panose="02000903060500060000" pitchFamily="2" charset="0"/>
              </a:rPr>
              <a:t>Bài</a:t>
            </a:r>
            <a:r>
              <a:rPr lang="en-US" sz="4400" dirty="0">
                <a:solidFill>
                  <a:schemeClr val="bg1"/>
                </a:solidFill>
                <a:latin typeface="Coiny" panose="02000903060500060000" pitchFamily="2" charset="0"/>
              </a:rPr>
              <a:t> 20 – </a:t>
            </a:r>
            <a:r>
              <a:rPr lang="en-US" sz="4400" dirty="0" err="1">
                <a:solidFill>
                  <a:schemeClr val="bg1"/>
                </a:solidFill>
                <a:latin typeface="Coiny" panose="02000903060500060000" pitchFamily="2" charset="0"/>
              </a:rPr>
              <a:t>Tiết</a:t>
            </a:r>
            <a:r>
              <a:rPr lang="en-US" sz="4400" dirty="0">
                <a:solidFill>
                  <a:schemeClr val="bg1"/>
                </a:solidFill>
                <a:latin typeface="Coiny" panose="02000903060500060000" pitchFamily="2" charset="0"/>
              </a:rPr>
              <a:t> 3</a:t>
            </a:r>
          </a:p>
          <a:p>
            <a:pPr algn="ctr"/>
            <a:r>
              <a:rPr lang="en-US" sz="4400" dirty="0">
                <a:solidFill>
                  <a:schemeClr val="bg1"/>
                </a:solidFill>
                <a:latin typeface="Coiny" panose="02000903060500060000" pitchFamily="2" charset="0"/>
              </a:rPr>
              <a:t>Mở rộng vốn từ về người thân. Dấu hai chấm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20"/>
                                        </p:tgtEl>
                                        <p:attrNameLst>
                                          <p:attrName>style.visibility</p:attrName>
                                        </p:attrNameLst>
                                      </p:cBhvr>
                                      <p:to>
                                        <p:strVal val="visible"/>
                                      </p:to>
                                    </p:set>
                                    <p:anim by="(-#ppt_w*2)" calcmode="lin" valueType="num">
                                      <p:cBhvr rctx="PPT">
                                        <p:cTn id="21" dur="250" autoRev="1" fill="hold">
                                          <p:stCondLst>
                                            <p:cond delay="0"/>
                                          </p:stCondLst>
                                        </p:cTn>
                                        <p:tgtEl>
                                          <p:spTgt spid="20"/>
                                        </p:tgtEl>
                                        <p:attrNameLst>
                                          <p:attrName>ppt_w</p:attrName>
                                        </p:attrNameLst>
                                      </p:cBhvr>
                                    </p:anim>
                                    <p:anim by="(#ppt_w*0.50)" calcmode="lin" valueType="num">
                                      <p:cBhvr>
                                        <p:cTn id="22" dur="250" decel="50000" autoRev="1" fill="hold">
                                          <p:stCondLst>
                                            <p:cond delay="0"/>
                                          </p:stCondLst>
                                        </p:cTn>
                                        <p:tgtEl>
                                          <p:spTgt spid="20"/>
                                        </p:tgtEl>
                                        <p:attrNameLst>
                                          <p:attrName>ppt_x</p:attrName>
                                        </p:attrNameLst>
                                      </p:cBhvr>
                                    </p:anim>
                                    <p:anim from="(-#ppt_h/2)" to="(#ppt_y)" calcmode="lin" valueType="num">
                                      <p:cBhvr>
                                        <p:cTn id="23" dur="500" fill="hold">
                                          <p:stCondLst>
                                            <p:cond delay="0"/>
                                          </p:stCondLst>
                                        </p:cTn>
                                        <p:tgtEl>
                                          <p:spTgt spid="20"/>
                                        </p:tgtEl>
                                        <p:attrNameLst>
                                          <p:attrName>ppt_y</p:attrName>
                                        </p:attrNameLst>
                                      </p:cBhvr>
                                    </p:anim>
                                    <p:animRot by="21600000">
                                      <p:cBhvr>
                                        <p:cTn id="24" dur="500" fill="hold">
                                          <p:stCondLst>
                                            <p:cond delay="0"/>
                                          </p:stCondLst>
                                        </p:cTn>
                                        <p:tgtEl>
                                          <p:spTgt spid="20"/>
                                        </p:tgtEl>
                                        <p:attrNameLst>
                                          <p:attrName>r</p:attrName>
                                        </p:attrNameLst>
                                      </p:cBhvr>
                                    </p:animRot>
                                  </p:childTnLst>
                                </p:cTn>
                              </p:par>
                              <p:par>
                                <p:cTn id="25" presetID="47"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par>
                                <p:cTn id="30" presetID="14"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750"/>
                                        <p:tgtEl>
                                          <p:spTgt spid="22"/>
                                        </p:tgtEl>
                                      </p:cBhvr>
                                    </p:animEffect>
                                  </p:childTnLst>
                                </p:cTn>
                              </p:par>
                              <p:par>
                                <p:cTn id="33" presetID="14" presetClass="entr" presetSubtype="1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20" grpId="0"/>
      <p:bldP spid="21" grpId="0"/>
      <p:bldP spid="22"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04849" y="-440395"/>
            <a:ext cx="13716000" cy="6181078"/>
            <a:chOff x="9835" y="-455139"/>
            <a:chExt cx="12341727" cy="6181078"/>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555" y="84131"/>
              <a:ext cx="10549622" cy="564180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1" name="Cloud 30"/>
          <p:cNvSpPr/>
          <p:nvPr/>
        </p:nvSpPr>
        <p:spPr>
          <a:xfrm>
            <a:off x="617552" y="2014092"/>
            <a:ext cx="2981324" cy="199072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endPar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eft Brace 34"/>
          <p:cNvSpPr/>
          <p:nvPr/>
        </p:nvSpPr>
        <p:spPr>
          <a:xfrm>
            <a:off x="3808426" y="1852167"/>
            <a:ext cx="438149" cy="2757488"/>
          </a:xfrm>
          <a:prstGeom prst="leftBrace">
            <a:avLst>
              <a:gd name="adj1" fmla="val 21586"/>
              <a:gd name="adj2" fmla="val 49549"/>
            </a:avLst>
          </a:prstGeom>
          <a:ln w="57150">
            <a:solidFill>
              <a:srgbClr val="E054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4246573" y="1294955"/>
            <a:ext cx="2247903" cy="1314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chấm</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Rectangle 39"/>
          <p:cNvSpPr/>
          <p:nvPr/>
        </p:nvSpPr>
        <p:spPr>
          <a:xfrm>
            <a:off x="4246573" y="4190555"/>
            <a:ext cx="2463943" cy="10310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1" name="Straight Connector 40"/>
          <p:cNvCxnSpPr>
            <a:cxnSpLocks/>
            <a:stCxn id="39" idx="3"/>
            <a:endCxn id="42" idx="1"/>
          </p:cNvCxnSpPr>
          <p:nvPr/>
        </p:nvCxnSpPr>
        <p:spPr>
          <a:xfrm flipV="1">
            <a:off x="6494476" y="913272"/>
            <a:ext cx="751229" cy="1038908"/>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2" name="Rectangle 41"/>
          <p:cNvSpPr/>
          <p:nvPr/>
        </p:nvSpPr>
        <p:spPr>
          <a:xfrm>
            <a:off x="7245705" y="531589"/>
            <a:ext cx="4158472" cy="7633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Báo</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hiệu</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thích</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3" name="Straight Connector 42"/>
          <p:cNvCxnSpPr/>
          <p:nvPr/>
        </p:nvCxnSpPr>
        <p:spPr>
          <a:xfrm>
            <a:off x="6494476" y="2004568"/>
            <a:ext cx="761995" cy="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4" name="Rectangle 43"/>
          <p:cNvSpPr/>
          <p:nvPr/>
        </p:nvSpPr>
        <p:spPr>
          <a:xfrm>
            <a:off x="7256780" y="1572897"/>
            <a:ext cx="4158471" cy="8633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Báo hiệu phần liệt kê</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strips(downLeft)">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arn(inVertical)">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down)">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9" grpId="0" animBg="1"/>
      <p:bldP spid="40" grpId="0" animBg="1"/>
      <p:bldP spid="42" grpId="0" bldLvl="0" animBg="1"/>
      <p:bldP spid="4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3010" y="-455139"/>
            <a:ext cx="12867965" cy="6683854"/>
            <a:chOff x="9835" y="-455139"/>
            <a:chExt cx="12341727" cy="6401541"/>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26" y="188389"/>
              <a:ext cx="10766913" cy="5758013"/>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35" name="Picture 34"/>
          <p:cNvPicPr>
            <a:picLocks noChangeAspect="1"/>
          </p:cNvPicPr>
          <p:nvPr/>
        </p:nvPicPr>
        <p:blipFill>
          <a:blip r:embed="rId10"/>
          <a:stretch>
            <a:fillRect/>
          </a:stretch>
        </p:blipFill>
        <p:spPr>
          <a:xfrm>
            <a:off x="8726634" y="3593824"/>
            <a:ext cx="3467100" cy="3264176"/>
          </a:xfrm>
          <a:prstGeom prst="rect">
            <a:avLst/>
          </a:prstGeom>
        </p:spPr>
      </p:pic>
      <p:sp>
        <p:nvSpPr>
          <p:cNvPr id="36" name="TextBox 35"/>
          <p:cNvSpPr txBox="1"/>
          <p:nvPr/>
        </p:nvSpPr>
        <p:spPr>
          <a:xfrm>
            <a:off x="1143000" y="654685"/>
            <a:ext cx="10043160"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 các từ chỉ người thân trong đoạn văn dưới đây:</a:t>
            </a:r>
          </a:p>
        </p:txBody>
      </p:sp>
      <p:sp>
        <p:nvSpPr>
          <p:cNvPr id="37" name="TextBox 36"/>
          <p:cNvSpPr txBox="1"/>
          <p:nvPr/>
        </p:nvSpPr>
        <p:spPr>
          <a:xfrm>
            <a:off x="967873" y="1458951"/>
            <a:ext cx="10424027" cy="2554545"/>
          </a:xfrm>
          <a:prstGeom prst="rect">
            <a:avLst/>
          </a:prstGeom>
          <a:noFill/>
        </p:spPr>
        <p:txBody>
          <a:bodyPr wrap="square">
            <a:spAutoFit/>
          </a:bodyPr>
          <a:lstStyle/>
          <a:p>
            <a:pPr algn="just"/>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r>
              <a:rPr lang="en-US" altLang="vi-VN"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(TheoVũ</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Tú</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Nam)</a:t>
            </a:r>
            <a:endParaRPr 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 Box 1"/>
          <p:cNvSpPr txBox="1"/>
          <p:nvPr/>
        </p:nvSpPr>
        <p:spPr>
          <a:xfrm>
            <a:off x="967873" y="4128324"/>
            <a:ext cx="8013393" cy="1569660"/>
          </a:xfrm>
          <a:prstGeom prst="rect">
            <a:avLst/>
          </a:prstGeom>
          <a:noFill/>
        </p:spPr>
        <p:txBody>
          <a:bodyPr wrap="square" rtlCol="0" anchor="t">
            <a:spAutoFit/>
          </a:bodyPr>
          <a:lstStyle/>
          <a:p>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chỉ</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ngoại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My,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p:tgtEl>
                                          <p:spTgt spid="37"/>
                                        </p:tgtEl>
                                        <p:attrNameLst>
                                          <p:attrName>ppt_y</p:attrName>
                                        </p:attrNameLst>
                                      </p:cBhvr>
                                      <p:tavLst>
                                        <p:tav tm="0">
                                          <p:val>
                                            <p:strVal val="#ppt_y+#ppt_h*1.125000"/>
                                          </p:val>
                                        </p:tav>
                                        <p:tav tm="100000">
                                          <p:val>
                                            <p:strVal val="#ppt_y"/>
                                          </p:val>
                                        </p:tav>
                                      </p:tavLst>
                                    </p:anim>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to="" calcmode="lin" valueType="num">
                                      <p:cBhvr>
                                        <p:cTn id="3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7" grpId="1"/>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solidFill>
                  <a:srgbClr val="FF0000"/>
                </a:solidFill>
                <a:latin typeface="Times New Roman" panose="02020603050405020304" pitchFamily="18" charset="0"/>
                <a:cs typeface="Times New Roman" panose="02020603050405020304" pitchFamily="18" charset="0"/>
              </a:rPr>
              <a:t>2. Tìm thêm từ ngữ chỉ những người thân bên nội và bên ngoại.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Dấu hai chấm trong câu sau dùng để làm gì?</a:t>
            </a:r>
          </a:p>
        </p:txBody>
      </p:sp>
      <p:sp>
        <p:nvSpPr>
          <p:cNvPr id="4" name="Text Box 3"/>
          <p:cNvSpPr txBox="1"/>
          <p:nvPr/>
        </p:nvSpPr>
        <p:spPr>
          <a:xfrm>
            <a:off x="556895" y="1554480"/>
            <a:ext cx="11057890" cy="1077218"/>
          </a:xfrm>
          <a:prstGeom prst="rect">
            <a:avLst/>
          </a:prstGeom>
          <a:noFill/>
        </p:spPr>
        <p:txBody>
          <a:bodyPr wrap="square" rtlCol="0" anchor="t">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Cảnh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vật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xung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quanh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đều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thay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đổi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vì</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chính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lòng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đang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có</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sự</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thay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đổi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lớn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hôm</a:t>
            </a:r>
            <a:r>
              <a:rPr lang="en-US" sz="3200" b="1" i="1" dirty="0">
                <a:solidFill>
                  <a:srgbClr val="FF0000"/>
                </a:solidFill>
                <a:latin typeface="Times New Roman" panose="02020603050405020304" pitchFamily="18" charset="0"/>
                <a:cs typeface="Times New Roman" panose="02020603050405020304" pitchFamily="18" charset="0"/>
              </a:rPr>
              <a:t> nay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5" name="Text Box 4"/>
          <p:cNvSpPr txBox="1"/>
          <p:nvPr/>
        </p:nvSpPr>
        <p:spPr>
          <a:xfrm>
            <a:off x="2371090" y="2944495"/>
            <a:ext cx="6008370" cy="2554545"/>
          </a:xfrm>
          <a:prstGeom prst="rect">
            <a:avLst/>
          </a:prstGeom>
          <a:noFill/>
        </p:spPr>
        <p:txBody>
          <a:bodyPr wrap="square" rtlCol="0" anchor="t">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5">
                                            <p:txEl>
                                              <p:pRg st="4" end="4"/>
                                            </p:txEl>
                                          </p:spTgt>
                                        </p:tgtEl>
                                      </p:cBhvr>
                                    </p:animEffect>
                                    <p:set>
                                      <p:cBhvr>
                                        <p:cTn id="10" dur="1" fill="hold">
                                          <p:stCondLst>
                                            <p:cond delay="499"/>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42264" y="280670"/>
            <a:ext cx="11087735" cy="523220"/>
          </a:xfrm>
          <a:prstGeom prst="rect">
            <a:avLst/>
          </a:prstGeom>
          <a:noFill/>
        </p:spPr>
        <p:txBody>
          <a:bodyPr wrap="square" rtlCol="0" anchor="t">
            <a:spAutoFit/>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pic>
        <p:nvPicPr>
          <p:cNvPr id="100" name="Content Placeholder 99"/>
          <p:cNvPicPr>
            <a:picLocks noGrp="1"/>
          </p:cNvPicPr>
          <p:nvPr>
            <p:ph idx="1"/>
          </p:nvPr>
        </p:nvPicPr>
        <p:blipFill>
          <a:blip r:embed="rId2"/>
          <a:stretch>
            <a:fillRect/>
          </a:stretch>
        </p:blipFill>
        <p:spPr>
          <a:xfrm>
            <a:off x="422275" y="923290"/>
            <a:ext cx="10069195" cy="1573530"/>
          </a:xfrm>
          <a:prstGeom prst="rect">
            <a:avLst/>
          </a:prstGeom>
          <a:noFill/>
          <a:ln w="9525">
            <a:noFill/>
          </a:ln>
        </p:spPr>
      </p:pic>
      <p:sp>
        <p:nvSpPr>
          <p:cNvPr id="6" name="Text Box 5"/>
          <p:cNvSpPr txBox="1"/>
          <p:nvPr/>
        </p:nvSpPr>
        <p:spPr>
          <a:xfrm>
            <a:off x="106289" y="2617470"/>
            <a:ext cx="11618677" cy="1384995"/>
          </a:xfrm>
          <a:prstGeom prst="rect">
            <a:avLst/>
          </a:prstGeom>
          <a:solidFill>
            <a:schemeClr val="accent6">
              <a:lumMod val="40000"/>
              <a:lumOff val="6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(Theo Ma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a:t>
            </a:r>
          </a:p>
        </p:txBody>
      </p:sp>
      <p:sp>
        <p:nvSpPr>
          <p:cNvPr id="2" name="Text Box 5">
            <a:extLst>
              <a:ext uri="{FF2B5EF4-FFF2-40B4-BE49-F238E27FC236}">
                <a16:creationId xmlns:a16="http://schemas.microsoft.com/office/drawing/2014/main" id="{AC8E5E3D-03BF-063E-0BAC-80E15849EB78}"/>
              </a:ext>
            </a:extLst>
          </p:cNvPr>
          <p:cNvSpPr txBox="1"/>
          <p:nvPr/>
        </p:nvSpPr>
        <p:spPr>
          <a:xfrm>
            <a:off x="106289" y="4120449"/>
            <a:ext cx="11618677" cy="1384995"/>
          </a:xfrm>
          <a:prstGeom prst="rect">
            <a:avLst/>
          </a:prstGeom>
          <a:solidFill>
            <a:srgbClr val="FF99FF"/>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a:t>
            </a:r>
          </a:p>
        </p:txBody>
      </p:sp>
      <p:sp>
        <p:nvSpPr>
          <p:cNvPr id="3" name="Text Box 5">
            <a:extLst>
              <a:ext uri="{FF2B5EF4-FFF2-40B4-BE49-F238E27FC236}">
                <a16:creationId xmlns:a16="http://schemas.microsoft.com/office/drawing/2014/main" id="{4740F6DC-112F-3C0B-EB64-00399334C559}"/>
              </a:ext>
            </a:extLst>
          </p:cNvPr>
          <p:cNvSpPr txBox="1"/>
          <p:nvPr/>
        </p:nvSpPr>
        <p:spPr>
          <a:xfrm>
            <a:off x="139181" y="5696645"/>
            <a:ext cx="11618677" cy="954107"/>
          </a:xfrm>
          <a:prstGeom prst="rect">
            <a:avLst/>
          </a:prstGeom>
          <a:solidFill>
            <a:schemeClr val="accent1">
              <a:lumMod val="60000"/>
              <a:lumOff val="4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rực</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a:t>
            </a:r>
            <a:r>
              <a:rPr lang="en-US"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lgn="just">
              <a:buAutoNum type="alphaLcPeriod"/>
            </a:pPr>
            <a:r>
              <a:rPr lang="vi-VN" sz="2800" dirty="0">
                <a:solidFill>
                  <a:srgbClr val="000000"/>
                </a:solidFill>
                <a:latin typeface="Cambria" panose="02040503050406030204" pitchFamily="18" charset="0"/>
                <a:ea typeface="Cambria" panose="02040503050406030204" pitchFamily="18" charset="0"/>
              </a:rPr>
              <a:t>Trong túi vải thô của bà có đủ thứ quà, mùa nào thức nấy: nhãn tháng Sáu, na tháng Bảy, roi mùa hạ, gương sen mùa thu.</a:t>
            </a:r>
            <a:endParaRPr lang="en-US" sz="2800" dirty="0">
              <a:solidFill>
                <a:srgbClr val="000000"/>
              </a:solidFill>
              <a:latin typeface="Cambria" panose="02040503050406030204" pitchFamily="18" charset="0"/>
              <a:ea typeface="Cambria" panose="02040503050406030204" pitchFamily="18" charset="0"/>
            </a:endParaRP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Ma </a:t>
            </a:r>
            <a:r>
              <a:rPr lang="en-US" sz="2800" dirty="0" err="1">
                <a:solidFill>
                  <a:srgbClr val="000000"/>
                </a:solidFill>
                <a:latin typeface="Cambria" panose="02040503050406030204" pitchFamily="18" charset="0"/>
                <a:ea typeface="Cambria" panose="02040503050406030204" pitchFamily="18" charset="0"/>
              </a:rPr>
              <a:t>Văn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7003840"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cách</a:t>
            </a:r>
            <a:r>
              <a:rPr lang="en-US" sz="2800" dirty="0">
                <a:solidFill>
                  <a:srgbClr val="FF0000"/>
                </a:solidFill>
                <a:latin typeface="Nunito Black" pitchFamily="2" charset="0"/>
              </a:rPr>
              <a:t> </a:t>
            </a:r>
            <a:r>
              <a:rPr lang="en-US" sz="2800" dirty="0" err="1">
                <a:solidFill>
                  <a:srgbClr val="FF0000"/>
                </a:solidFill>
                <a:latin typeface="Nunito Black" pitchFamily="2" charset="0"/>
              </a:rPr>
              <a:t>thức</a:t>
            </a:r>
            <a:r>
              <a:rPr lang="en-US" sz="2800" dirty="0">
                <a:solidFill>
                  <a:srgbClr val="FF0000"/>
                </a:solidFill>
                <a:latin typeface="Nunito Black" pitchFamily="2" charset="0"/>
              </a:rPr>
              <a:t> </a:t>
            </a:r>
            <a:r>
              <a:rPr lang="en-US" sz="2800" dirty="0" err="1">
                <a:solidFill>
                  <a:srgbClr val="FF0000"/>
                </a:solidFill>
                <a:latin typeface="Nunito Black" pitchFamily="2" charset="0"/>
              </a:rPr>
              <a:t>quả</a:t>
            </a:r>
            <a:r>
              <a:rPr lang="en-US" sz="2800" dirty="0">
                <a:solidFill>
                  <a:srgbClr val="FF0000"/>
                </a:solidFill>
                <a:latin typeface="Nunito Black" pitchFamily="2" charset="0"/>
              </a:rPr>
              <a:t> </a:t>
            </a:r>
            <a:r>
              <a:rPr lang="en-US" sz="2800" dirty="0" err="1">
                <a:solidFill>
                  <a:srgbClr val="FF0000"/>
                </a:solidFill>
                <a:latin typeface="Nunito Black" pitchFamily="2" charset="0"/>
              </a:rPr>
              <a:t>theo</a:t>
            </a:r>
            <a:r>
              <a:rPr lang="en-US" sz="2800" dirty="0">
                <a:solidFill>
                  <a:srgbClr val="FF0000"/>
                </a:solidFill>
                <a:latin typeface="Nunito Black" pitchFamily="2" charset="0"/>
              </a:rPr>
              <a:t> </a:t>
            </a:r>
            <a:r>
              <a:rPr lang="en-US" sz="2800" dirty="0" err="1">
                <a:solidFill>
                  <a:srgbClr val="FF0000"/>
                </a:solidFill>
                <a:latin typeface="Nunito Black" pitchFamily="2" charset="0"/>
              </a:rPr>
              <a:t>từng</a:t>
            </a:r>
            <a:r>
              <a:rPr lang="en-US" sz="2800" dirty="0">
                <a:solidFill>
                  <a:srgbClr val="FF0000"/>
                </a:solidFill>
                <a:latin typeface="Nunito Black" pitchFamily="2" charset="0"/>
              </a:rPr>
              <a:t> </a:t>
            </a:r>
            <a:r>
              <a:rPr lang="en-US" sz="2800" dirty="0" err="1">
                <a:solidFill>
                  <a:srgbClr val="FF0000"/>
                </a:solidFill>
                <a:latin typeface="Nunito Black" pitchFamily="2" charset="0"/>
              </a:rPr>
              <a:t>mùa</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3340284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0.04205 -0.01064 L -0.23711 0.39908 " pathEditMode="relative" rAng="0" ptsTypes="AA">
                                      <p:cBhvr>
                                        <p:cTn id="14" dur="2000" fill="hold"/>
                                        <p:tgtEl>
                                          <p:spTgt spid="7"/>
                                        </p:tgtEl>
                                        <p:attrNameLst>
                                          <p:attrName>ppt_x</p:attrName>
                                          <p:attrName>ppt_y</p:attrName>
                                        </p:attrNameLst>
                                      </p:cBhvr>
                                      <p:rCtr x="-13958" y="20486"/>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b.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giấy</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một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đặc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điểm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với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nhiều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vẫn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còn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tươi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nguyên</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Dương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6696064"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khác</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hoa</a:t>
            </a:r>
            <a:r>
              <a:rPr lang="en-US" sz="2800" dirty="0">
                <a:solidFill>
                  <a:srgbClr val="FF0000"/>
                </a:solidFill>
                <a:latin typeface="Nunito Black" pitchFamily="2" charset="0"/>
              </a:rPr>
              <a:t> </a:t>
            </a:r>
            <a:r>
              <a:rPr lang="en-US" sz="2800" dirty="0" err="1">
                <a:solidFill>
                  <a:srgbClr val="FF0000"/>
                </a:solidFill>
                <a:latin typeface="Nunito Black" pitchFamily="2" charset="0"/>
              </a:rPr>
              <a:t>giấy</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2741507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2.5E-6 -4.81481E-6 L 0.19545 0.38959 " pathEditMode="relative" rAng="0" ptsTypes="AA">
                                      <p:cBhvr>
                                        <p:cTn id="14" dur="2000" fill="hold"/>
                                        <p:tgtEl>
                                          <p:spTgt spid="4"/>
                                        </p:tgtEl>
                                        <p:attrNameLst>
                                          <p:attrName>ppt_x</p:attrName>
                                          <p:attrName>ppt_y</p:attrName>
                                        </p:attrNameLst>
                                      </p:cBhvr>
                                      <p:rCtr x="9766" y="19468"/>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847147" y="2634641"/>
            <a:ext cx="10259568" cy="1709928"/>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c.   </a:t>
            </a:r>
            <a:r>
              <a:rPr lang="en-US" sz="2800" dirty="0" err="1">
                <a:solidFill>
                  <a:srgbClr val="000000"/>
                </a:solidFill>
                <a:latin typeface="Cambria" panose="02040503050406030204" pitchFamily="18" charset="0"/>
                <a:ea typeface="Cambria" panose="02040503050406030204" pitchFamily="18" charset="0"/>
              </a:rPr>
              <a:t>Chú</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sóc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bộ</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lông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đẹp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xám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chóp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đuôi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đỏ</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rực</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Ngô</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Quân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Miện</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212919" y="5366273"/>
            <a:ext cx="7528023"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bộ</a:t>
            </a:r>
            <a:r>
              <a:rPr lang="en-US" sz="2800" dirty="0">
                <a:solidFill>
                  <a:srgbClr val="FF0000"/>
                </a:solidFill>
                <a:latin typeface="Nunito Black" pitchFamily="2" charset="0"/>
              </a:rPr>
              <a:t> </a:t>
            </a:r>
            <a:r>
              <a:rPr lang="en-US" sz="2800" dirty="0" err="1">
                <a:solidFill>
                  <a:srgbClr val="FF0000"/>
                </a:solidFill>
                <a:latin typeface="Nunito Black" pitchFamily="2" charset="0"/>
              </a:rPr>
              <a:t>lông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chú</a:t>
            </a:r>
            <a:r>
              <a:rPr lang="en-US" sz="2800" dirty="0">
                <a:solidFill>
                  <a:srgbClr val="FF0000"/>
                </a:solidFill>
                <a:latin typeface="Nunito Black" pitchFamily="2" charset="0"/>
              </a:rPr>
              <a:t> </a:t>
            </a:r>
            <a:r>
              <a:rPr lang="en-US" sz="2800" dirty="0" err="1">
                <a:solidFill>
                  <a:srgbClr val="FF0000"/>
                </a:solidFill>
                <a:latin typeface="Nunito Black" pitchFamily="2" charset="0"/>
              </a:rPr>
              <a:t>sóc</a:t>
            </a:r>
            <a:r>
              <a:rPr lang="en-US" sz="2800" dirty="0">
                <a:solidFill>
                  <a:srgbClr val="FF0000"/>
                </a:solidFill>
                <a:latin typeface="Nunito Black" pitchFamily="2" charset="0"/>
              </a:rPr>
              <a:t>.</a:t>
            </a:r>
          </a:p>
        </p:txBody>
      </p:sp>
      <p:sp>
        <p:nvSpPr>
          <p:cNvPr id="7" name="Flowchart: Terminator 6"/>
          <p:cNvSpPr/>
          <p:nvPr/>
        </p:nvSpPr>
        <p:spPr>
          <a:xfrm>
            <a:off x="6305793"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1339655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5E-6 -4.81481E-6 L 0.19545 0.40163 " pathEditMode="relative" rAng="0" ptsTypes="AA">
                                      <p:cBhvr>
                                        <p:cTn id="11" dur="2000" fill="hold"/>
                                        <p:tgtEl>
                                          <p:spTgt spid="4"/>
                                        </p:tgtEl>
                                        <p:attrNameLst>
                                          <p:attrName>ppt_x</p:attrName>
                                          <p:attrName>ppt_y</p:attrName>
                                        </p:attrNameLst>
                                      </p:cBhvr>
                                      <p:rCtr x="9766" y="20069"/>
                                    </p:animMotion>
                                  </p:childTnLst>
                                </p:cTn>
                              </p:par>
                              <p:par>
                                <p:cTn id="12" presetID="10" presetClass="exit" presetSubtype="0" fill="hold" grpId="0"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42264" y="280670"/>
            <a:ext cx="11087735" cy="523220"/>
          </a:xfrm>
          <a:prstGeom prst="rect">
            <a:avLst/>
          </a:prstGeom>
          <a:noFill/>
        </p:spPr>
        <p:txBody>
          <a:bodyPr wrap="square" rtlCol="0" anchor="t">
            <a:spAutoFit/>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pic>
        <p:nvPicPr>
          <p:cNvPr id="100" name="Content Placeholder 99"/>
          <p:cNvPicPr>
            <a:picLocks noGrp="1"/>
          </p:cNvPicPr>
          <p:nvPr>
            <p:ph idx="1"/>
          </p:nvPr>
        </p:nvPicPr>
        <p:blipFill>
          <a:blip r:embed="rId2"/>
          <a:stretch>
            <a:fillRect/>
          </a:stretch>
        </p:blipFill>
        <p:spPr>
          <a:xfrm>
            <a:off x="550126" y="827247"/>
            <a:ext cx="10422674" cy="1573530"/>
          </a:xfrm>
          <a:prstGeom prst="rect">
            <a:avLst/>
          </a:prstGeom>
          <a:noFill/>
          <a:ln w="9525">
            <a:noFill/>
          </a:ln>
        </p:spPr>
      </p:pic>
      <p:sp>
        <p:nvSpPr>
          <p:cNvPr id="6" name="Text Box 5"/>
          <p:cNvSpPr txBox="1"/>
          <p:nvPr/>
        </p:nvSpPr>
        <p:spPr>
          <a:xfrm>
            <a:off x="6504038" y="2813731"/>
            <a:ext cx="5034597" cy="2246769"/>
          </a:xfrm>
          <a:prstGeom prst="rect">
            <a:avLst/>
          </a:prstGeom>
          <a:solidFill>
            <a:schemeClr val="accent6">
              <a:lumMod val="40000"/>
              <a:lumOff val="6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(Theo Ma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a:t>
            </a:r>
          </a:p>
        </p:txBody>
      </p:sp>
      <p:sp>
        <p:nvSpPr>
          <p:cNvPr id="2" name="Text Box 5">
            <a:extLst>
              <a:ext uri="{FF2B5EF4-FFF2-40B4-BE49-F238E27FC236}">
                <a16:creationId xmlns:a16="http://schemas.microsoft.com/office/drawing/2014/main" id="{AC8E5E3D-03BF-063E-0BAC-80E15849EB78}"/>
              </a:ext>
            </a:extLst>
          </p:cNvPr>
          <p:cNvSpPr txBox="1"/>
          <p:nvPr/>
        </p:nvSpPr>
        <p:spPr>
          <a:xfrm>
            <a:off x="150503" y="2616220"/>
            <a:ext cx="5735628" cy="1815882"/>
          </a:xfrm>
          <a:prstGeom prst="rect">
            <a:avLst/>
          </a:prstGeom>
          <a:solidFill>
            <a:srgbClr val="FF99FF"/>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a:t>
            </a:r>
          </a:p>
        </p:txBody>
      </p:sp>
      <p:sp>
        <p:nvSpPr>
          <p:cNvPr id="3" name="Text Box 5">
            <a:extLst>
              <a:ext uri="{FF2B5EF4-FFF2-40B4-BE49-F238E27FC236}">
                <a16:creationId xmlns:a16="http://schemas.microsoft.com/office/drawing/2014/main" id="{4740F6DC-112F-3C0B-EB64-00399334C559}"/>
              </a:ext>
            </a:extLst>
          </p:cNvPr>
          <p:cNvSpPr txBox="1"/>
          <p:nvPr/>
        </p:nvSpPr>
        <p:spPr>
          <a:xfrm>
            <a:off x="81712" y="4647545"/>
            <a:ext cx="5804419" cy="1815882"/>
          </a:xfrm>
          <a:prstGeom prst="rect">
            <a:avLst/>
          </a:prstGeom>
          <a:solidFill>
            <a:schemeClr val="accent1">
              <a:lumMod val="60000"/>
              <a:lumOff val="4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rực</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TotalTime>
  <Words>718</Words>
  <Application>Microsoft Office PowerPoint</Application>
  <PresentationFormat>Widescreen</PresentationFormat>
  <Paragraphs>56</Paragraphs>
  <Slides>10</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#9Slide02 Noi dung dai</vt:lpstr>
      <vt:lpstr>#9Slide02 Tieu de dai</vt:lpstr>
      <vt:lpstr>Arial</vt:lpstr>
      <vt:lpstr>Arial-Rounded</vt:lpstr>
      <vt:lpstr>Calibri</vt:lpstr>
      <vt:lpstr>Cambria</vt:lpstr>
      <vt:lpstr>Coiny</vt:lpstr>
      <vt:lpstr>Nunito Black</vt:lpstr>
      <vt:lpstr>Times New Roman</vt:lpstr>
      <vt:lpstr>Office Theme</vt:lpstr>
      <vt:lpstr>PowerPoint Presentation</vt:lpstr>
      <vt:lpstr>PowerPoint Presentation</vt:lpstr>
      <vt:lpstr>2. Tìm thêm từ ngữ chỉ những người thân bên nội và bên ngoại.</vt:lpstr>
      <vt:lpstr>Dấu hai chấm trong câu sau dùng để làm gì?</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MyPC</cp:lastModifiedBy>
  <cp:revision>13</cp:revision>
  <dcterms:created xsi:type="dcterms:W3CDTF">2022-06-21T11:25:00Z</dcterms:created>
  <dcterms:modified xsi:type="dcterms:W3CDTF">2024-11-22T08:16:15Z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5A210C0F35E94629B8FB54317A144D4E</vt:lpwstr>
  </property>
  <property fmtid="{D5CDD505-2E9C-101B-9397-08002B2CF9AE}" pid="3" name="KSOProductBuildVer">
    <vt:lpwstr>1033-11.2.0.11191</vt:lpwstr>
  </property>
</Properties>
</file>