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8" r:id="rId2"/>
    <p:sldId id="341" r:id="rId3"/>
    <p:sldId id="2638" r:id="rId4"/>
    <p:sldId id="335" r:id="rId5"/>
    <p:sldId id="2642" r:id="rId6"/>
    <p:sldId id="2639" r:id="rId7"/>
    <p:sldId id="2640" r:id="rId8"/>
    <p:sldId id="2641" r:id="rId9"/>
    <p:sldId id="333" r:id="rId10"/>
    <p:sldId id="34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574349-AD39-454F-AB91-C88AC2225324}" type="datetimeFigureOut">
              <a:rPr lang="en-US" smtClean="0"/>
              <a:t>11/22/2024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3E4034-1B22-4B59-9672-03ECB008A40B}" type="slidenum">
              <a:rPr lang="en-US" smtClean="0"/>
              <a:t>‹#›</a:t>
            </a:fld>
            <a:endParaRPr lang="en-US"/>
          </a:p>
        </p:txBody>
      </p:sp>
    </p:spTree>
    <p:extLst>
      <p:ext uri="{BB962C8B-B14F-4D97-AF65-F5344CB8AC3E}">
        <p14:creationId xmlns:p14="http://schemas.microsoft.com/office/powerpoint/2010/main" val="59183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19910690"/>
      </p:ext>
    </p:extLst>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16690721"/>
      </p:ext>
    </p:extLst>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53052253"/>
      </p:ext>
    </p:extLst>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 name="矩形: 圆角 18"/>
          <p:cNvSpPr/>
          <p:nvPr userDrawn="1"/>
        </p:nvSpPr>
        <p:spPr>
          <a:xfrm>
            <a:off x="353784" y="316381"/>
            <a:ext cx="11484429" cy="6296782"/>
          </a:xfrm>
          <a:prstGeom prst="roundRect">
            <a:avLst/>
          </a:prstGeom>
          <a:solidFill>
            <a:srgbClr val="FBF3EB"/>
          </a:solidFill>
          <a:ln w="28575">
            <a:solidFill>
              <a:srgbClr val="EBBE8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美术1"/>
          <p:cNvPicPr>
            <a:picLocks noChangeAspect="1"/>
          </p:cNvPicPr>
          <p:nvPr userDrawn="1"/>
        </p:nvPicPr>
        <p:blipFill>
          <a:blip r:embed="rId3"/>
          <a:stretch>
            <a:fillRect/>
          </a:stretch>
        </p:blipFill>
        <p:spPr>
          <a:xfrm>
            <a:off x="0" y="5190490"/>
            <a:ext cx="5742940" cy="1667510"/>
          </a:xfrm>
          <a:prstGeom prst="rect">
            <a:avLst/>
          </a:prstGeom>
        </p:spPr>
      </p:pic>
      <p:pic>
        <p:nvPicPr>
          <p:cNvPr id="5" name="图片 4" descr="美术1"/>
          <p:cNvPicPr>
            <a:picLocks noChangeAspect="1"/>
          </p:cNvPicPr>
          <p:nvPr userDrawn="1"/>
        </p:nvPicPr>
        <p:blipFill>
          <a:blip r:embed="rId3"/>
          <a:stretch>
            <a:fillRect/>
          </a:stretch>
        </p:blipFill>
        <p:spPr>
          <a:xfrm flipH="1">
            <a:off x="6316345" y="5294630"/>
            <a:ext cx="5875655" cy="1563370"/>
          </a:xfrm>
          <a:prstGeom prst="rect">
            <a:avLst/>
          </a:prstGeom>
        </p:spPr>
      </p:pic>
    </p:spTree>
    <p:extLst>
      <p:ext uri="{BB962C8B-B14F-4D97-AF65-F5344CB8AC3E}">
        <p14:creationId xmlns:p14="http://schemas.microsoft.com/office/powerpoint/2010/main" val="3018659782"/>
      </p:ext>
    </p:extLst>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58602168"/>
      </p:ext>
    </p:extLst>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48409155"/>
      </p:ext>
    </p:extLst>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73963809"/>
      </p:ext>
    </p:extLst>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6" name="组合 5"/>
          <p:cNvGrpSpPr/>
          <p:nvPr userDrawn="1"/>
        </p:nvGrpSpPr>
        <p:grpSpPr>
          <a:xfrm>
            <a:off x="1156588" y="3126645"/>
            <a:ext cx="4849623" cy="1793748"/>
            <a:chOff x="1469042" y="1073970"/>
            <a:chExt cx="8924131" cy="3300801"/>
          </a:xfrm>
        </p:grpSpPr>
        <p:sp>
          <p:nvSpPr>
            <p:cNvPr id="7"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8" name="矩形 7"/>
            <p:cNvSpPr/>
            <p:nvPr/>
          </p:nvSpPr>
          <p:spPr>
            <a:xfrm>
              <a:off x="4834812" y="1280106"/>
              <a:ext cx="2192590" cy="198227"/>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293870241"/>
      </p:ext>
    </p:extLst>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5" name="组合 4"/>
          <p:cNvGrpSpPr/>
          <p:nvPr userDrawn="1"/>
        </p:nvGrpSpPr>
        <p:grpSpPr>
          <a:xfrm>
            <a:off x="1156588" y="3126645"/>
            <a:ext cx="4849623" cy="1793748"/>
            <a:chOff x="1469042" y="1073970"/>
            <a:chExt cx="8924131" cy="3300801"/>
          </a:xfrm>
        </p:grpSpPr>
        <p:sp>
          <p:nvSpPr>
            <p:cNvPr id="6"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7" name="矩形 6"/>
            <p:cNvSpPr/>
            <p:nvPr/>
          </p:nvSpPr>
          <p:spPr>
            <a:xfrm>
              <a:off x="4834812" y="1280106"/>
              <a:ext cx="2192590" cy="198227"/>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2043221300"/>
      </p:ext>
    </p:extLst>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8" name="组合 7"/>
          <p:cNvGrpSpPr/>
          <p:nvPr userDrawn="1"/>
        </p:nvGrpSpPr>
        <p:grpSpPr>
          <a:xfrm>
            <a:off x="1156588" y="3126645"/>
            <a:ext cx="4849623" cy="1793748"/>
            <a:chOff x="1469042" y="1073970"/>
            <a:chExt cx="8924131" cy="3300801"/>
          </a:xfrm>
        </p:grpSpPr>
        <p:sp>
          <p:nvSpPr>
            <p:cNvPr id="9"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10" name="矩形 9"/>
            <p:cNvSpPr/>
            <p:nvPr/>
          </p:nvSpPr>
          <p:spPr>
            <a:xfrm>
              <a:off x="4834812" y="1280106"/>
              <a:ext cx="2192590" cy="198227"/>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3593102671"/>
      </p:ext>
    </p:extLst>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2024/11/22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8" name="组合 7"/>
          <p:cNvGrpSpPr/>
          <p:nvPr userDrawn="1"/>
        </p:nvGrpSpPr>
        <p:grpSpPr>
          <a:xfrm>
            <a:off x="1156588" y="3126645"/>
            <a:ext cx="4849623" cy="1793748"/>
            <a:chOff x="1469042" y="1073970"/>
            <a:chExt cx="8924131" cy="3300801"/>
          </a:xfrm>
        </p:grpSpPr>
        <p:sp>
          <p:nvSpPr>
            <p:cNvPr id="9" name="标题 1"/>
            <p:cNvSpPr txBox="1"/>
            <p:nvPr/>
          </p:nvSpPr>
          <p:spPr>
            <a:xfrm>
              <a:off x="1469042" y="1073970"/>
              <a:ext cx="8924131" cy="33008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zh-CN" altLang="en-US" sz="100" dirty="0">
                  <a:solidFill>
                    <a:schemeClr val="bg1"/>
                  </a:solidFill>
                  <a:latin typeface="微软雅黑" panose="020B0503020204020204" pitchFamily="34" charset="-122"/>
                  <a:ea typeface="微软雅黑" panose="020B0503020204020204" pitchFamily="34" charset="-122"/>
                </a:rPr>
                <a:t>                              </a:t>
              </a:r>
              <a:br>
                <a:rPr lang="zh-CN" altLang="en-US" sz="10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endParaRPr lang="en-US" altLang="zh-CN" sz="100" spc="12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sz="100" spc="120" dirty="0">
                  <a:solidFill>
                    <a:schemeClr val="bg1"/>
                  </a:solidFill>
                  <a:latin typeface="微软雅黑" panose="020B0503020204020204" pitchFamily="34" charset="-122"/>
                  <a:ea typeface="微软雅黑" panose="020B0503020204020204" pitchFamily="34" charset="-122"/>
                </a:rPr>
                <a:t>感谢您下载平台上提供的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作品，为了您和熊猫办公以及原创作者的利益，请勿复制、传播、销售，否则将承担法律责任！熊猫办公将对作品进行维权，按照传播下载次数进行十倍的索取赔偿！</a:t>
              </a:r>
              <a:br>
                <a:rPr lang="en-US" altLang="zh-CN" sz="100" spc="120" dirty="0">
                  <a:solidFill>
                    <a:schemeClr val="bg1"/>
                  </a:solidFill>
                  <a:latin typeface="微软雅黑" panose="020B0503020204020204" pitchFamily="34" charset="-122"/>
                  <a:ea typeface="微软雅黑" panose="020B0503020204020204" pitchFamily="34" charset="-122"/>
                </a:rPr>
              </a:b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1.</a:t>
              </a:r>
              <a:r>
                <a:rPr lang="zh-CN" altLang="en-US" sz="100" spc="120" dirty="0">
                  <a:solidFill>
                    <a:schemeClr val="bg1"/>
                  </a:solidFill>
                  <a:latin typeface="微软雅黑" panose="020B0503020204020204" pitchFamily="34" charset="-122"/>
                  <a:ea typeface="微软雅黑" panose="020B0503020204020204" pitchFamily="34" charset="-122"/>
                </a:rPr>
                <a:t>在熊猫办公出售的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模板是免版税类（</a:t>
              </a:r>
              <a:r>
                <a:rPr lang="en-US" altLang="zh-CN" sz="100" spc="120" dirty="0">
                  <a:solidFill>
                    <a:schemeClr val="bg1"/>
                  </a:solidFill>
                  <a:latin typeface="微软雅黑" panose="020B0503020204020204" pitchFamily="34" charset="-122"/>
                  <a:ea typeface="微软雅黑" panose="020B0503020204020204" pitchFamily="34" charset="-122"/>
                </a:rPr>
                <a:t>RF</a:t>
              </a:r>
              <a:r>
                <a:rPr lang="zh-CN" altLang="en-US" sz="100" spc="120" dirty="0">
                  <a:solidFill>
                    <a:schemeClr val="bg1"/>
                  </a:solidFill>
                  <a:latin typeface="微软雅黑" panose="020B0503020204020204" pitchFamily="34" charset="-122"/>
                  <a:ea typeface="微软雅黑" panose="020B0503020204020204" pitchFamily="34" charset="-122"/>
                </a:rPr>
                <a:t>：</a:t>
              </a:r>
              <a:r>
                <a:rPr lang="en-US" altLang="zh-CN" sz="100" spc="120" dirty="0">
                  <a:solidFill>
                    <a:schemeClr val="bg1"/>
                  </a:solidFill>
                  <a:latin typeface="微软雅黑" panose="020B0503020204020204" pitchFamily="34" charset="-122"/>
                  <a:ea typeface="微软雅黑" panose="020B0503020204020204" pitchFamily="34" charset="-122"/>
                </a:rPr>
                <a:t>Royalty-Free</a:t>
              </a:r>
              <a:r>
                <a:rPr lang="zh-CN" altLang="en-US" sz="100" spc="120" dirty="0">
                  <a:solidFill>
                    <a:schemeClr val="bg1"/>
                  </a:solidFill>
                  <a:latin typeface="微软雅黑" panose="020B0503020204020204" pitchFamily="34" charset="-122"/>
                  <a:ea typeface="微软雅黑" panose="020B0503020204020204" pitchFamily="34" charset="-122"/>
                </a:rPr>
                <a:t>）正版受</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中国人民共和国著作法</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和</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世界版权公约</a:t>
              </a:r>
              <a:r>
                <a:rPr lang="en-US" altLang="zh-CN" sz="100" spc="120" dirty="0">
                  <a:solidFill>
                    <a:schemeClr val="bg1"/>
                  </a:solidFill>
                  <a:latin typeface="微软雅黑" panose="020B0503020204020204" pitchFamily="34" charset="-122"/>
                  <a:ea typeface="微软雅黑" panose="020B0503020204020204" pitchFamily="34" charset="-122"/>
                </a:rPr>
                <a:t>》</a:t>
              </a:r>
              <a:r>
                <a:rPr lang="zh-CN" altLang="en-US" sz="100" spc="120" dirty="0">
                  <a:solidFill>
                    <a:schemeClr val="bg1"/>
                  </a:solidFill>
                  <a:latin typeface="微软雅黑" panose="020B0503020204020204" pitchFamily="34" charset="-122"/>
                  <a:ea typeface="微软雅黑" panose="020B0503020204020204" pitchFamily="34" charset="-122"/>
                </a:rPr>
                <a:t>的保护，作品的所有权、版权和著作权归熊猫办公所有，您下载的是</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模板素材的使用权。</a:t>
              </a:r>
              <a:br>
                <a:rPr lang="zh-CN" altLang="en-US" sz="100" spc="120" dirty="0">
                  <a:solidFill>
                    <a:schemeClr val="bg1"/>
                  </a:solidFill>
                  <a:latin typeface="微软雅黑" panose="020B0503020204020204" pitchFamily="34" charset="-122"/>
                  <a:ea typeface="微软雅黑" panose="020B0503020204020204" pitchFamily="34" charset="-122"/>
                </a:rPr>
              </a:br>
              <a:r>
                <a:rPr lang="en-US" altLang="zh-CN" sz="100" spc="120" dirty="0">
                  <a:solidFill>
                    <a:schemeClr val="bg1"/>
                  </a:solidFill>
                  <a:latin typeface="微软雅黑" panose="020B0503020204020204" pitchFamily="34" charset="-122"/>
                  <a:ea typeface="微软雅黑" panose="020B0503020204020204" pitchFamily="34" charset="-122"/>
                </a:rPr>
                <a:t>2.</a:t>
              </a:r>
              <a:r>
                <a:rPr lang="zh-CN" altLang="en-US" sz="100" spc="120" dirty="0">
                  <a:solidFill>
                    <a:schemeClr val="bg1"/>
                  </a:solidFill>
                  <a:latin typeface="微软雅黑" panose="020B0503020204020204" pitchFamily="34" charset="-122"/>
                  <a:ea typeface="微软雅黑" panose="020B0503020204020204" pitchFamily="34" charset="-122"/>
                </a:rPr>
                <a:t>不得将熊猫办公的</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模板、</a:t>
              </a:r>
              <a:r>
                <a:rPr lang="en-US" altLang="zh-CN" sz="100" spc="120" dirty="0">
                  <a:solidFill>
                    <a:schemeClr val="bg1"/>
                  </a:solidFill>
                  <a:latin typeface="微软雅黑" panose="020B0503020204020204" pitchFamily="34" charset="-122"/>
                  <a:ea typeface="微软雅黑" panose="020B0503020204020204" pitchFamily="34" charset="-122"/>
                </a:rPr>
                <a:t>PPT</a:t>
              </a:r>
              <a:r>
                <a:rPr lang="zh-CN" altLang="en-US" sz="100" spc="120" dirty="0">
                  <a:solidFill>
                    <a:schemeClr val="bg1"/>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br>
                <a:rPr lang="zh-CN" altLang="en-US" sz="100" spc="120" dirty="0">
                  <a:solidFill>
                    <a:schemeClr val="bg1"/>
                  </a:solidFill>
                  <a:latin typeface="微软雅黑" panose="020B0503020204020204" pitchFamily="34" charset="-122"/>
                  <a:ea typeface="微软雅黑" panose="020B0503020204020204" pitchFamily="34" charset="-122"/>
                </a:rPr>
              </a:br>
              <a:endParaRPr lang="zh-CN" altLang="en-US" sz="100" spc="120" dirty="0">
                <a:solidFill>
                  <a:schemeClr val="bg1"/>
                </a:solidFill>
              </a:endParaRPr>
            </a:p>
          </p:txBody>
        </p:sp>
        <p:sp>
          <p:nvSpPr>
            <p:cNvPr id="10" name="矩形 9"/>
            <p:cNvSpPr/>
            <p:nvPr/>
          </p:nvSpPr>
          <p:spPr>
            <a:xfrm>
              <a:off x="4834812" y="1280106"/>
              <a:ext cx="2192590" cy="198227"/>
            </a:xfrm>
            <a:prstGeom prst="rect">
              <a:avLst/>
            </a:prstGeom>
            <a:noFill/>
          </p:spPr>
          <p:txBody>
            <a:bodyPr wrap="square">
              <a:spAutoFit/>
            </a:bodyPr>
            <a:lstStyle/>
            <a:p>
              <a:pPr algn="dist"/>
              <a:r>
                <a:rPr lang="zh-CN" altLang="en-US" sz="100" dirty="0">
                  <a:solidFill>
                    <a:schemeClr val="bg1"/>
                  </a:solidFill>
                  <a:latin typeface="微软雅黑" panose="020B0503020204020204" pitchFamily="34" charset="-122"/>
                  <a:ea typeface="微软雅黑" panose="020B0503020204020204" pitchFamily="34" charset="-122"/>
                </a:rPr>
                <a:t>  版权声明</a:t>
              </a:r>
              <a:endParaRPr lang="zh-CN" altLang="en-US" sz="100" dirty="0">
                <a:solidFill>
                  <a:schemeClr val="bg1"/>
                </a:solidFill>
              </a:endParaRPr>
            </a:p>
          </p:txBody>
        </p:sp>
      </p:grpSp>
    </p:spTree>
    <p:extLst>
      <p:ext uri="{BB962C8B-B14F-4D97-AF65-F5344CB8AC3E}">
        <p14:creationId xmlns:p14="http://schemas.microsoft.com/office/powerpoint/2010/main" val="3606127345"/>
      </p:ext>
    </p:extLst>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69E1B86F-07AB-454F-975C-70DEAC076D5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2024/11/22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630502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edg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F2937CB-13A7-4762-B9FC-47DBC2488CDB}"/>
              </a:ext>
            </a:extLst>
          </p:cNvPr>
          <p:cNvGrpSpPr/>
          <p:nvPr/>
        </p:nvGrpSpPr>
        <p:grpSpPr>
          <a:xfrm>
            <a:off x="1165413" y="2570947"/>
            <a:ext cx="10264588" cy="1913967"/>
            <a:chOff x="76504" y="514663"/>
            <a:chExt cx="7485060" cy="5687287"/>
          </a:xfrm>
          <a:solidFill>
            <a:schemeClr val="bg1"/>
          </a:solidFill>
        </p:grpSpPr>
        <p:sp>
          <p:nvSpPr>
            <p:cNvPr id="7" name="Rectangle: Rounded Corners 6">
              <a:extLst>
                <a:ext uri="{FF2B5EF4-FFF2-40B4-BE49-F238E27FC236}">
                  <a16:creationId xmlns:a16="http://schemas.microsoft.com/office/drawing/2014/main" id="{548A854E-2E50-41C8-827A-D42F6D53ABA7}"/>
                </a:ext>
              </a:extLst>
            </p:cNvPr>
            <p:cNvSpPr/>
            <p:nvPr/>
          </p:nvSpPr>
          <p:spPr>
            <a:xfrm>
              <a:off x="139597" y="56470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Rectangle: Rounded Corners 7">
              <a:extLst>
                <a:ext uri="{FF2B5EF4-FFF2-40B4-BE49-F238E27FC236}">
                  <a16:creationId xmlns:a16="http://schemas.microsoft.com/office/drawing/2014/main" id="{5CD11F40-D417-4835-B6C4-B3575C8EE864}"/>
                </a:ext>
              </a:extLst>
            </p:cNvPr>
            <p:cNvSpPr/>
            <p:nvPr/>
          </p:nvSpPr>
          <p:spPr>
            <a:xfrm>
              <a:off x="112903" y="514663"/>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Rectangle: Rounded Corners 8">
              <a:extLst>
                <a:ext uri="{FF2B5EF4-FFF2-40B4-BE49-F238E27FC236}">
                  <a16:creationId xmlns:a16="http://schemas.microsoft.com/office/drawing/2014/main" id="{910CB6C2-A647-44B8-9A43-AC2992ABA941}"/>
                </a:ext>
              </a:extLst>
            </p:cNvPr>
            <p:cNvSpPr/>
            <p:nvPr/>
          </p:nvSpPr>
          <p:spPr>
            <a:xfrm>
              <a:off x="197063" y="557879"/>
              <a:ext cx="7364501" cy="5587207"/>
            </a:xfrm>
            <a:custGeom>
              <a:avLst/>
              <a:gdLst>
                <a:gd name="connsiteX0" fmla="*/ 0 w 7364501"/>
                <a:gd name="connsiteY0" fmla="*/ 726505 h 5587207"/>
                <a:gd name="connsiteX1" fmla="*/ 726505 w 7364501"/>
                <a:gd name="connsiteY1" fmla="*/ 0 h 5587207"/>
                <a:gd name="connsiteX2" fmla="*/ 1376769 w 7364501"/>
                <a:gd name="connsiteY2" fmla="*/ 0 h 5587207"/>
                <a:gd name="connsiteX3" fmla="*/ 1849688 w 7364501"/>
                <a:gd name="connsiteY3" fmla="*/ 0 h 5587207"/>
                <a:gd name="connsiteX4" fmla="*/ 2322608 w 7364501"/>
                <a:gd name="connsiteY4" fmla="*/ 0 h 5587207"/>
                <a:gd name="connsiteX5" fmla="*/ 2972872 w 7364501"/>
                <a:gd name="connsiteY5" fmla="*/ 0 h 5587207"/>
                <a:gd name="connsiteX6" fmla="*/ 3623136 w 7364501"/>
                <a:gd name="connsiteY6" fmla="*/ 0 h 5587207"/>
                <a:gd name="connsiteX7" fmla="*/ 4096055 w 7364501"/>
                <a:gd name="connsiteY7" fmla="*/ 0 h 5587207"/>
                <a:gd name="connsiteX8" fmla="*/ 4568974 w 7364501"/>
                <a:gd name="connsiteY8" fmla="*/ 0 h 5587207"/>
                <a:gd name="connsiteX9" fmla="*/ 5278353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17105 h 5587207"/>
                <a:gd name="connsiteX14" fmla="*/ 7364501 w 7364501"/>
                <a:gd name="connsiteY14" fmla="*/ 1949046 h 5587207"/>
                <a:gd name="connsiteX15" fmla="*/ 7364501 w 7364501"/>
                <a:gd name="connsiteY15" fmla="*/ 2456962 h 5587207"/>
                <a:gd name="connsiteX16" fmla="*/ 7364501 w 7364501"/>
                <a:gd name="connsiteY16" fmla="*/ 3047561 h 5587207"/>
                <a:gd name="connsiteX17" fmla="*/ 7364501 w 7364501"/>
                <a:gd name="connsiteY17" fmla="*/ 3638161 h 5587207"/>
                <a:gd name="connsiteX18" fmla="*/ 7364501 w 7364501"/>
                <a:gd name="connsiteY18" fmla="*/ 4146077 h 5587207"/>
                <a:gd name="connsiteX19" fmla="*/ 7364501 w 7364501"/>
                <a:gd name="connsiteY19" fmla="*/ 4860702 h 5587207"/>
                <a:gd name="connsiteX20" fmla="*/ 6637996 w 7364501"/>
                <a:gd name="connsiteY20" fmla="*/ 5587207 h 5587207"/>
                <a:gd name="connsiteX21" fmla="*/ 5928617 w 7364501"/>
                <a:gd name="connsiteY21" fmla="*/ 5587207 h 5587207"/>
                <a:gd name="connsiteX22" fmla="*/ 5396583 w 7364501"/>
                <a:gd name="connsiteY22" fmla="*/ 5587207 h 5587207"/>
                <a:gd name="connsiteX23" fmla="*/ 4923664 w 7364501"/>
                <a:gd name="connsiteY23" fmla="*/ 5587207 h 5587207"/>
                <a:gd name="connsiteX24" fmla="*/ 4214285 w 7364501"/>
                <a:gd name="connsiteY24" fmla="*/ 5587207 h 5587207"/>
                <a:gd name="connsiteX25" fmla="*/ 3800480 w 7364501"/>
                <a:gd name="connsiteY25" fmla="*/ 5587207 h 5587207"/>
                <a:gd name="connsiteX26" fmla="*/ 3091101 w 7364501"/>
                <a:gd name="connsiteY26" fmla="*/ 5587207 h 5587207"/>
                <a:gd name="connsiteX27" fmla="*/ 2381722 w 7364501"/>
                <a:gd name="connsiteY27" fmla="*/ 5587207 h 5587207"/>
                <a:gd name="connsiteX28" fmla="*/ 1908803 w 7364501"/>
                <a:gd name="connsiteY28" fmla="*/ 5587207 h 5587207"/>
                <a:gd name="connsiteX29" fmla="*/ 1494999 w 7364501"/>
                <a:gd name="connsiteY29" fmla="*/ 5587207 h 5587207"/>
                <a:gd name="connsiteX30" fmla="*/ 726505 w 7364501"/>
                <a:gd name="connsiteY30" fmla="*/ 5587207 h 5587207"/>
                <a:gd name="connsiteX31" fmla="*/ 0 w 7364501"/>
                <a:gd name="connsiteY31" fmla="*/ 4860702 h 5587207"/>
                <a:gd name="connsiteX32" fmla="*/ 0 w 7364501"/>
                <a:gd name="connsiteY32" fmla="*/ 4228760 h 5587207"/>
                <a:gd name="connsiteX33" fmla="*/ 0 w 7364501"/>
                <a:gd name="connsiteY33" fmla="*/ 3638161 h 5587207"/>
                <a:gd name="connsiteX34" fmla="*/ 0 w 7364501"/>
                <a:gd name="connsiteY34" fmla="*/ 3088903 h 5587207"/>
                <a:gd name="connsiteX35" fmla="*/ 0 w 7364501"/>
                <a:gd name="connsiteY35" fmla="*/ 2456962 h 5587207"/>
                <a:gd name="connsiteX36" fmla="*/ 0 w 7364501"/>
                <a:gd name="connsiteY36" fmla="*/ 1783678 h 5587207"/>
                <a:gd name="connsiteX37" fmla="*/ 0 w 7364501"/>
                <a:gd name="connsiteY37" fmla="*/ 1317105 h 5587207"/>
                <a:gd name="connsiteX38" fmla="*/ 0 w 7364501"/>
                <a:gd name="connsiteY38"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7364501" h="5587207" fill="none" extrusionOk="0">
                  <a:moveTo>
                    <a:pt x="0" y="726505"/>
                  </a:moveTo>
                  <a:cubicBezTo>
                    <a:pt x="-110588" y="367109"/>
                    <a:pt x="358231" y="16355"/>
                    <a:pt x="726505" y="0"/>
                  </a:cubicBezTo>
                  <a:cubicBezTo>
                    <a:pt x="860252" y="-59428"/>
                    <a:pt x="1075883" y="6738"/>
                    <a:pt x="1376769" y="0"/>
                  </a:cubicBezTo>
                  <a:cubicBezTo>
                    <a:pt x="1677655" y="-6738"/>
                    <a:pt x="1651362" y="43582"/>
                    <a:pt x="1849688" y="0"/>
                  </a:cubicBezTo>
                  <a:cubicBezTo>
                    <a:pt x="2048014" y="-43582"/>
                    <a:pt x="2223606" y="53000"/>
                    <a:pt x="2322608" y="0"/>
                  </a:cubicBezTo>
                  <a:cubicBezTo>
                    <a:pt x="2421610" y="-53000"/>
                    <a:pt x="2807215" y="67713"/>
                    <a:pt x="2972872" y="0"/>
                  </a:cubicBezTo>
                  <a:cubicBezTo>
                    <a:pt x="3138529" y="-67713"/>
                    <a:pt x="3359941" y="16340"/>
                    <a:pt x="3623136" y="0"/>
                  </a:cubicBezTo>
                  <a:cubicBezTo>
                    <a:pt x="3886331" y="-16340"/>
                    <a:pt x="3970313" y="12431"/>
                    <a:pt x="4096055" y="0"/>
                  </a:cubicBezTo>
                  <a:cubicBezTo>
                    <a:pt x="4221797" y="-12431"/>
                    <a:pt x="4420851" y="32464"/>
                    <a:pt x="4568974" y="0"/>
                  </a:cubicBezTo>
                  <a:cubicBezTo>
                    <a:pt x="4717097" y="-32464"/>
                    <a:pt x="5102729" y="53769"/>
                    <a:pt x="5278353" y="0"/>
                  </a:cubicBezTo>
                  <a:cubicBezTo>
                    <a:pt x="5453977" y="-53769"/>
                    <a:pt x="5616006" y="46606"/>
                    <a:pt x="5869502" y="0"/>
                  </a:cubicBezTo>
                  <a:cubicBezTo>
                    <a:pt x="6122998" y="-46606"/>
                    <a:pt x="6368667" y="16358"/>
                    <a:pt x="6637996" y="0"/>
                  </a:cubicBezTo>
                  <a:cubicBezTo>
                    <a:pt x="6992659" y="89387"/>
                    <a:pt x="7350147" y="257864"/>
                    <a:pt x="7364501" y="726505"/>
                  </a:cubicBezTo>
                  <a:cubicBezTo>
                    <a:pt x="7420485" y="894972"/>
                    <a:pt x="7311067" y="1135432"/>
                    <a:pt x="7364501" y="1317105"/>
                  </a:cubicBezTo>
                  <a:cubicBezTo>
                    <a:pt x="7417935" y="1498778"/>
                    <a:pt x="7311750" y="1812992"/>
                    <a:pt x="7364501" y="1949046"/>
                  </a:cubicBezTo>
                  <a:cubicBezTo>
                    <a:pt x="7417252" y="2085100"/>
                    <a:pt x="7327506" y="2289094"/>
                    <a:pt x="7364501" y="2456962"/>
                  </a:cubicBezTo>
                  <a:cubicBezTo>
                    <a:pt x="7401496" y="2624830"/>
                    <a:pt x="7346830" y="2826145"/>
                    <a:pt x="7364501" y="3047561"/>
                  </a:cubicBezTo>
                  <a:cubicBezTo>
                    <a:pt x="7382172" y="3268977"/>
                    <a:pt x="7303739" y="3452484"/>
                    <a:pt x="7364501" y="3638161"/>
                  </a:cubicBezTo>
                  <a:cubicBezTo>
                    <a:pt x="7425263" y="3823838"/>
                    <a:pt x="7361581" y="3894244"/>
                    <a:pt x="7364501" y="4146077"/>
                  </a:cubicBezTo>
                  <a:cubicBezTo>
                    <a:pt x="7367421" y="4397910"/>
                    <a:pt x="7319318" y="4505011"/>
                    <a:pt x="7364501" y="4860702"/>
                  </a:cubicBezTo>
                  <a:cubicBezTo>
                    <a:pt x="7376562" y="5255480"/>
                    <a:pt x="7011666" y="5686005"/>
                    <a:pt x="6637996" y="5587207"/>
                  </a:cubicBezTo>
                  <a:cubicBezTo>
                    <a:pt x="6399708" y="5601709"/>
                    <a:pt x="6263945" y="5518091"/>
                    <a:pt x="5928617" y="5587207"/>
                  </a:cubicBezTo>
                  <a:cubicBezTo>
                    <a:pt x="5593289" y="5656323"/>
                    <a:pt x="5577941" y="5535150"/>
                    <a:pt x="5396583" y="5587207"/>
                  </a:cubicBezTo>
                  <a:cubicBezTo>
                    <a:pt x="5215225" y="5639264"/>
                    <a:pt x="5029183" y="5550419"/>
                    <a:pt x="4923664" y="5587207"/>
                  </a:cubicBezTo>
                  <a:cubicBezTo>
                    <a:pt x="4818145" y="5623995"/>
                    <a:pt x="4534116" y="5515615"/>
                    <a:pt x="4214285" y="5587207"/>
                  </a:cubicBezTo>
                  <a:cubicBezTo>
                    <a:pt x="3894454" y="5658799"/>
                    <a:pt x="3964110" y="5586338"/>
                    <a:pt x="3800480" y="5587207"/>
                  </a:cubicBezTo>
                  <a:cubicBezTo>
                    <a:pt x="3636850" y="5588076"/>
                    <a:pt x="3426162" y="5582306"/>
                    <a:pt x="3091101" y="5587207"/>
                  </a:cubicBezTo>
                  <a:cubicBezTo>
                    <a:pt x="2756040" y="5592108"/>
                    <a:pt x="2657646" y="5557464"/>
                    <a:pt x="2381722" y="5587207"/>
                  </a:cubicBezTo>
                  <a:cubicBezTo>
                    <a:pt x="2105798" y="5616950"/>
                    <a:pt x="2123665" y="5583928"/>
                    <a:pt x="1908803" y="5587207"/>
                  </a:cubicBezTo>
                  <a:cubicBezTo>
                    <a:pt x="1693941" y="5590486"/>
                    <a:pt x="1631795" y="5548624"/>
                    <a:pt x="1494999" y="5587207"/>
                  </a:cubicBezTo>
                  <a:cubicBezTo>
                    <a:pt x="1358203" y="5625790"/>
                    <a:pt x="961255" y="5558879"/>
                    <a:pt x="726505" y="5587207"/>
                  </a:cubicBezTo>
                  <a:cubicBezTo>
                    <a:pt x="290069" y="5627253"/>
                    <a:pt x="-62891" y="5273233"/>
                    <a:pt x="0" y="4860702"/>
                  </a:cubicBezTo>
                  <a:cubicBezTo>
                    <a:pt x="-46103" y="4663726"/>
                    <a:pt x="73495" y="4538742"/>
                    <a:pt x="0" y="4228760"/>
                  </a:cubicBezTo>
                  <a:cubicBezTo>
                    <a:pt x="-73495" y="3918778"/>
                    <a:pt x="57179" y="3799508"/>
                    <a:pt x="0" y="3638161"/>
                  </a:cubicBezTo>
                  <a:cubicBezTo>
                    <a:pt x="-57179" y="3476814"/>
                    <a:pt x="62886" y="3320804"/>
                    <a:pt x="0" y="3088903"/>
                  </a:cubicBezTo>
                  <a:cubicBezTo>
                    <a:pt x="-62886" y="2857002"/>
                    <a:pt x="52575" y="2635666"/>
                    <a:pt x="0" y="2456962"/>
                  </a:cubicBezTo>
                  <a:cubicBezTo>
                    <a:pt x="-52575" y="2278258"/>
                    <a:pt x="2431" y="2093986"/>
                    <a:pt x="0" y="1783678"/>
                  </a:cubicBezTo>
                  <a:cubicBezTo>
                    <a:pt x="-2431" y="1473370"/>
                    <a:pt x="52364" y="1477421"/>
                    <a:pt x="0" y="1317105"/>
                  </a:cubicBezTo>
                  <a:cubicBezTo>
                    <a:pt x="-52364" y="1156789"/>
                    <a:pt x="51560" y="975503"/>
                    <a:pt x="0" y="726505"/>
                  </a:cubicBezTo>
                  <a:close/>
                </a:path>
                <a:path w="7364501" h="5587207" stroke="0"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grp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0" name="Rectangle: Rounded Corners 9">
              <a:extLst>
                <a:ext uri="{FF2B5EF4-FFF2-40B4-BE49-F238E27FC236}">
                  <a16:creationId xmlns:a16="http://schemas.microsoft.com/office/drawing/2014/main" id="{11C40294-C9D6-4D4E-94AE-A174C0012090}"/>
                </a:ext>
              </a:extLst>
            </p:cNvPr>
            <p:cNvSpPr/>
            <p:nvPr/>
          </p:nvSpPr>
          <p:spPr>
            <a:xfrm>
              <a:off x="76504" y="614743"/>
              <a:ext cx="7364501" cy="5587207"/>
            </a:xfrm>
            <a:custGeom>
              <a:avLst/>
              <a:gdLst>
                <a:gd name="connsiteX0" fmla="*/ 0 w 7364501"/>
                <a:gd name="connsiteY0" fmla="*/ 726505 h 5587207"/>
                <a:gd name="connsiteX1" fmla="*/ 726505 w 7364501"/>
                <a:gd name="connsiteY1" fmla="*/ 0 h 5587207"/>
                <a:gd name="connsiteX2" fmla="*/ 1435884 w 7364501"/>
                <a:gd name="connsiteY2" fmla="*/ 0 h 5587207"/>
                <a:gd name="connsiteX3" fmla="*/ 2027033 w 7364501"/>
                <a:gd name="connsiteY3" fmla="*/ 0 h 5587207"/>
                <a:gd name="connsiteX4" fmla="*/ 2499952 w 7364501"/>
                <a:gd name="connsiteY4" fmla="*/ 0 h 5587207"/>
                <a:gd name="connsiteX5" fmla="*/ 3091101 w 7364501"/>
                <a:gd name="connsiteY5" fmla="*/ 0 h 5587207"/>
                <a:gd name="connsiteX6" fmla="*/ 3504906 w 7364501"/>
                <a:gd name="connsiteY6" fmla="*/ 0 h 5587207"/>
                <a:gd name="connsiteX7" fmla="*/ 4036940 w 7364501"/>
                <a:gd name="connsiteY7" fmla="*/ 0 h 5587207"/>
                <a:gd name="connsiteX8" fmla="*/ 4628089 w 7364501"/>
                <a:gd name="connsiteY8" fmla="*/ 0 h 5587207"/>
                <a:gd name="connsiteX9" fmla="*/ 5219238 w 7364501"/>
                <a:gd name="connsiteY9" fmla="*/ 0 h 5587207"/>
                <a:gd name="connsiteX10" fmla="*/ 5869502 w 7364501"/>
                <a:gd name="connsiteY10" fmla="*/ 0 h 5587207"/>
                <a:gd name="connsiteX11" fmla="*/ 6637996 w 7364501"/>
                <a:gd name="connsiteY11" fmla="*/ 0 h 5587207"/>
                <a:gd name="connsiteX12" fmla="*/ 7364501 w 7364501"/>
                <a:gd name="connsiteY12" fmla="*/ 726505 h 5587207"/>
                <a:gd name="connsiteX13" fmla="*/ 7364501 w 7364501"/>
                <a:gd name="connsiteY13" fmla="*/ 1358447 h 5587207"/>
                <a:gd name="connsiteX14" fmla="*/ 7364501 w 7364501"/>
                <a:gd name="connsiteY14" fmla="*/ 1907704 h 5587207"/>
                <a:gd name="connsiteX15" fmla="*/ 7364501 w 7364501"/>
                <a:gd name="connsiteY15" fmla="*/ 2580988 h 5587207"/>
                <a:gd name="connsiteX16" fmla="*/ 7364501 w 7364501"/>
                <a:gd name="connsiteY16" fmla="*/ 3254271 h 5587207"/>
                <a:gd name="connsiteX17" fmla="*/ 7364501 w 7364501"/>
                <a:gd name="connsiteY17" fmla="*/ 3927555 h 5587207"/>
                <a:gd name="connsiteX18" fmla="*/ 7364501 w 7364501"/>
                <a:gd name="connsiteY18" fmla="*/ 4860702 h 5587207"/>
                <a:gd name="connsiteX19" fmla="*/ 6637996 w 7364501"/>
                <a:gd name="connsiteY19" fmla="*/ 5587207 h 5587207"/>
                <a:gd name="connsiteX20" fmla="*/ 6046847 w 7364501"/>
                <a:gd name="connsiteY20" fmla="*/ 5587207 h 5587207"/>
                <a:gd name="connsiteX21" fmla="*/ 5455698 w 7364501"/>
                <a:gd name="connsiteY21" fmla="*/ 5587207 h 5587207"/>
                <a:gd name="connsiteX22" fmla="*/ 4805434 w 7364501"/>
                <a:gd name="connsiteY22" fmla="*/ 5587207 h 5587207"/>
                <a:gd name="connsiteX23" fmla="*/ 4155170 w 7364501"/>
                <a:gd name="connsiteY23" fmla="*/ 5587207 h 5587207"/>
                <a:gd name="connsiteX24" fmla="*/ 3623136 w 7364501"/>
                <a:gd name="connsiteY24" fmla="*/ 5587207 h 5587207"/>
                <a:gd name="connsiteX25" fmla="*/ 3209331 w 7364501"/>
                <a:gd name="connsiteY25" fmla="*/ 5587207 h 5587207"/>
                <a:gd name="connsiteX26" fmla="*/ 2795527 w 7364501"/>
                <a:gd name="connsiteY26" fmla="*/ 5587207 h 5587207"/>
                <a:gd name="connsiteX27" fmla="*/ 2322608 w 7364501"/>
                <a:gd name="connsiteY27" fmla="*/ 5587207 h 5587207"/>
                <a:gd name="connsiteX28" fmla="*/ 1908803 w 7364501"/>
                <a:gd name="connsiteY28" fmla="*/ 5587207 h 5587207"/>
                <a:gd name="connsiteX29" fmla="*/ 726505 w 7364501"/>
                <a:gd name="connsiteY29" fmla="*/ 5587207 h 5587207"/>
                <a:gd name="connsiteX30" fmla="*/ 0 w 7364501"/>
                <a:gd name="connsiteY30" fmla="*/ 4860702 h 5587207"/>
                <a:gd name="connsiteX31" fmla="*/ 0 w 7364501"/>
                <a:gd name="connsiteY31" fmla="*/ 4228760 h 5587207"/>
                <a:gd name="connsiteX32" fmla="*/ 0 w 7364501"/>
                <a:gd name="connsiteY32" fmla="*/ 3638161 h 5587207"/>
                <a:gd name="connsiteX33" fmla="*/ 0 w 7364501"/>
                <a:gd name="connsiteY33" fmla="*/ 3006219 h 5587207"/>
                <a:gd name="connsiteX34" fmla="*/ 0 w 7364501"/>
                <a:gd name="connsiteY34" fmla="*/ 2415620 h 5587207"/>
                <a:gd name="connsiteX35" fmla="*/ 0 w 7364501"/>
                <a:gd name="connsiteY35" fmla="*/ 1825020 h 5587207"/>
                <a:gd name="connsiteX36" fmla="*/ 0 w 7364501"/>
                <a:gd name="connsiteY36" fmla="*/ 726505 h 558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364501" h="5587207" extrusionOk="0">
                  <a:moveTo>
                    <a:pt x="0" y="726505"/>
                  </a:moveTo>
                  <a:cubicBezTo>
                    <a:pt x="-43097" y="364073"/>
                    <a:pt x="304611" y="107321"/>
                    <a:pt x="726505" y="0"/>
                  </a:cubicBezTo>
                  <a:cubicBezTo>
                    <a:pt x="983268" y="-24756"/>
                    <a:pt x="1178202" y="12737"/>
                    <a:pt x="1435884" y="0"/>
                  </a:cubicBezTo>
                  <a:cubicBezTo>
                    <a:pt x="1693566" y="-12737"/>
                    <a:pt x="1889391" y="49013"/>
                    <a:pt x="2027033" y="0"/>
                  </a:cubicBezTo>
                  <a:cubicBezTo>
                    <a:pt x="2164675" y="-49013"/>
                    <a:pt x="2337773" y="33326"/>
                    <a:pt x="2499952" y="0"/>
                  </a:cubicBezTo>
                  <a:cubicBezTo>
                    <a:pt x="2662131" y="-33326"/>
                    <a:pt x="2839773" y="47405"/>
                    <a:pt x="3091101" y="0"/>
                  </a:cubicBezTo>
                  <a:cubicBezTo>
                    <a:pt x="3342429" y="-47405"/>
                    <a:pt x="3334179" y="35528"/>
                    <a:pt x="3504906" y="0"/>
                  </a:cubicBezTo>
                  <a:cubicBezTo>
                    <a:pt x="3675634" y="-35528"/>
                    <a:pt x="3830761" y="6644"/>
                    <a:pt x="4036940" y="0"/>
                  </a:cubicBezTo>
                  <a:cubicBezTo>
                    <a:pt x="4243119" y="-6644"/>
                    <a:pt x="4344995" y="51907"/>
                    <a:pt x="4628089" y="0"/>
                  </a:cubicBezTo>
                  <a:cubicBezTo>
                    <a:pt x="4911183" y="-51907"/>
                    <a:pt x="5060299" y="18305"/>
                    <a:pt x="5219238" y="0"/>
                  </a:cubicBezTo>
                  <a:cubicBezTo>
                    <a:pt x="5378177" y="-18305"/>
                    <a:pt x="5638816" y="66643"/>
                    <a:pt x="5869502" y="0"/>
                  </a:cubicBezTo>
                  <a:cubicBezTo>
                    <a:pt x="6100188" y="-66643"/>
                    <a:pt x="6299235" y="59178"/>
                    <a:pt x="6637996" y="0"/>
                  </a:cubicBezTo>
                  <a:cubicBezTo>
                    <a:pt x="7049580" y="2384"/>
                    <a:pt x="7380798" y="389133"/>
                    <a:pt x="7364501" y="726505"/>
                  </a:cubicBezTo>
                  <a:cubicBezTo>
                    <a:pt x="7382375" y="949320"/>
                    <a:pt x="7354714" y="1048890"/>
                    <a:pt x="7364501" y="1358447"/>
                  </a:cubicBezTo>
                  <a:cubicBezTo>
                    <a:pt x="7374288" y="1668004"/>
                    <a:pt x="7355485" y="1641634"/>
                    <a:pt x="7364501" y="1907704"/>
                  </a:cubicBezTo>
                  <a:cubicBezTo>
                    <a:pt x="7373517" y="2173774"/>
                    <a:pt x="7318480" y="2400752"/>
                    <a:pt x="7364501" y="2580988"/>
                  </a:cubicBezTo>
                  <a:cubicBezTo>
                    <a:pt x="7410522" y="2761224"/>
                    <a:pt x="7338142" y="2962443"/>
                    <a:pt x="7364501" y="3254271"/>
                  </a:cubicBezTo>
                  <a:cubicBezTo>
                    <a:pt x="7390860" y="3546099"/>
                    <a:pt x="7364435" y="3619632"/>
                    <a:pt x="7364501" y="3927555"/>
                  </a:cubicBezTo>
                  <a:cubicBezTo>
                    <a:pt x="7364567" y="4235478"/>
                    <a:pt x="7354871" y="4471806"/>
                    <a:pt x="7364501" y="4860702"/>
                  </a:cubicBezTo>
                  <a:cubicBezTo>
                    <a:pt x="7437249" y="5218350"/>
                    <a:pt x="6960077" y="5673814"/>
                    <a:pt x="6637996" y="5587207"/>
                  </a:cubicBezTo>
                  <a:cubicBezTo>
                    <a:pt x="6451693" y="5634276"/>
                    <a:pt x="6293250" y="5517763"/>
                    <a:pt x="6046847" y="5587207"/>
                  </a:cubicBezTo>
                  <a:cubicBezTo>
                    <a:pt x="5800444" y="5656651"/>
                    <a:pt x="5695054" y="5577560"/>
                    <a:pt x="5455698" y="5587207"/>
                  </a:cubicBezTo>
                  <a:cubicBezTo>
                    <a:pt x="5216342" y="5596854"/>
                    <a:pt x="5003655" y="5571335"/>
                    <a:pt x="4805434" y="5587207"/>
                  </a:cubicBezTo>
                  <a:cubicBezTo>
                    <a:pt x="4607213" y="5603079"/>
                    <a:pt x="4357663" y="5555779"/>
                    <a:pt x="4155170" y="5587207"/>
                  </a:cubicBezTo>
                  <a:cubicBezTo>
                    <a:pt x="3952677" y="5618635"/>
                    <a:pt x="3800077" y="5586075"/>
                    <a:pt x="3623136" y="5587207"/>
                  </a:cubicBezTo>
                  <a:cubicBezTo>
                    <a:pt x="3446195" y="5588339"/>
                    <a:pt x="3414495" y="5561246"/>
                    <a:pt x="3209331" y="5587207"/>
                  </a:cubicBezTo>
                  <a:cubicBezTo>
                    <a:pt x="3004167" y="5613168"/>
                    <a:pt x="2957298" y="5570907"/>
                    <a:pt x="2795527" y="5587207"/>
                  </a:cubicBezTo>
                  <a:cubicBezTo>
                    <a:pt x="2633756" y="5603507"/>
                    <a:pt x="2492264" y="5568618"/>
                    <a:pt x="2322608" y="5587207"/>
                  </a:cubicBezTo>
                  <a:cubicBezTo>
                    <a:pt x="2152952" y="5605796"/>
                    <a:pt x="2073286" y="5564969"/>
                    <a:pt x="1908803" y="5587207"/>
                  </a:cubicBezTo>
                  <a:cubicBezTo>
                    <a:pt x="1744321" y="5609445"/>
                    <a:pt x="1077822" y="5470843"/>
                    <a:pt x="726505" y="5587207"/>
                  </a:cubicBezTo>
                  <a:cubicBezTo>
                    <a:pt x="282893" y="5670425"/>
                    <a:pt x="-9108" y="5276105"/>
                    <a:pt x="0" y="4860702"/>
                  </a:cubicBezTo>
                  <a:cubicBezTo>
                    <a:pt x="-31361" y="4557373"/>
                    <a:pt x="17741" y="4410292"/>
                    <a:pt x="0" y="4228760"/>
                  </a:cubicBezTo>
                  <a:cubicBezTo>
                    <a:pt x="-17741" y="4047228"/>
                    <a:pt x="42534" y="3889152"/>
                    <a:pt x="0" y="3638161"/>
                  </a:cubicBezTo>
                  <a:cubicBezTo>
                    <a:pt x="-42534" y="3387170"/>
                    <a:pt x="62552" y="3157236"/>
                    <a:pt x="0" y="3006219"/>
                  </a:cubicBezTo>
                  <a:cubicBezTo>
                    <a:pt x="-62552" y="2855202"/>
                    <a:pt x="61759" y="2603880"/>
                    <a:pt x="0" y="2415620"/>
                  </a:cubicBezTo>
                  <a:cubicBezTo>
                    <a:pt x="-61759" y="2227360"/>
                    <a:pt x="25277" y="2036802"/>
                    <a:pt x="0" y="1825020"/>
                  </a:cubicBezTo>
                  <a:cubicBezTo>
                    <a:pt x="-25277" y="1613238"/>
                    <a:pt x="76492" y="1220165"/>
                    <a:pt x="0" y="726505"/>
                  </a:cubicBezTo>
                  <a:close/>
                </a:path>
              </a:pathLst>
            </a:custGeom>
            <a:noFill/>
            <a:ln w="28575" cap="flat">
              <a:solidFill>
                <a:schemeClr val="accent6"/>
              </a:solidFill>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20" name="图片 19"/>
          <p:cNvPicPr>
            <a:picLocks noChangeAspect="1"/>
          </p:cNvPicPr>
          <p:nvPr/>
        </p:nvPicPr>
        <p:blipFill rotWithShape="1">
          <a:blip r:embed="rId3" cstate="print">
            <a:extLst>
              <a:ext uri="{28A0092B-C50C-407E-A947-70E740481C1C}">
                <a14:useLocalDpi xmlns:a14="http://schemas.microsoft.com/office/drawing/2010/main" val="0"/>
              </a:ext>
            </a:extLst>
          </a:blip>
          <a:srcRect l="15666" t="22988" r="16777" b="8183"/>
          <a:stretch>
            <a:fillRect/>
          </a:stretch>
        </p:blipFill>
        <p:spPr>
          <a:xfrm>
            <a:off x="4849226" y="728025"/>
            <a:ext cx="2660178" cy="1913967"/>
          </a:xfrm>
          <a:prstGeom prst="rect">
            <a:avLst/>
          </a:prstGeom>
        </p:spPr>
      </p:pic>
      <p:sp>
        <p:nvSpPr>
          <p:cNvPr id="65" name="文本框 64"/>
          <p:cNvSpPr txBox="1"/>
          <p:nvPr/>
        </p:nvSpPr>
        <p:spPr>
          <a:xfrm>
            <a:off x="7013612" y="389008"/>
            <a:ext cx="1547681" cy="1320016"/>
          </a:xfrm>
          <a:prstGeom prst="ellipse">
            <a:avLst/>
          </a:prstGeom>
          <a:gradFill>
            <a:gsLst>
              <a:gs pos="24000">
                <a:srgbClr val="F59F11"/>
              </a:gs>
              <a:gs pos="92000">
                <a:srgbClr val="FDCF0A">
                  <a:alpha val="95000"/>
                </a:srgbClr>
              </a:gs>
            </a:gsLst>
            <a:lin ang="8100000" scaled="1"/>
          </a:grad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tabLst/>
              <a:defRPr/>
            </a:pPr>
            <a:r>
              <a:rPr kumimoji="0" lang="en-US" altLang="zh-CN" sz="5500" b="1" i="0" u="none" strike="noStrike" kern="1200" cap="none" spc="0" normalizeH="0" baseline="0" noProof="0" dirty="0">
                <a:ln>
                  <a:noFill/>
                </a:ln>
                <a:solidFill>
                  <a:prstClr val="white"/>
                </a:solidFill>
                <a:effectLst/>
                <a:uLnTx/>
                <a:uFillTx/>
                <a:latin typeface="幼圆" panose="02010509060101010101" pitchFamily="49" charset="-122"/>
                <a:ea typeface="幼圆" panose="02010509060101010101" pitchFamily="49" charset="-122"/>
                <a:cs typeface="+mn-cs"/>
              </a:rPr>
              <a:t>01</a:t>
            </a:r>
          </a:p>
        </p:txBody>
      </p:sp>
      <p:pic>
        <p:nvPicPr>
          <p:cNvPr id="2" name="Picture 1">
            <a:extLst>
              <a:ext uri="{FF2B5EF4-FFF2-40B4-BE49-F238E27FC236}">
                <a16:creationId xmlns:a16="http://schemas.microsoft.com/office/drawing/2014/main" id="{D9A348DD-EF2C-47E1-9BC2-42C6DD505CF1}"/>
              </a:ext>
            </a:extLst>
          </p:cNvPr>
          <p:cNvPicPr>
            <a:picLocks noChangeAspect="1"/>
          </p:cNvPicPr>
          <p:nvPr/>
        </p:nvPicPr>
        <p:blipFill>
          <a:blip r:embed="rId4"/>
          <a:stretch>
            <a:fillRect/>
          </a:stretch>
        </p:blipFill>
        <p:spPr>
          <a:xfrm>
            <a:off x="1177113" y="3033282"/>
            <a:ext cx="10004403" cy="11827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1500"/>
                                  </p:stCondLst>
                                  <p:childTnLst>
                                    <p:set>
                                      <p:cBhvr>
                                        <p:cTn id="6" dur="1" fill="hold">
                                          <p:stCondLst>
                                            <p:cond delay="0"/>
                                          </p:stCondLst>
                                        </p:cTn>
                                        <p:tgtEl>
                                          <p:spTgt spid="20"/>
                                        </p:tgtEl>
                                        <p:attrNameLst>
                                          <p:attrName>style.visibility</p:attrName>
                                        </p:attrNameLst>
                                      </p:cBhvr>
                                      <p:to>
                                        <p:strVal val="visible"/>
                                      </p:to>
                                    </p:set>
                                  </p:childTnLst>
                                </p:cTn>
                              </p:par>
                              <p:par>
                                <p:cTn id="7" presetID="0" presetClass="path" presetSubtype="0" accel="50000" decel="50000" fill="hold" nodeType="withEffect">
                                  <p:stCondLst>
                                    <p:cond delay="1500"/>
                                  </p:stCondLst>
                                  <p:childTnLst>
                                    <p:animMotion origin="layout" path="M -0.34362 -0.29259 L -0.34362 -0.29236 C -0.34154 -0.28518 -0.33932 -0.27801 -0.33737 -0.27037 C -0.33672 -0.26782 -0.33672 -0.26458 -0.33581 -0.26204 C -0.33398 -0.25625 -0.33164 -0.25092 -0.32956 -0.2456 C -0.32851 -0.24259 -0.32708 -0.24028 -0.32643 -0.23704 C -0.32591 -0.23426 -0.32578 -0.23148 -0.32487 -0.2287 C -0.32305 -0.22291 -0.31992 -0.21852 -0.31862 -0.21204 C -0.3181 -0.20926 -0.31797 -0.20625 -0.31706 -0.2037 C -0.31588 -0.20069 -0.3138 -0.19861 -0.31237 -0.19537 C -0.31016 -0.19028 -0.30885 -0.18356 -0.30612 -0.1787 C -0.30299 -0.17315 -0.30052 -0.16643 -0.29674 -0.16204 C -0.29518 -0.16018 -0.29362 -0.15879 -0.29206 -0.15648 C -0.29036 -0.15416 -0.2888 -0.15139 -0.28737 -0.14815 C -0.2862 -0.1456 -0.28568 -0.14213 -0.28424 -0.13981 C -0.28151 -0.13565 -0.27487 -0.1287 -0.27487 -0.1287 C -0.26914 -0.11342 -0.27513 -0.12569 -0.26706 -0.11759 C -0.25104 -0.10185 -0.26367 -0.11018 -0.25299 -0.10393 C -0.2457 -0.09097 -0.25026 -0.09791 -0.23893 -0.08426 C -0.23737 -0.08264 -0.23607 -0.08009 -0.23424 -0.07893 C -0.23268 -0.07778 -0.23112 -0.07731 -0.22956 -0.07592 C -0.22799 -0.07454 -0.22669 -0.07199 -0.22487 -0.07037 C -0.21497 -0.0625 -0.21719 -0.06666 -0.20768 -0.06204 C -0.20456 -0.06065 -0.20143 -0.05833 -0.19831 -0.05648 C -0.19674 -0.05555 -0.19518 -0.05509 -0.19362 -0.0537 C -0.19154 -0.05185 -0.18958 -0.05 -0.18737 -0.04815 C -0.18594 -0.04722 -0.18424 -0.04676 -0.18268 -0.04537 C -0.18099 -0.04398 -0.17969 -0.04143 -0.17799 -0.03981 C -0.17656 -0.03866 -0.17474 -0.03866 -0.17331 -0.03704 C -0.17005 -0.03379 -0.16758 -0.02824 -0.16393 -0.02592 L -0.15456 -0.02037 C -0.15299 -0.01944 -0.1513 -0.01944 -0.14987 -0.01759 C -0.14831 -0.01574 -0.14661 -0.01435 -0.14518 -0.01204 C -0.14349 -0.00972 -0.14245 -0.00579 -0.14049 -0.0037 C -0.13763 -0.00092 -0.13385 -0.00162 -0.13112 0.00185 C -0.11771 0.01759 -0.13476 -0.00139 -0.12174 0.01019 C -0.11094 0.01968 -0.12383 0.01273 -0.11081 0.01852 C -0.10924 0.02037 -0.10794 0.02338 -0.10612 0.02408 C -0.1 0.02616 -0.09362 0.02523 -0.08737 0.02685 C -0.08581 0.02709 -0.08424 0.02871 -0.08268 0.02963 C -0.07331 0.02871 -0.06393 0.02801 -0.05456 0.02685 C -0.05143 0.02616 -0.04831 0.025 -0.04518 0.02408 C -0.04141 0.02269 -0.03503 0.02037 -0.03112 0.01852 C -0.02799 0.01667 -0.025 0.01435 -0.02174 0.01296 C -0.01862 0.01134 -0.01393 0.00972 -0.01081 0.00741 C -0.01003 0.00671 -0.00078 -0.00116 0.00013 -0.0037 C 0.00091 -0.00625 0.00013 -0.00926 0.00013 -0.01204 L 0.00013 -0.0118 " pathEditMode="relative" rAng="0" ptsTypes="AAAAAAAAAAAAAAAAAAAAAAAAAAAAAAAAAAAAAAAAAAAAAAAA">
                                      <p:cBhvr>
                                        <p:cTn id="8" dur="2000" fill="hold"/>
                                        <p:tgtEl>
                                          <p:spTgt spid="20"/>
                                        </p:tgtEl>
                                        <p:attrNameLst>
                                          <p:attrName>ppt_x</p:attrName>
                                          <p:attrName>ppt_y</p:attrName>
                                        </p:attrNameLst>
                                      </p:cBhvr>
                                      <p:rCtr x="17201" y="16111"/>
                                    </p:animMotion>
                                  </p:childTnLst>
                                </p:cTn>
                              </p:par>
                              <p:par>
                                <p:cTn id="9" presetID="53" presetClass="entr" presetSubtype="16" fill="hold" grpId="0" nodeType="withEffect">
                                  <p:stCondLst>
                                    <p:cond delay="3250"/>
                                  </p:stCondLst>
                                  <p:childTnLst>
                                    <p:set>
                                      <p:cBhvr>
                                        <p:cTn id="10" dur="1" fill="hold">
                                          <p:stCondLst>
                                            <p:cond delay="0"/>
                                          </p:stCondLst>
                                        </p:cTn>
                                        <p:tgtEl>
                                          <p:spTgt spid="65"/>
                                        </p:tgtEl>
                                        <p:attrNameLst>
                                          <p:attrName>style.visibility</p:attrName>
                                        </p:attrNameLst>
                                      </p:cBhvr>
                                      <p:to>
                                        <p:strVal val="visible"/>
                                      </p:to>
                                    </p:set>
                                    <p:anim calcmode="lin" valueType="num">
                                      <p:cBhvr>
                                        <p:cTn id="11" dur="750" fill="hold"/>
                                        <p:tgtEl>
                                          <p:spTgt spid="65"/>
                                        </p:tgtEl>
                                        <p:attrNameLst>
                                          <p:attrName>ppt_w</p:attrName>
                                        </p:attrNameLst>
                                      </p:cBhvr>
                                      <p:tavLst>
                                        <p:tav tm="0">
                                          <p:val>
                                            <p:fltVal val="0"/>
                                          </p:val>
                                        </p:tav>
                                        <p:tav tm="100000">
                                          <p:val>
                                            <p:strVal val="#ppt_w"/>
                                          </p:val>
                                        </p:tav>
                                      </p:tavLst>
                                    </p:anim>
                                    <p:anim calcmode="lin" valueType="num">
                                      <p:cBhvr>
                                        <p:cTn id="12" dur="750" fill="hold"/>
                                        <p:tgtEl>
                                          <p:spTgt spid="65"/>
                                        </p:tgtEl>
                                        <p:attrNameLst>
                                          <p:attrName>ppt_h</p:attrName>
                                        </p:attrNameLst>
                                      </p:cBhvr>
                                      <p:tavLst>
                                        <p:tav tm="0">
                                          <p:val>
                                            <p:fltVal val="0"/>
                                          </p:val>
                                        </p:tav>
                                        <p:tav tm="100000">
                                          <p:val>
                                            <p:strVal val="#ppt_h"/>
                                          </p:val>
                                        </p:tav>
                                      </p:tavLst>
                                    </p:anim>
                                    <p:animEffect transition="in" filter="fade">
                                      <p:cBhvr>
                                        <p:cTn id="13" dur="75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3C41D223-ED72-4CE9-8B02-00150D6C32BE}"/>
              </a:ext>
            </a:extLst>
          </p:cNvPr>
          <p:cNvSpPr txBox="1"/>
          <p:nvPr/>
        </p:nvSpPr>
        <p:spPr>
          <a:xfrm>
            <a:off x="2045064" y="663907"/>
            <a:ext cx="6550296"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err="1">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rPr>
              <a:t>Bài</a:t>
            </a:r>
            <a:r>
              <a:rPr kumimoji="0" lang="en-US" sz="6000" b="1" i="0" u="none" strike="noStrike" kern="1200" cap="none" spc="0" normalizeH="0" baseline="0" noProof="0" dirty="0">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rPr>
              <a:t> </a:t>
            </a:r>
            <a:r>
              <a:rPr kumimoji="0" lang="en-US" sz="6000" b="1" i="0" u="none" strike="noStrike" kern="1200" cap="none" spc="0" normalizeH="0" baseline="0" noProof="0" dirty="0" err="1">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rPr>
              <a:t>làm</a:t>
            </a:r>
            <a:r>
              <a:rPr kumimoji="0" lang="en-US" sz="6000" b="1" i="0" u="none" strike="noStrike" kern="1200" cap="none" spc="0" normalizeH="0" baseline="0" noProof="0" dirty="0">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rPr>
              <a:t> </a:t>
            </a:r>
            <a:r>
              <a:rPr kumimoji="0" lang="en-US" sz="6000" b="1" i="0" u="none" strike="noStrike" kern="1200" cap="none" spc="0" normalizeH="0" baseline="0" noProof="0" dirty="0" err="1">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rPr>
              <a:t>mẫu</a:t>
            </a:r>
            <a:endParaRPr kumimoji="0" lang="en-US" sz="6000" b="1" i="0" u="none" strike="noStrike" kern="1200" cap="none" spc="0" normalizeH="0" baseline="0" noProof="0" dirty="0">
              <a:ln>
                <a:noFill/>
              </a:ln>
              <a:solidFill>
                <a:srgbClr val="FF0066"/>
              </a:solidFill>
              <a:effectLst>
                <a:outerShdw blurRad="63500" sx="102000" sy="102000" algn="ctr" rotWithShape="0">
                  <a:prstClr val="black">
                    <a:alpha val="40000"/>
                  </a:prstClr>
                </a:outerShdw>
              </a:effectLst>
              <a:uLnTx/>
              <a:uFillTx/>
              <a:latin typeface="SVN-Roselina Script" panose="02000000000000000000" pitchFamily="50" charset="0"/>
              <a:ea typeface="White Xmas PERSONAL USE" pitchFamily="50" charset="0"/>
              <a:cs typeface="Baloo" panose="03080902040302020200" pitchFamily="66" charset="0"/>
            </a:endParaRPr>
          </a:p>
        </p:txBody>
      </p:sp>
      <p:sp>
        <p:nvSpPr>
          <p:cNvPr id="35" name="TextBox 34">
            <a:extLst>
              <a:ext uri="{FF2B5EF4-FFF2-40B4-BE49-F238E27FC236}">
                <a16:creationId xmlns:a16="http://schemas.microsoft.com/office/drawing/2014/main" id="{997BC32E-BC0F-466C-BBDA-E86AB244AD8F}"/>
              </a:ext>
            </a:extLst>
          </p:cNvPr>
          <p:cNvSpPr txBox="1"/>
          <p:nvPr/>
        </p:nvSpPr>
        <p:spPr>
          <a:xfrm>
            <a:off x="704249" y="1791597"/>
            <a:ext cx="8877901" cy="3108543"/>
          </a:xfrm>
          <a:prstGeom prst="rect">
            <a:avLst/>
          </a:prstGeom>
          <a:noFill/>
        </p:spPr>
        <p:txBody>
          <a:bodyPr wrap="square">
            <a:spAutoFit/>
          </a:bodyPr>
          <a:lstStyle/>
          <a:p>
            <a:pPr lvl="0" algn="just">
              <a:defRPr/>
            </a:pPr>
            <a:r>
              <a:rPr lang="en-US"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	C</a:t>
            </a:r>
            <a:r>
              <a:rPr lang="vi-VN" sz="28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hiếc cặp nhỏ là người bạn thân thiết nhất của em. Chiếc cặp hình chữ nhật, có màu hồng, trên cặp in nổi hình nàng công chúa Sofia mà em yêu thích. Quai cặp được làm bằng nhựa, trông rất chắc chắn. Hai dây đeo là vải ni lông màu đen. Bên trong, cặp có ba ngăn nhỏ, to, thuận tiện cho việc đựng sách vở và đồ dùng học tập. Em rất yêu quý chiếc cặp này.</a:t>
            </a:r>
          </a:p>
        </p:txBody>
      </p:sp>
      <p:pic>
        <p:nvPicPr>
          <p:cNvPr id="37" name="Picture 36" descr="A picture containing toy, doll&#10;&#10;Description automatically generated">
            <a:extLst>
              <a:ext uri="{FF2B5EF4-FFF2-40B4-BE49-F238E27FC236}">
                <a16:creationId xmlns:a16="http://schemas.microsoft.com/office/drawing/2014/main" id="{BF66B678-F60E-4D49-ABCF-0426891948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02688" y="-65641"/>
            <a:ext cx="3714476" cy="371447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12194110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Scale>
                                          <p:cBhvr>
                                            <p:cTn id="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
                                            </p:tgtEl>
                                            <p:attrNameLst>
                                              <p:attrName>ppt_x</p:attrName>
                                              <p:attrName>ppt_y</p:attrName>
                                            </p:attrNameLst>
                                          </p:cBhvr>
                                        </p:animMotion>
                                        <p:animEffect transition="in" filter="fade">
                                          <p:cBhvr>
                                            <p:cTn id="9" dur="1000"/>
                                            <p:tgtEl>
                                              <p:spTgt spid="3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750"/>
                                            <p:tgtEl>
                                              <p:spTgt spid="35"/>
                                            </p:tgtEl>
                                          </p:cBhvr>
                                        </p:animEffect>
                                      </p:childTnLst>
                                    </p:cTn>
                                  </p:par>
                                  <p:par>
                                    <p:cTn id="14" presetID="2" presetClass="entr" presetSubtype="4" fill="hold" nodeType="withEffect" p14:presetBounceEnd="40000">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14:bounceEnd="40000">
                                          <p:cBhvr additive="base">
                                            <p:cTn id="16" dur="75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17"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2"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Scale>
                                          <p:cBhvr>
                                            <p:cTn id="7"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3"/>
                                            </p:tgtEl>
                                            <p:attrNameLst>
                                              <p:attrName>ppt_x</p:attrName>
                                              <p:attrName>ppt_y</p:attrName>
                                            </p:attrNameLst>
                                          </p:cBhvr>
                                        </p:animMotion>
                                        <p:animEffect transition="in" filter="fade">
                                          <p:cBhvr>
                                            <p:cTn id="9" dur="1000"/>
                                            <p:tgtEl>
                                              <p:spTgt spid="33"/>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up)">
                                          <p:cBhvr>
                                            <p:cTn id="13" dur="750"/>
                                            <p:tgtEl>
                                              <p:spTgt spid="35"/>
                                            </p:tgtEl>
                                          </p:cBhvr>
                                        </p:animEffect>
                                      </p:childTnLst>
                                    </p:cTn>
                                  </p:par>
                                  <p:par>
                                    <p:cTn id="14" presetID="2" presetClass="entr" presetSubtype="4"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750" fill="hold"/>
                                            <p:tgtEl>
                                              <p:spTgt spid="37"/>
                                            </p:tgtEl>
                                            <p:attrNameLst>
                                              <p:attrName>ppt_x</p:attrName>
                                            </p:attrNameLst>
                                          </p:cBhvr>
                                          <p:tavLst>
                                            <p:tav tm="0">
                                              <p:val>
                                                <p:strVal val="#ppt_x"/>
                                              </p:val>
                                            </p:tav>
                                            <p:tav tm="100000">
                                              <p:val>
                                                <p:strVal val="#ppt_x"/>
                                              </p:val>
                                            </p:tav>
                                          </p:tavLst>
                                        </p:anim>
                                        <p:anim calcmode="lin" valueType="num">
                                          <p:cBhvr additive="base">
                                            <p:cTn id="17" dur="750" fill="hold"/>
                                            <p:tgtEl>
                                              <p:spTgt spid="3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6E3A90-137F-4DF5-920D-130760A79989}"/>
              </a:ext>
            </a:extLst>
          </p:cNvPr>
          <p:cNvSpPr txBox="1"/>
          <p:nvPr/>
        </p:nvSpPr>
        <p:spPr>
          <a:xfrm>
            <a:off x="1013012" y="600635"/>
            <a:ext cx="9780494" cy="954107"/>
          </a:xfrm>
          <a:prstGeom prst="rect">
            <a:avLst/>
          </a:prstGeom>
          <a:noFill/>
        </p:spPr>
        <p:txBody>
          <a:bodyPr wrap="square" rtlCol="0">
            <a:spAutoFit/>
          </a:bodyPr>
          <a:lstStyle/>
          <a:p>
            <a:pPr algn="ctr"/>
            <a:r>
              <a:rPr lang="en-US" sz="2800" b="1" dirty="0">
                <a:solidFill>
                  <a:srgbClr val="0070C0"/>
                </a:solidFill>
              </a:rPr>
              <a:t>1. </a:t>
            </a:r>
            <a:r>
              <a:rPr lang="vi-VN" sz="2800" b="1" dirty="0">
                <a:solidFill>
                  <a:srgbClr val="0070C0"/>
                </a:solidFill>
              </a:rPr>
              <a:t>Quan sát một đồ vật trong tranh, ghi lại những điều đã quan sát được về đặc điểm của đồ vật.</a:t>
            </a:r>
          </a:p>
        </p:txBody>
      </p:sp>
      <p:pic>
        <p:nvPicPr>
          <p:cNvPr id="11" name="Picture 10">
            <a:extLst>
              <a:ext uri="{FF2B5EF4-FFF2-40B4-BE49-F238E27FC236}">
                <a16:creationId xmlns:a16="http://schemas.microsoft.com/office/drawing/2014/main" id="{CF9A73CB-75FC-4BE9-AAA9-ECD68CC405CA}"/>
              </a:ext>
            </a:extLst>
          </p:cNvPr>
          <p:cNvPicPr>
            <a:picLocks noChangeAspect="1"/>
          </p:cNvPicPr>
          <p:nvPr/>
        </p:nvPicPr>
        <p:blipFill>
          <a:blip r:embed="rId2"/>
          <a:stretch>
            <a:fillRect/>
          </a:stretch>
        </p:blipFill>
        <p:spPr>
          <a:xfrm>
            <a:off x="2199646" y="1695169"/>
            <a:ext cx="8398741" cy="1733831"/>
          </a:xfrm>
          <a:prstGeom prst="rect">
            <a:avLst/>
          </a:prstGeom>
        </p:spPr>
      </p:pic>
      <p:sp>
        <p:nvSpPr>
          <p:cNvPr id="12" name="Wave 11">
            <a:extLst>
              <a:ext uri="{FF2B5EF4-FFF2-40B4-BE49-F238E27FC236}">
                <a16:creationId xmlns:a16="http://schemas.microsoft.com/office/drawing/2014/main" id="{5187948F-2074-4F86-96BB-10AE4F8414C8}"/>
              </a:ext>
            </a:extLst>
          </p:cNvPr>
          <p:cNvSpPr/>
          <p:nvPr/>
        </p:nvSpPr>
        <p:spPr>
          <a:xfrm>
            <a:off x="573741" y="3657600"/>
            <a:ext cx="3899647" cy="1120588"/>
          </a:xfrm>
          <a:prstGeom prst="wav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b="1" dirty="0"/>
              <a:t>a. </a:t>
            </a:r>
            <a:r>
              <a:rPr lang="en-US" sz="2800" b="1" dirty="0" err="1"/>
              <a:t>Đặc</a:t>
            </a:r>
            <a:r>
              <a:rPr lang="en-US" sz="2800" b="1" dirty="0"/>
              <a:t> </a:t>
            </a:r>
            <a:r>
              <a:rPr lang="en-US" sz="2800" b="1" dirty="0" err="1"/>
              <a:t>điểm</a:t>
            </a:r>
            <a:r>
              <a:rPr lang="en-US" sz="2800" b="1" dirty="0"/>
              <a:t> </a:t>
            </a:r>
            <a:r>
              <a:rPr lang="en-US" sz="2800" b="1" dirty="0" err="1"/>
              <a:t>về</a:t>
            </a:r>
            <a:r>
              <a:rPr lang="en-US" sz="2800" b="1" dirty="0"/>
              <a:t> </a:t>
            </a:r>
            <a:r>
              <a:rPr lang="en-US" sz="2800" b="1" dirty="0" err="1"/>
              <a:t>màu</a:t>
            </a:r>
            <a:r>
              <a:rPr lang="en-US" sz="2800" b="1" dirty="0"/>
              <a:t> </a:t>
            </a:r>
            <a:r>
              <a:rPr lang="en-US" sz="2800" b="1" dirty="0" err="1"/>
              <a:t>sắc</a:t>
            </a:r>
            <a:endParaRPr lang="en-US" sz="2800" b="1" dirty="0"/>
          </a:p>
        </p:txBody>
      </p:sp>
      <p:sp>
        <p:nvSpPr>
          <p:cNvPr id="15" name="Wave 14">
            <a:extLst>
              <a:ext uri="{FF2B5EF4-FFF2-40B4-BE49-F238E27FC236}">
                <a16:creationId xmlns:a16="http://schemas.microsoft.com/office/drawing/2014/main" id="{D3E1D50B-2948-4D5E-9912-3CD3A05F93B0}"/>
              </a:ext>
            </a:extLst>
          </p:cNvPr>
          <p:cNvSpPr/>
          <p:nvPr/>
        </p:nvSpPr>
        <p:spPr>
          <a:xfrm>
            <a:off x="7637929" y="3429000"/>
            <a:ext cx="3899647" cy="1349188"/>
          </a:xfrm>
          <a:prstGeom prst="wav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b="1" dirty="0"/>
              <a:t>b. </a:t>
            </a:r>
            <a:r>
              <a:rPr lang="en-US" sz="2800" b="1" dirty="0" err="1"/>
              <a:t>Đặc</a:t>
            </a:r>
            <a:r>
              <a:rPr lang="en-US" sz="2800" b="1" dirty="0"/>
              <a:t> </a:t>
            </a:r>
            <a:r>
              <a:rPr lang="en-US" sz="2800" b="1" dirty="0" err="1"/>
              <a:t>điểm</a:t>
            </a:r>
            <a:r>
              <a:rPr lang="en-US" sz="2800" b="1" dirty="0"/>
              <a:t> </a:t>
            </a:r>
            <a:r>
              <a:rPr lang="en-US" sz="2800" b="1" dirty="0" err="1"/>
              <a:t>về</a:t>
            </a:r>
            <a:r>
              <a:rPr lang="en-US" sz="2800" b="1" dirty="0"/>
              <a:t> </a:t>
            </a:r>
            <a:r>
              <a:rPr lang="en-US" sz="2800" b="1" dirty="0" err="1"/>
              <a:t>hình</a:t>
            </a:r>
            <a:r>
              <a:rPr lang="en-US" sz="2800" b="1" dirty="0"/>
              <a:t> </a:t>
            </a:r>
            <a:r>
              <a:rPr lang="en-US" sz="2800" b="1" dirty="0" err="1"/>
              <a:t>dáng</a:t>
            </a:r>
            <a:r>
              <a:rPr lang="en-US" sz="2800" b="1" dirty="0"/>
              <a:t>, </a:t>
            </a:r>
            <a:r>
              <a:rPr lang="en-US" sz="2800" b="1" dirty="0" err="1"/>
              <a:t>kích</a:t>
            </a:r>
            <a:r>
              <a:rPr lang="en-US" sz="2800" b="1" dirty="0"/>
              <a:t> </a:t>
            </a:r>
            <a:r>
              <a:rPr lang="en-US" sz="2800" b="1" dirty="0" err="1"/>
              <a:t>thước</a:t>
            </a:r>
            <a:endParaRPr lang="en-US" sz="2800" b="1" dirty="0"/>
          </a:p>
        </p:txBody>
      </p:sp>
      <p:sp>
        <p:nvSpPr>
          <p:cNvPr id="16" name="Wave 15">
            <a:extLst>
              <a:ext uri="{FF2B5EF4-FFF2-40B4-BE49-F238E27FC236}">
                <a16:creationId xmlns:a16="http://schemas.microsoft.com/office/drawing/2014/main" id="{06D41601-8CB9-45D3-930F-E5EB6B4E503C}"/>
              </a:ext>
            </a:extLst>
          </p:cNvPr>
          <p:cNvSpPr/>
          <p:nvPr/>
        </p:nvSpPr>
        <p:spPr>
          <a:xfrm>
            <a:off x="4078940" y="5253952"/>
            <a:ext cx="5728448" cy="1204913"/>
          </a:xfrm>
          <a:prstGeom prst="wav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b="1" dirty="0"/>
              <a:t>c. </a:t>
            </a:r>
            <a:r>
              <a:rPr lang="en-US" sz="2800" b="1" dirty="0" err="1"/>
              <a:t>Đặc</a:t>
            </a:r>
            <a:r>
              <a:rPr lang="en-US" sz="2800" b="1" dirty="0"/>
              <a:t> </a:t>
            </a:r>
            <a:r>
              <a:rPr lang="en-US" sz="2800" b="1" dirty="0" err="1"/>
              <a:t>điểm</a:t>
            </a:r>
            <a:r>
              <a:rPr lang="en-US" sz="2800" b="1" dirty="0"/>
              <a:t> </a:t>
            </a:r>
            <a:r>
              <a:rPr lang="en-US" sz="2800" b="1" dirty="0" err="1"/>
              <a:t>về</a:t>
            </a:r>
            <a:r>
              <a:rPr lang="en-US" sz="2800" b="1" dirty="0"/>
              <a:t> </a:t>
            </a:r>
            <a:r>
              <a:rPr lang="en-US" sz="2800" b="1" dirty="0" err="1"/>
              <a:t>hoạt</a:t>
            </a:r>
            <a:r>
              <a:rPr lang="en-US" sz="2800" b="1" dirty="0"/>
              <a:t> </a:t>
            </a:r>
            <a:r>
              <a:rPr lang="en-US" sz="2800" b="1" dirty="0" err="1"/>
              <a:t>động</a:t>
            </a:r>
            <a:r>
              <a:rPr lang="en-US" sz="2800" b="1" dirty="0"/>
              <a:t>, </a:t>
            </a:r>
            <a:r>
              <a:rPr lang="en-US" sz="2800" b="1" dirty="0" err="1"/>
              <a:t>công</a:t>
            </a:r>
            <a:r>
              <a:rPr lang="en-US" sz="2800" b="1" dirty="0"/>
              <a:t> </a:t>
            </a:r>
            <a:r>
              <a:rPr lang="en-US" sz="2800" b="1" dirty="0" err="1"/>
              <a:t>dụng</a:t>
            </a:r>
            <a:endParaRPr lang="en-US" sz="2800" b="1" dirty="0"/>
          </a:p>
        </p:txBody>
      </p:sp>
      <p:sp>
        <p:nvSpPr>
          <p:cNvPr id="13" name="Oval 12">
            <a:extLst>
              <a:ext uri="{FF2B5EF4-FFF2-40B4-BE49-F238E27FC236}">
                <a16:creationId xmlns:a16="http://schemas.microsoft.com/office/drawing/2014/main" id="{AFFF5AE7-D8EC-41DB-A808-28448231A2EF}"/>
              </a:ext>
            </a:extLst>
          </p:cNvPr>
          <p:cNvSpPr/>
          <p:nvPr/>
        </p:nvSpPr>
        <p:spPr>
          <a:xfrm>
            <a:off x="4849906" y="3747247"/>
            <a:ext cx="2635623" cy="112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t>Tên</a:t>
            </a:r>
            <a:r>
              <a:rPr lang="en-US" sz="3600" b="1" dirty="0"/>
              <a:t> </a:t>
            </a:r>
            <a:r>
              <a:rPr lang="en-US" sz="3600" b="1" dirty="0" err="1"/>
              <a:t>đồ</a:t>
            </a:r>
            <a:r>
              <a:rPr lang="en-US" sz="3600" b="1" dirty="0"/>
              <a:t> </a:t>
            </a:r>
            <a:r>
              <a:rPr lang="en-US" sz="3600" b="1" dirty="0" err="1"/>
              <a:t>vật</a:t>
            </a:r>
            <a:endParaRPr lang="en-US" sz="3600" b="1" dirty="0"/>
          </a:p>
        </p:txBody>
      </p:sp>
    </p:spTree>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ppt_x"/>
                                          </p:val>
                                        </p:tav>
                                        <p:tav tm="100000">
                                          <p:val>
                                            <p:strVal val="#ppt_x"/>
                                          </p:val>
                                        </p:tav>
                                      </p:tavLst>
                                    </p:anim>
                                    <p:anim calcmode="lin" valueType="num">
                                      <p:cBhvr additive="base">
                                        <p:cTn id="3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5" grpId="0" animBg="1"/>
      <p:bldP spid="16"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3">
            <a:extLst>
              <a:ext uri="{FF2B5EF4-FFF2-40B4-BE49-F238E27FC236}">
                <a16:creationId xmlns:a16="http://schemas.microsoft.com/office/drawing/2014/main" id="{9758AD8B-2B6B-464A-B943-197061FB2E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57972">
            <a:off x="-370699" y="276851"/>
            <a:ext cx="6164898" cy="3615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8"/>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5318498" y="490733"/>
            <a:ext cx="6630259" cy="2388074"/>
          </a:xfrm>
          <a:prstGeom prst="rect">
            <a:avLst/>
          </a:prstGeom>
        </p:spPr>
      </p:pic>
      <p:pic>
        <p:nvPicPr>
          <p:cNvPr id="12" name="图片 11"/>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4863600" y="2355755"/>
            <a:ext cx="7328400" cy="2144527"/>
          </a:xfrm>
          <a:prstGeom prst="rect">
            <a:avLst/>
          </a:prstGeom>
        </p:spPr>
      </p:pic>
      <p:sp>
        <p:nvSpPr>
          <p:cNvPr id="2" name="TextBox 1">
            <a:extLst>
              <a:ext uri="{FF2B5EF4-FFF2-40B4-BE49-F238E27FC236}">
                <a16:creationId xmlns:a16="http://schemas.microsoft.com/office/drawing/2014/main" id="{0EF53BCA-1A1F-437E-BF67-69320D635951}"/>
              </a:ext>
            </a:extLst>
          </p:cNvPr>
          <p:cNvSpPr txBox="1"/>
          <p:nvPr/>
        </p:nvSpPr>
        <p:spPr>
          <a:xfrm>
            <a:off x="639243" y="2294031"/>
            <a:ext cx="390042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ED7D31">
                    <a:lumMod val="50000"/>
                  </a:srgbClr>
                </a:solidFill>
                <a:effectLst>
                  <a:glow rad="63500">
                    <a:srgbClr val="ED7D31">
                      <a:satMod val="175000"/>
                      <a:alpha val="40000"/>
                    </a:srgbClr>
                  </a:glow>
                </a:effectLst>
                <a:uLnTx/>
                <a:uFillTx/>
                <a:latin typeface="Arial" panose="020B0604020202020204" pitchFamily="34" charset="0"/>
                <a:ea typeface="+mn-ea"/>
                <a:cs typeface="Arial" panose="020B0604020202020204" pitchFamily="34" charset="0"/>
              </a:rPr>
              <a:t>THẢO</a:t>
            </a:r>
            <a:r>
              <a:rPr kumimoji="0" lang="en-US" sz="3200" b="0" i="0" u="none" strike="noStrike" kern="1200" cap="none" spc="0" normalizeH="0" baseline="0" noProof="0" dirty="0">
                <a:ln>
                  <a:noFill/>
                </a:ln>
                <a:solidFill>
                  <a:srgbClr val="ED7D31">
                    <a:lumMod val="50000"/>
                  </a:srgbClr>
                </a:solidFill>
                <a:effectLst>
                  <a:glow rad="63500">
                    <a:srgbClr val="ED7D31">
                      <a:satMod val="175000"/>
                      <a:alpha val="40000"/>
                    </a:srgbClr>
                  </a:glow>
                </a:effectLst>
                <a:uLnTx/>
                <a:uFillTx/>
                <a:latin typeface="Arial" panose="020B0604020202020204" pitchFamily="34" charset="0"/>
                <a:ea typeface="+mn-ea"/>
                <a:cs typeface="Arial" panose="020B0604020202020204" pitchFamily="34" charset="0"/>
              </a:rPr>
              <a:t> </a:t>
            </a:r>
            <a:r>
              <a:rPr kumimoji="0" lang="en-US" sz="3200" b="0" i="0" u="none" strike="noStrike" kern="1200" cap="none" spc="0" normalizeH="0" baseline="0" noProof="0" dirty="0" err="1">
                <a:ln>
                  <a:noFill/>
                </a:ln>
                <a:solidFill>
                  <a:srgbClr val="ED7D31">
                    <a:lumMod val="50000"/>
                  </a:srgbClr>
                </a:solidFill>
                <a:effectLst>
                  <a:glow rad="63500">
                    <a:srgbClr val="ED7D31">
                      <a:satMod val="175000"/>
                      <a:alpha val="40000"/>
                    </a:srgbClr>
                  </a:glow>
                </a:effectLst>
                <a:uLnTx/>
                <a:uFillTx/>
                <a:latin typeface="Arial" panose="020B0604020202020204" pitchFamily="34" charset="0"/>
                <a:ea typeface="+mn-ea"/>
                <a:cs typeface="Arial" panose="020B0604020202020204" pitchFamily="34" charset="0"/>
              </a:rPr>
              <a:t>LUẬN</a:t>
            </a:r>
            <a:r>
              <a:rPr kumimoji="0" lang="en-US" sz="3200" b="0" i="0" u="none" strike="noStrike" kern="1200" cap="none" spc="0" normalizeH="0" baseline="0" noProof="0" dirty="0">
                <a:ln>
                  <a:noFill/>
                </a:ln>
                <a:solidFill>
                  <a:srgbClr val="ED7D31">
                    <a:lumMod val="50000"/>
                  </a:srgbClr>
                </a:solidFill>
                <a:effectLst>
                  <a:glow rad="63500">
                    <a:srgbClr val="ED7D31">
                      <a:satMod val="175000"/>
                      <a:alpha val="40000"/>
                    </a:srgbClr>
                  </a:glow>
                </a:effectLst>
                <a:uLnTx/>
                <a:uFillTx/>
                <a:latin typeface="Arial" panose="020B0604020202020204" pitchFamily="34" charset="0"/>
                <a:ea typeface="+mn-ea"/>
                <a:cs typeface="Arial" panose="020B0604020202020204" pitchFamily="34" charset="0"/>
              </a:rPr>
              <a:t> NHÓM</a:t>
            </a:r>
          </a:p>
        </p:txBody>
      </p:sp>
      <p:sp>
        <p:nvSpPr>
          <p:cNvPr id="18" name="TextBox 17">
            <a:extLst>
              <a:ext uri="{FF2B5EF4-FFF2-40B4-BE49-F238E27FC236}">
                <a16:creationId xmlns:a16="http://schemas.microsoft.com/office/drawing/2014/main" id="{CE0EE19C-5C42-40D2-827C-E1951FE72607}"/>
              </a:ext>
            </a:extLst>
          </p:cNvPr>
          <p:cNvSpPr txBox="1"/>
          <p:nvPr/>
        </p:nvSpPr>
        <p:spPr>
          <a:xfrm>
            <a:off x="6246723" y="1169019"/>
            <a:ext cx="4941367"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Cả nhóm chọn</a:t>
            </a:r>
            <a:r>
              <a:rPr kumimoji="0" lang="nl-NL"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đồ vật và cùng nhau quan sát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5423647" y="2848420"/>
            <a:ext cx="5658764"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 nhân quan sát, ghi chép đặc điểm của đồ vật đó.</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512" t="30833" r="15823" b="25833"/>
          <a:stretch>
            <a:fillRect/>
          </a:stretch>
        </p:blipFill>
        <p:spPr>
          <a:xfrm>
            <a:off x="3491902" y="4025133"/>
            <a:ext cx="7328400" cy="2144527"/>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4325397" y="4563222"/>
            <a:ext cx="5279882"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Cá nhân nêu từng đặc điểm của đồ vật</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073637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down)">
                                      <p:cBhvr>
                                        <p:cTn id="25" dur="580">
                                          <p:stCondLst>
                                            <p:cond delay="0"/>
                                          </p:stCondLst>
                                        </p:cTn>
                                        <p:tgtEl>
                                          <p:spTgt spid="16"/>
                                        </p:tgtEl>
                                      </p:cBhvr>
                                    </p:animEffect>
                                    <p:anim calcmode="lin" valueType="num">
                                      <p:cBhvr>
                                        <p:cTn id="26"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1" dur="26">
                                          <p:stCondLst>
                                            <p:cond delay="650"/>
                                          </p:stCondLst>
                                        </p:cTn>
                                        <p:tgtEl>
                                          <p:spTgt spid="16"/>
                                        </p:tgtEl>
                                      </p:cBhvr>
                                      <p:to x="100000" y="60000"/>
                                    </p:animScale>
                                    <p:animScale>
                                      <p:cBhvr>
                                        <p:cTn id="32" dur="166" decel="50000">
                                          <p:stCondLst>
                                            <p:cond delay="676"/>
                                          </p:stCondLst>
                                        </p:cTn>
                                        <p:tgtEl>
                                          <p:spTgt spid="16"/>
                                        </p:tgtEl>
                                      </p:cBhvr>
                                      <p:to x="100000" y="100000"/>
                                    </p:animScale>
                                    <p:animScale>
                                      <p:cBhvr>
                                        <p:cTn id="33" dur="26">
                                          <p:stCondLst>
                                            <p:cond delay="1312"/>
                                          </p:stCondLst>
                                        </p:cTn>
                                        <p:tgtEl>
                                          <p:spTgt spid="16"/>
                                        </p:tgtEl>
                                      </p:cBhvr>
                                      <p:to x="100000" y="80000"/>
                                    </p:animScale>
                                    <p:animScale>
                                      <p:cBhvr>
                                        <p:cTn id="34" dur="166" decel="50000">
                                          <p:stCondLst>
                                            <p:cond delay="1338"/>
                                          </p:stCondLst>
                                        </p:cTn>
                                        <p:tgtEl>
                                          <p:spTgt spid="16"/>
                                        </p:tgtEl>
                                      </p:cBhvr>
                                      <p:to x="100000" y="100000"/>
                                    </p:animScale>
                                    <p:animScale>
                                      <p:cBhvr>
                                        <p:cTn id="35" dur="26">
                                          <p:stCondLst>
                                            <p:cond delay="1642"/>
                                          </p:stCondLst>
                                        </p:cTn>
                                        <p:tgtEl>
                                          <p:spTgt spid="16"/>
                                        </p:tgtEl>
                                      </p:cBhvr>
                                      <p:to x="100000" y="90000"/>
                                    </p:animScale>
                                    <p:animScale>
                                      <p:cBhvr>
                                        <p:cTn id="36" dur="166" decel="50000">
                                          <p:stCondLst>
                                            <p:cond delay="1668"/>
                                          </p:stCondLst>
                                        </p:cTn>
                                        <p:tgtEl>
                                          <p:spTgt spid="16"/>
                                        </p:tgtEl>
                                      </p:cBhvr>
                                      <p:to x="100000" y="100000"/>
                                    </p:animScale>
                                    <p:animScale>
                                      <p:cBhvr>
                                        <p:cTn id="37" dur="26">
                                          <p:stCondLst>
                                            <p:cond delay="1808"/>
                                          </p:stCondLst>
                                        </p:cTn>
                                        <p:tgtEl>
                                          <p:spTgt spid="16"/>
                                        </p:tgtEl>
                                      </p:cBhvr>
                                      <p:to x="100000" y="95000"/>
                                    </p:animScale>
                                    <p:animScale>
                                      <p:cBhvr>
                                        <p:cTn id="38" dur="166" decel="50000">
                                          <p:stCondLst>
                                            <p:cond delay="1834"/>
                                          </p:stCondLst>
                                        </p:cTn>
                                        <p:tgtEl>
                                          <p:spTgt spid="16"/>
                                        </p:tgtEl>
                                      </p:cBhvr>
                                      <p:to x="100000" y="100000"/>
                                    </p:animScale>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500" fill="hold"/>
                                        <p:tgtEl>
                                          <p:spTgt spid="18"/>
                                        </p:tgtEl>
                                        <p:attrNameLst>
                                          <p:attrName>ppt_x</p:attrName>
                                        </p:attrNameLst>
                                      </p:cBhvr>
                                      <p:tavLst>
                                        <p:tav tm="0">
                                          <p:val>
                                            <p:strVal val="#ppt_x"/>
                                          </p:val>
                                        </p:tav>
                                        <p:tav tm="100000">
                                          <p:val>
                                            <p:strVal val="#ppt_x"/>
                                          </p:val>
                                        </p:tav>
                                      </p:tavLst>
                                    </p:anim>
                                    <p:anim calcmode="lin" valueType="num">
                                      <p:cBhvr additive="base">
                                        <p:cTn id="4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down)">
                                      <p:cBhvr>
                                        <p:cTn id="51" dur="500"/>
                                        <p:tgtEl>
                                          <p:spTgt spid="22"/>
                                        </p:tgtEl>
                                      </p:cBhvr>
                                    </p:animEffect>
                                  </p:childTnLst>
                                </p:cTn>
                              </p:par>
                              <p:par>
                                <p:cTn id="52" presetID="31"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1000" fill="hold"/>
                                        <p:tgtEl>
                                          <p:spTgt spid="12"/>
                                        </p:tgtEl>
                                        <p:attrNameLst>
                                          <p:attrName>ppt_w</p:attrName>
                                        </p:attrNameLst>
                                      </p:cBhvr>
                                      <p:tavLst>
                                        <p:tav tm="0">
                                          <p:val>
                                            <p:fltVal val="0"/>
                                          </p:val>
                                        </p:tav>
                                        <p:tav tm="100000">
                                          <p:val>
                                            <p:strVal val="#ppt_w"/>
                                          </p:val>
                                        </p:tav>
                                      </p:tavLst>
                                    </p:anim>
                                    <p:anim calcmode="lin" valueType="num">
                                      <p:cBhvr>
                                        <p:cTn id="55" dur="1000" fill="hold"/>
                                        <p:tgtEl>
                                          <p:spTgt spid="12"/>
                                        </p:tgtEl>
                                        <p:attrNameLst>
                                          <p:attrName>ppt_h</p:attrName>
                                        </p:attrNameLst>
                                      </p:cBhvr>
                                      <p:tavLst>
                                        <p:tav tm="0">
                                          <p:val>
                                            <p:fltVal val="0"/>
                                          </p:val>
                                        </p:tav>
                                        <p:tav tm="100000">
                                          <p:val>
                                            <p:strVal val="#ppt_h"/>
                                          </p:val>
                                        </p:tav>
                                      </p:tavLst>
                                    </p:anim>
                                    <p:anim calcmode="lin" valueType="num">
                                      <p:cBhvr>
                                        <p:cTn id="56" dur="1000" fill="hold"/>
                                        <p:tgtEl>
                                          <p:spTgt spid="12"/>
                                        </p:tgtEl>
                                        <p:attrNameLst>
                                          <p:attrName>style.rotation</p:attrName>
                                        </p:attrNameLst>
                                      </p:cBhvr>
                                      <p:tavLst>
                                        <p:tav tm="0">
                                          <p:val>
                                            <p:fltVal val="90"/>
                                          </p:val>
                                        </p:tav>
                                        <p:tav tm="100000">
                                          <p:val>
                                            <p:fltVal val="0"/>
                                          </p:val>
                                        </p:tav>
                                      </p:tavLst>
                                    </p:anim>
                                    <p:animEffect transition="in" filter="fade">
                                      <p:cBhvr>
                                        <p:cTn id="57" dur="10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down)">
                                      <p:cBhvr>
                                        <p:cTn id="62" dur="500"/>
                                        <p:tgtEl>
                                          <p:spTgt spid="11"/>
                                        </p:tgtEl>
                                      </p:cBhvr>
                                    </p:animEffect>
                                  </p:childTnLst>
                                </p:cTn>
                              </p:par>
                              <p:par>
                                <p:cTn id="63" presetID="31" presetClass="entr" presetSubtype="0" fill="hold" nodeType="with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1000" fill="hold"/>
                                        <p:tgtEl>
                                          <p:spTgt spid="10"/>
                                        </p:tgtEl>
                                        <p:attrNameLst>
                                          <p:attrName>ppt_w</p:attrName>
                                        </p:attrNameLst>
                                      </p:cBhvr>
                                      <p:tavLst>
                                        <p:tav tm="0">
                                          <p:val>
                                            <p:fltVal val="0"/>
                                          </p:val>
                                        </p:tav>
                                        <p:tav tm="100000">
                                          <p:val>
                                            <p:strVal val="#ppt_w"/>
                                          </p:val>
                                        </p:tav>
                                      </p:tavLst>
                                    </p:anim>
                                    <p:anim calcmode="lin" valueType="num">
                                      <p:cBhvr>
                                        <p:cTn id="66" dur="1000" fill="hold"/>
                                        <p:tgtEl>
                                          <p:spTgt spid="10"/>
                                        </p:tgtEl>
                                        <p:attrNameLst>
                                          <p:attrName>ppt_h</p:attrName>
                                        </p:attrNameLst>
                                      </p:cBhvr>
                                      <p:tavLst>
                                        <p:tav tm="0">
                                          <p:val>
                                            <p:fltVal val="0"/>
                                          </p:val>
                                        </p:tav>
                                        <p:tav tm="100000">
                                          <p:val>
                                            <p:strVal val="#ppt_h"/>
                                          </p:val>
                                        </p:tav>
                                      </p:tavLst>
                                    </p:anim>
                                    <p:anim calcmode="lin" valueType="num">
                                      <p:cBhvr>
                                        <p:cTn id="67" dur="1000" fill="hold"/>
                                        <p:tgtEl>
                                          <p:spTgt spid="10"/>
                                        </p:tgtEl>
                                        <p:attrNameLst>
                                          <p:attrName>style.rotation</p:attrName>
                                        </p:attrNameLst>
                                      </p:cBhvr>
                                      <p:tavLst>
                                        <p:tav tm="0">
                                          <p:val>
                                            <p:fltVal val="90"/>
                                          </p:val>
                                        </p:tav>
                                        <p:tav tm="100000">
                                          <p:val>
                                            <p:fltVal val="0"/>
                                          </p:val>
                                        </p:tav>
                                      </p:tavLst>
                                    </p:anim>
                                    <p:animEffect transition="in" filter="fade">
                                      <p:cBhvr>
                                        <p:cTn id="68"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P spid="22"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4557831" y="753035"/>
            <a:ext cx="6630259" cy="203336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4111912" y="2333505"/>
            <a:ext cx="6708390" cy="2144527"/>
          </a:xfrm>
          <a:prstGeom prst="rect">
            <a:avLst/>
          </a:prstGeom>
        </p:spPr>
      </p:pic>
      <p:sp>
        <p:nvSpPr>
          <p:cNvPr id="18" name="TextBox 17">
            <a:extLst>
              <a:ext uri="{FF2B5EF4-FFF2-40B4-BE49-F238E27FC236}">
                <a16:creationId xmlns:a16="http://schemas.microsoft.com/office/drawing/2014/main" id="{CE0EE19C-5C42-40D2-827C-E1951FE72607}"/>
              </a:ext>
            </a:extLst>
          </p:cNvPr>
          <p:cNvSpPr txBox="1"/>
          <p:nvPr/>
        </p:nvSpPr>
        <p:spPr>
          <a:xfrm>
            <a:off x="5305428" y="1436570"/>
            <a:ext cx="4941367" cy="584775"/>
          </a:xfrm>
          <a:prstGeom prst="rect">
            <a:avLst/>
          </a:prstGeom>
          <a:noFill/>
        </p:spPr>
        <p:txBody>
          <a:bodyPr wrap="square">
            <a:spAutoFit/>
          </a:bodyPr>
          <a:lstStyle/>
          <a:p>
            <a:pPr marL="457200" indent="-457200">
              <a:buFont typeface="Arial" panose="020B0604020202020204" pitchFamily="34" charset="0"/>
              <a:buChar char="•"/>
            </a:pPr>
            <a:r>
              <a:rPr lang="nl-NL" sz="3200" b="1" dirty="0">
                <a:latin typeface="Arial" panose="020B0604020202020204" pitchFamily="34" charset="0"/>
                <a:cs typeface="Arial" panose="020B0604020202020204" pitchFamily="34" charset="0"/>
              </a:rPr>
              <a:t>Màu sắc: </a:t>
            </a:r>
            <a:r>
              <a:rPr lang="en-US" sz="3200" dirty="0" err="1">
                <a:latin typeface="Arial" panose="020B0604020202020204" pitchFamily="34" charset="0"/>
                <a:cs typeface="Arial" panose="020B0604020202020204" pitchFamily="34" charset="0"/>
              </a:rPr>
              <a:t>Xanh</a:t>
            </a:r>
            <a:r>
              <a:rPr lang="en-US" sz="3200" dirty="0">
                <a:latin typeface="Arial" panose="020B0604020202020204" pitchFamily="34" charset="0"/>
                <a:cs typeface="Arial" panose="020B0604020202020204" pitchFamily="34" charset="0"/>
              </a:rPr>
              <a:t> da </a:t>
            </a:r>
            <a:r>
              <a:rPr lang="en-US" sz="3200" dirty="0" err="1">
                <a:latin typeface="Arial" panose="020B0604020202020204" pitchFamily="34" charset="0"/>
                <a:cs typeface="Arial" panose="020B0604020202020204" pitchFamily="34" charset="0"/>
              </a:rPr>
              <a:t>trời</a:t>
            </a:r>
            <a:endParaRPr lang="en-US" sz="3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4557831" y="2828835"/>
            <a:ext cx="6882481" cy="1569660"/>
          </a:xfrm>
          <a:prstGeom prst="rect">
            <a:avLst/>
          </a:prstGeom>
          <a:noFill/>
        </p:spPr>
        <p:txBody>
          <a:bodyPr wrap="square">
            <a:spAutoFit/>
          </a:bodyPr>
          <a:lstStyle/>
          <a:p>
            <a:pPr marL="342900" indent="-342900" fontAlgn="t">
              <a:buFont typeface="Arial" panose="020B0604020202020204" pitchFamily="34" charset="0"/>
              <a:buChar char="•"/>
            </a:pPr>
            <a:r>
              <a:rPr lang="vi-VN" sz="3200" b="1" dirty="0">
                <a:latin typeface="Arial" panose="020B0604020202020204" pitchFamily="34" charset="0"/>
                <a:cs typeface="Arial" panose="020B0604020202020204" pitchFamily="34" charset="0"/>
              </a:rPr>
              <a:t>Đặc điểm hình dạng, kích thước</a:t>
            </a:r>
            <a:r>
              <a:rPr lang="en-US" sz="3200" b="1"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Cao ngang người, gồm tay lái, yên xe, bàn đạp, giỏ xe, bánh xe</a:t>
            </a: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491902" y="4025133"/>
            <a:ext cx="7328400" cy="2144527"/>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4325396" y="4563222"/>
            <a:ext cx="7114915" cy="1569660"/>
          </a:xfrm>
          <a:prstGeom prst="rect">
            <a:avLst/>
          </a:prstGeom>
          <a:noFill/>
        </p:spPr>
        <p:txBody>
          <a:bodyPr wrap="square">
            <a:spAutoFit/>
          </a:bodyPr>
          <a:lstStyle/>
          <a:p>
            <a:pPr marL="457200" indent="-457200">
              <a:buFont typeface="Arial" panose="020B0604020202020204" pitchFamily="34" charset="0"/>
              <a:buChar char="•"/>
            </a:pPr>
            <a:r>
              <a:rPr lang="en-US" sz="3200" b="1" dirty="0" err="1">
                <a:latin typeface="Arial" panose="020B0604020202020204" pitchFamily="34" charset="0"/>
                <a:cs typeface="Arial" panose="020B0604020202020204" pitchFamily="34" charset="0"/>
              </a:rPr>
              <a:t>Đặc</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điểm</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về</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hoạt</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động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công</a:t>
            </a:r>
            <a:r>
              <a:rPr lang="en-US" sz="3200" b="1" dirty="0">
                <a:latin typeface="Arial" panose="020B0604020202020204" pitchFamily="34" charset="0"/>
                <a:cs typeface="Arial" panose="020B0604020202020204" pitchFamily="34" charset="0"/>
              </a:rPr>
              <a:t> </a:t>
            </a:r>
            <a:r>
              <a:rPr lang="en-US" sz="3200" b="1" dirty="0" err="1">
                <a:latin typeface="Arial" panose="020B0604020202020204" pitchFamily="34" charset="0"/>
                <a:cs typeface="Arial" panose="020B0604020202020204" pitchFamily="34" charset="0"/>
              </a:rPr>
              <a:t>dụng</a:t>
            </a:r>
            <a:r>
              <a:rPr lang="en-US" sz="3200" b="1" dirty="0">
                <a:latin typeface="Arial" panose="020B0604020202020204" pitchFamily="34" charset="0"/>
                <a:cs typeface="Arial" panose="020B0604020202020204" pitchFamily="34" charset="0"/>
              </a:rPr>
              <a:t>: </a:t>
            </a:r>
            <a:r>
              <a:rPr lang="vi-VN" sz="3200" dirty="0">
                <a:latin typeface="Arial" panose="020B0604020202020204" pitchFamily="34" charset="0"/>
                <a:cs typeface="Arial" panose="020B0604020202020204" pitchFamily="34" charset="0"/>
              </a:rPr>
              <a:t>Giúp em di chuyển nhanh chóng hơn</a:t>
            </a:r>
            <a:endParaRPr lang="en-US" sz="32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BA5042-6F7D-4663-86C3-C276F63F0BAA}"/>
              </a:ext>
            </a:extLst>
          </p:cNvPr>
          <p:cNvPicPr>
            <a:picLocks noChangeAspect="1"/>
          </p:cNvPicPr>
          <p:nvPr/>
        </p:nvPicPr>
        <p:blipFill>
          <a:blip r:embed="rId3"/>
          <a:stretch>
            <a:fillRect/>
          </a:stretch>
        </p:blipFill>
        <p:spPr>
          <a:xfrm>
            <a:off x="337935" y="1671174"/>
            <a:ext cx="4009123" cy="250293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303639" y="753035"/>
            <a:ext cx="7884451" cy="203336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303639" y="2079524"/>
            <a:ext cx="9633094" cy="2375574"/>
          </a:xfrm>
          <a:prstGeom prst="rect">
            <a:avLst/>
          </a:prstGeom>
        </p:spPr>
      </p:pic>
      <p:sp>
        <p:nvSpPr>
          <p:cNvPr id="18" name="TextBox 17">
            <a:extLst>
              <a:ext uri="{FF2B5EF4-FFF2-40B4-BE49-F238E27FC236}">
                <a16:creationId xmlns:a16="http://schemas.microsoft.com/office/drawing/2014/main" id="{CE0EE19C-5C42-40D2-827C-E1951FE72607}"/>
              </a:ext>
            </a:extLst>
          </p:cNvPr>
          <p:cNvSpPr txBox="1"/>
          <p:nvPr/>
        </p:nvSpPr>
        <p:spPr>
          <a:xfrm>
            <a:off x="3839897" y="1188965"/>
            <a:ext cx="4941367" cy="1077218"/>
          </a:xfrm>
          <a:prstGeom prst="rect">
            <a:avLst/>
          </a:prstGeom>
          <a:noFill/>
        </p:spPr>
        <p:txBody>
          <a:bodyPr wrap="square">
            <a:spAutoFit/>
          </a:bodyPr>
          <a:lstStyle/>
          <a:p>
            <a:pPr marL="457200" lvl="0" indent="-457200">
              <a:buFont typeface="Arial" panose="020B0604020202020204" pitchFamily="34" charset="0"/>
              <a:buChar char="•"/>
            </a:pPr>
            <a:r>
              <a:rPr kumimoji="0" lang="nl-NL"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Màu sắc: </a:t>
            </a:r>
            <a:r>
              <a:rPr lang="pt-BR" sz="3200" dirty="0">
                <a:latin typeface="Arial" panose="020B0604020202020204" pitchFamily="34" charset="0"/>
                <a:cs typeface="Arial" panose="020B0604020202020204" pitchFamily="34" charset="0"/>
              </a:rPr>
              <a:t>Xanh lá cây, vàng, đỏ</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3471586" y="2503115"/>
            <a:ext cx="7884451" cy="1569660"/>
          </a:xfrm>
          <a:prstGeom prst="rect">
            <a:avLst/>
          </a:prstGeom>
          <a:noFill/>
        </p:spPr>
        <p:txBody>
          <a:bodyPr wrap="square">
            <a:spAutoFit/>
          </a:bodyPr>
          <a:lstStyle/>
          <a:p>
            <a:pPr marL="342900" lvl="0" indent="-342900" algn="just" fontAlgn="t">
              <a:buFont typeface="Arial" panose="020B0604020202020204" pitchFamily="34" charset="0"/>
              <a:buChar cha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Đặc điểm hình dạng, kích thước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phía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trên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chuông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3 </a:t>
            </a:r>
            <a:r>
              <a:rPr lang="en-US" sz="3200" dirty="0" err="1">
                <a:latin typeface="Arial" panose="020B0604020202020204" pitchFamily="34" charset="0"/>
                <a:cs typeface="Arial" panose="020B0604020202020204" pitchFamily="34" charset="0"/>
              </a:rPr>
              <a:t>chiếc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kim</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2921102" y="4121421"/>
            <a:ext cx="7884451" cy="2144527"/>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3471586" y="4563222"/>
            <a:ext cx="6133693" cy="1077218"/>
          </a:xfrm>
          <a:prstGeom prst="rect">
            <a:avLst/>
          </a:prstGeom>
          <a:noFill/>
        </p:spPr>
        <p:txBody>
          <a:bodyPr wrap="square">
            <a:spAutoFit/>
          </a:bodyPr>
          <a:lstStyle/>
          <a:p>
            <a:pPr marL="457200" lvl="0" indent="-457200" algn="just">
              <a:buFont typeface="Arial" panose="020B0604020202020204" pitchFamily="34" charset="0"/>
              <a:buChar cha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Đặc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công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dụng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Chỉ</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giờ</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báo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thức</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563C6B1-411B-4749-9F32-A28DE26F581D}"/>
              </a:ext>
            </a:extLst>
          </p:cNvPr>
          <p:cNvPicPr>
            <a:picLocks noChangeAspect="1"/>
          </p:cNvPicPr>
          <p:nvPr/>
        </p:nvPicPr>
        <p:blipFill>
          <a:blip r:embed="rId3"/>
          <a:stretch>
            <a:fillRect/>
          </a:stretch>
        </p:blipFill>
        <p:spPr>
          <a:xfrm>
            <a:off x="1435474" y="1874975"/>
            <a:ext cx="1612526" cy="18228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8229471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491902" y="753035"/>
            <a:ext cx="8394329" cy="203336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362632" y="2333505"/>
            <a:ext cx="8981768" cy="2144527"/>
          </a:xfrm>
          <a:prstGeom prst="rect">
            <a:avLst/>
          </a:prstGeom>
        </p:spPr>
      </p:pic>
      <p:sp>
        <p:nvSpPr>
          <p:cNvPr id="18" name="TextBox 17">
            <a:extLst>
              <a:ext uri="{FF2B5EF4-FFF2-40B4-BE49-F238E27FC236}">
                <a16:creationId xmlns:a16="http://schemas.microsoft.com/office/drawing/2014/main" id="{CE0EE19C-5C42-40D2-827C-E1951FE72607}"/>
              </a:ext>
            </a:extLst>
          </p:cNvPr>
          <p:cNvSpPr txBox="1"/>
          <p:nvPr/>
        </p:nvSpPr>
        <p:spPr>
          <a:xfrm>
            <a:off x="3937820" y="1436570"/>
            <a:ext cx="6308976" cy="58477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Màu sắc: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Xanh</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da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trời</a:t>
            </a:r>
            <a:r>
              <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đỏ</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3937820" y="2852342"/>
            <a:ext cx="7462683" cy="1077218"/>
          </a:xfrm>
          <a:prstGeom prst="rect">
            <a:avLst/>
          </a:prstGeom>
          <a:noFill/>
        </p:spPr>
        <p:txBody>
          <a:bodyPr wrap="square">
            <a:spAutoFit/>
          </a:bodyPr>
          <a:lstStyle/>
          <a:p>
            <a:pPr marL="342900" lvl="0" indent="-342900" algn="just" fontAlgn="t">
              <a:buFont typeface="Arial" panose="020B0604020202020204" pitchFamily="34" charset="0"/>
              <a:buChar cha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Đặc điểm hình dạng, kích thước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chữ</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nhật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có</a:t>
            </a:r>
            <a:r>
              <a:rPr lang="en-US" sz="3200" dirty="0">
                <a:latin typeface="Arial" panose="020B0604020202020204" pitchFamily="34" charset="0"/>
                <a:cs typeface="Arial" panose="020B0604020202020204" pitchFamily="34" charset="0"/>
              </a:rPr>
              <a:t> 2 </a:t>
            </a:r>
            <a:r>
              <a:rPr lang="en-US" sz="3200" dirty="0" err="1">
                <a:latin typeface="Arial" panose="020B0604020202020204" pitchFamily="34" charset="0"/>
                <a:cs typeface="Arial" panose="020B0604020202020204" pitchFamily="34" charset="0"/>
              </a:rPr>
              <a:t>quai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để</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đeo</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196934" y="3960438"/>
            <a:ext cx="9147466" cy="2499356"/>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3716594" y="4366873"/>
            <a:ext cx="7344696" cy="1569660"/>
          </a:xfrm>
          <a:prstGeom prst="rect">
            <a:avLst/>
          </a:prstGeom>
          <a:noFill/>
        </p:spPr>
        <p:txBody>
          <a:bodyPr wrap="square">
            <a:spAutoFit/>
          </a:bodyPr>
          <a:lstStyle/>
          <a:p>
            <a:pPr marL="457200" lvl="0" indent="-457200" algn="just">
              <a:buFont typeface="Arial" panose="020B0604020202020204" pitchFamily="34" charset="0"/>
              <a:buChar cha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Đặc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công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dụng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Đựng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sách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vở</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đồ</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dùng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tập</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khác</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AC2C66A-8B8D-4D60-8575-B6A597615B0B}"/>
              </a:ext>
            </a:extLst>
          </p:cNvPr>
          <p:cNvPicPr>
            <a:picLocks noChangeAspect="1"/>
          </p:cNvPicPr>
          <p:nvPr/>
        </p:nvPicPr>
        <p:blipFill>
          <a:blip r:embed="rId3"/>
          <a:stretch>
            <a:fillRect/>
          </a:stretch>
        </p:blipFill>
        <p:spPr>
          <a:xfrm>
            <a:off x="1045377" y="1728957"/>
            <a:ext cx="2446525" cy="208740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4430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170617" y="753035"/>
            <a:ext cx="9291770" cy="203336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170617" y="2333505"/>
            <a:ext cx="9291770" cy="2144527"/>
          </a:xfrm>
          <a:prstGeom prst="rect">
            <a:avLst/>
          </a:prstGeom>
        </p:spPr>
      </p:pic>
      <p:sp>
        <p:nvSpPr>
          <p:cNvPr id="18" name="TextBox 17">
            <a:extLst>
              <a:ext uri="{FF2B5EF4-FFF2-40B4-BE49-F238E27FC236}">
                <a16:creationId xmlns:a16="http://schemas.microsoft.com/office/drawing/2014/main" id="{CE0EE19C-5C42-40D2-827C-E1951FE72607}"/>
              </a:ext>
            </a:extLst>
          </p:cNvPr>
          <p:cNvSpPr txBox="1"/>
          <p:nvPr/>
        </p:nvSpPr>
        <p:spPr>
          <a:xfrm>
            <a:off x="3716596" y="1436570"/>
            <a:ext cx="6530200" cy="58477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Màu sắc: </a:t>
            </a:r>
            <a:r>
              <a:rPr lang="en-US" sz="3200" dirty="0" err="1">
                <a:solidFill>
                  <a:prstClr val="black"/>
                </a:solidFill>
                <a:latin typeface="Arial" panose="020B0604020202020204" pitchFamily="34" charset="0"/>
                <a:cs typeface="Arial" panose="020B0604020202020204" pitchFamily="34" charset="0"/>
              </a:rPr>
              <a:t>Đỏ</a:t>
            </a:r>
            <a:r>
              <a:rPr lang="en-US" sz="3200" dirty="0">
                <a:solidFill>
                  <a:prstClr val="black"/>
                </a:solidFill>
                <a:latin typeface="Arial" panose="020B0604020202020204" pitchFamily="34" charset="0"/>
                <a:cs typeface="Arial" panose="020B0604020202020204" pitchFamily="34" charset="0"/>
              </a:rPr>
              <a:t> cam</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3716595" y="2828835"/>
            <a:ext cx="7669160" cy="1077218"/>
          </a:xfrm>
          <a:prstGeom prst="rect">
            <a:avLst/>
          </a:prstGeom>
          <a:noFill/>
        </p:spPr>
        <p:txBody>
          <a:bodyPr wrap="square">
            <a:spAutoFit/>
          </a:bodyPr>
          <a:lstStyle/>
          <a:p>
            <a:pPr marL="342900" lvl="0" indent="-342900" fontAlgn="t">
              <a:buFont typeface="Arial" panose="020B0604020202020204" pitchFamily="34" charset="0"/>
              <a:buChar cha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Đặc điểm hình dạng, kích thước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Gồm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các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tròn</a:t>
            </a:r>
            <a:r>
              <a:rPr lang="en-US" sz="3200" dirty="0">
                <a:latin typeface="Arial" panose="020B0604020202020204" pitchFamily="34" charset="0"/>
                <a:cs typeface="Arial" panose="020B0604020202020204" pitchFamily="34" charset="0"/>
              </a:rPr>
              <a:t> to </a:t>
            </a:r>
            <a:r>
              <a:rPr lang="en-US" sz="3200" dirty="0" err="1">
                <a:latin typeface="Arial" panose="020B0604020202020204" pitchFamily="34" charset="0"/>
                <a:cs typeface="Arial" panose="020B0604020202020204" pitchFamily="34" charset="0"/>
              </a:rPr>
              <a:t>nhỏ</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gắn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với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nhau</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170616" y="4071598"/>
            <a:ext cx="9291769" cy="2144527"/>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3716595" y="4590433"/>
            <a:ext cx="7669160" cy="1077218"/>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Đặc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công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dụng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Làm</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đồ</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chơi</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cho</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trẻ</a:t>
            </a:r>
            <a:r>
              <a:rPr kumimoji="0" lang="en-US" sz="3200" b="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0" i="0" u="none" strike="noStrike" kern="1200" cap="none" spc="0" normalizeH="0" noProof="0" dirty="0" err="1">
                <a:ln>
                  <a:noFill/>
                </a:ln>
                <a:solidFill>
                  <a:prstClr val="black"/>
                </a:solidFill>
                <a:effectLst/>
                <a:uLnTx/>
                <a:uFillTx/>
                <a:latin typeface="Arial" panose="020B0604020202020204" pitchFamily="34" charset="0"/>
                <a:cs typeface="Arial" panose="020B0604020202020204" pitchFamily="34" charset="0"/>
              </a:rPr>
              <a:t>em</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3984CE4-2589-430A-81FF-70FAA070EA2E}"/>
              </a:ext>
            </a:extLst>
          </p:cNvPr>
          <p:cNvPicPr>
            <a:picLocks noChangeAspect="1"/>
          </p:cNvPicPr>
          <p:nvPr/>
        </p:nvPicPr>
        <p:blipFill>
          <a:blip r:embed="rId3"/>
          <a:stretch>
            <a:fillRect/>
          </a:stretch>
        </p:blipFill>
        <p:spPr>
          <a:xfrm>
            <a:off x="1764703" y="2021345"/>
            <a:ext cx="1405914" cy="186686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92649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288891" y="753035"/>
            <a:ext cx="8701548" cy="2033368"/>
          </a:xfrm>
          <a:prstGeom prst="rect">
            <a:avLst/>
          </a:prstGeom>
        </p:spPr>
      </p:pic>
      <p:pic>
        <p:nvPicPr>
          <p:cNvPr id="12" name="图片 11"/>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288891" y="2333505"/>
            <a:ext cx="8903109" cy="2503151"/>
          </a:xfrm>
          <a:prstGeom prst="rect">
            <a:avLst/>
          </a:prstGeom>
        </p:spPr>
      </p:pic>
      <p:sp>
        <p:nvSpPr>
          <p:cNvPr id="18" name="TextBox 17">
            <a:extLst>
              <a:ext uri="{FF2B5EF4-FFF2-40B4-BE49-F238E27FC236}">
                <a16:creationId xmlns:a16="http://schemas.microsoft.com/office/drawing/2014/main" id="{CE0EE19C-5C42-40D2-827C-E1951FE72607}"/>
              </a:ext>
            </a:extLst>
          </p:cNvPr>
          <p:cNvSpPr txBox="1"/>
          <p:nvPr/>
        </p:nvSpPr>
        <p:spPr>
          <a:xfrm>
            <a:off x="3878826" y="1436570"/>
            <a:ext cx="6367969" cy="58477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Màu sắc: </a:t>
            </a:r>
            <a:r>
              <a:rPr lang="en-US" sz="3200" dirty="0" err="1">
                <a:solidFill>
                  <a:prstClr val="black"/>
                </a:solidFill>
                <a:latin typeface="Arial" panose="020B0604020202020204" pitchFamily="34" charset="0"/>
                <a:cs typeface="Arial" panose="020B0604020202020204" pitchFamily="34" charset="0"/>
              </a:rPr>
              <a:t>Đỏ</a:t>
            </a:r>
            <a:r>
              <a:rPr lang="en-US" sz="3200" dirty="0">
                <a:solidFill>
                  <a:prstClr val="black"/>
                </a:solidFill>
                <a:latin typeface="Arial" panose="020B0604020202020204" pitchFamily="34" charset="0"/>
                <a:cs typeface="Arial" panose="020B0604020202020204" pitchFamily="34" charset="0"/>
              </a:rPr>
              <a:t> </a:t>
            </a:r>
            <a:r>
              <a:rPr lang="en-US" sz="3200" dirty="0" err="1">
                <a:solidFill>
                  <a:prstClr val="black"/>
                </a:solidFill>
                <a:latin typeface="Arial" panose="020B0604020202020204" pitchFamily="34" charset="0"/>
                <a:cs typeface="Arial" panose="020B0604020202020204" pitchFamily="34" charset="0"/>
              </a:rPr>
              <a:t>trắng</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DD760A2B-EA85-4360-A614-ED83946E3E9D}"/>
              </a:ext>
            </a:extLst>
          </p:cNvPr>
          <p:cNvSpPr txBox="1"/>
          <p:nvPr/>
        </p:nvSpPr>
        <p:spPr>
          <a:xfrm>
            <a:off x="3878826" y="2828835"/>
            <a:ext cx="7167715" cy="1569660"/>
          </a:xfrm>
          <a:prstGeom prst="rect">
            <a:avLst/>
          </a:prstGeom>
          <a:noFill/>
        </p:spPr>
        <p:txBody>
          <a:bodyPr wrap="square">
            <a:spAutoFit/>
          </a:bodyPr>
          <a:lstStyle/>
          <a:p>
            <a:pPr marL="342900" lvl="0" indent="-342900" algn="just" fontAlgn="t">
              <a:buFont typeface="Arial" panose="020B0604020202020204" pitchFamily="34" charset="0"/>
              <a:buChar char="•"/>
            </a:pPr>
            <a:r>
              <a:rPr kumimoji="0" lang="vi-VN"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Đặc điểm hình dạng, kích thước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Gồm</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đầu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đèn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thân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đèn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hình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chú</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chuột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ngộ</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nghĩnh</a:t>
            </a:r>
            <a:endParaRPr kumimoji="0" lang="vi-VN"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10" name="图片 11">
            <a:extLst>
              <a:ext uri="{FF2B5EF4-FFF2-40B4-BE49-F238E27FC236}">
                <a16:creationId xmlns:a16="http://schemas.microsoft.com/office/drawing/2014/main" id="{ECC21C6D-137C-412F-B57E-F70A7FFF55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512" t="30833" r="15823" b="25833"/>
          <a:stretch>
            <a:fillRect/>
          </a:stretch>
        </p:blipFill>
        <p:spPr>
          <a:xfrm>
            <a:off x="3288891" y="4298904"/>
            <a:ext cx="8903109" cy="2626390"/>
          </a:xfrm>
          <a:prstGeom prst="rect">
            <a:avLst/>
          </a:prstGeom>
        </p:spPr>
      </p:pic>
      <p:sp>
        <p:nvSpPr>
          <p:cNvPr id="11" name="TextBox 10">
            <a:extLst>
              <a:ext uri="{FF2B5EF4-FFF2-40B4-BE49-F238E27FC236}">
                <a16:creationId xmlns:a16="http://schemas.microsoft.com/office/drawing/2014/main" id="{3C65290E-F6F8-47B8-BDDF-4A850CFAAAD0}"/>
              </a:ext>
            </a:extLst>
          </p:cNvPr>
          <p:cNvSpPr txBox="1"/>
          <p:nvPr/>
        </p:nvSpPr>
        <p:spPr>
          <a:xfrm>
            <a:off x="3878825" y="4965402"/>
            <a:ext cx="7167715" cy="1077218"/>
          </a:xfrm>
          <a:prstGeom prst="rect">
            <a:avLst/>
          </a:prstGeom>
          <a:noFill/>
        </p:spPr>
        <p:txBody>
          <a:bodyPr wrap="square">
            <a:spAutoFit/>
          </a:bodyPr>
          <a:lstStyle/>
          <a:p>
            <a:pPr marL="457200" lvl="0" indent="-457200" algn="just">
              <a:buFont typeface="Arial" panose="020B0604020202020204" pitchFamily="34" charset="0"/>
              <a:buChar char="•"/>
            </a:pP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Đặc</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điểm</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về</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hoạt</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động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công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dụng</a:t>
            </a:r>
            <a:r>
              <a:rPr kumimoji="0" lang="en-US" sz="3200" b="1"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Chiếu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sáng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mỗi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khi</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học</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bài</a:t>
            </a:r>
            <a:endParaRPr kumimoji="0" lang="en-US" sz="3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35C5403A-E553-41D4-817B-3B93CA8F874E}"/>
              </a:ext>
            </a:extLst>
          </p:cNvPr>
          <p:cNvPicPr>
            <a:picLocks noChangeAspect="1"/>
          </p:cNvPicPr>
          <p:nvPr/>
        </p:nvPicPr>
        <p:blipFill>
          <a:blip r:embed="rId3"/>
          <a:stretch>
            <a:fillRect/>
          </a:stretch>
        </p:blipFill>
        <p:spPr>
          <a:xfrm>
            <a:off x="1895015" y="1846135"/>
            <a:ext cx="1596887" cy="19653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774757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anim calcmode="lin" valueType="num">
                                      <p:cBhvr>
                                        <p:cTn id="20" dur="1000" fill="hold"/>
                                        <p:tgtEl>
                                          <p:spTgt spid="22"/>
                                        </p:tgtEl>
                                        <p:attrNameLst>
                                          <p:attrName>ppt_x</p:attrName>
                                        </p:attrNameLst>
                                      </p:cBhvr>
                                      <p:tavLst>
                                        <p:tav tm="0">
                                          <p:val>
                                            <p:strVal val="#ppt_x"/>
                                          </p:val>
                                        </p:tav>
                                        <p:tav tm="100000">
                                          <p:val>
                                            <p:strVal val="#ppt_x"/>
                                          </p:val>
                                        </p:tav>
                                      </p:tavLst>
                                    </p:anim>
                                    <p:anim calcmode="lin" valueType="num">
                                      <p:cBhvr>
                                        <p:cTn id="21" dur="1000" fill="hold"/>
                                        <p:tgtEl>
                                          <p:spTgt spid="2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2"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A913A9C-EE3B-4171-BA50-D7EE79E40DF2}"/>
              </a:ext>
            </a:extLst>
          </p:cNvPr>
          <p:cNvSpPr txBox="1"/>
          <p:nvPr/>
        </p:nvSpPr>
        <p:spPr>
          <a:xfrm>
            <a:off x="1138518" y="869576"/>
            <a:ext cx="9950823" cy="1077218"/>
          </a:xfrm>
          <a:prstGeom prst="rect">
            <a:avLst/>
          </a:prstGeom>
          <a:noFill/>
        </p:spPr>
        <p:txBody>
          <a:bodyPr wrap="square" rtlCol="0">
            <a:spAutoFit/>
          </a:bodyPr>
          <a:lstStyle/>
          <a:p>
            <a:pPr algn="ctr"/>
            <a:r>
              <a:rPr lang="en-US" sz="3200" b="1" dirty="0">
                <a:solidFill>
                  <a:srgbClr val="0070C0"/>
                </a:solidFill>
                <a:latin typeface="Arial" panose="020B0604020202020204" pitchFamily="34" charset="0"/>
                <a:cs typeface="Arial" panose="020B0604020202020204" pitchFamily="34" charset="0"/>
              </a:rPr>
              <a:t>2. Quan </a:t>
            </a:r>
            <a:r>
              <a:rPr lang="en-US" sz="3200" b="1" dirty="0" err="1">
                <a:solidFill>
                  <a:srgbClr val="0070C0"/>
                </a:solidFill>
                <a:latin typeface="Arial" panose="020B0604020202020204" pitchFamily="34" charset="0"/>
                <a:cs typeface="Arial" panose="020B0604020202020204" pitchFamily="34" charset="0"/>
              </a:rPr>
              <a:t>sát</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một</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đồ</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vật</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có</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trong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nhà</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hoặc</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trong</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lớp</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Viết</a:t>
            </a:r>
            <a:r>
              <a:rPr lang="en-US" sz="3200" b="1" dirty="0">
                <a:solidFill>
                  <a:srgbClr val="0070C0"/>
                </a:solidFill>
                <a:latin typeface="Arial" panose="020B0604020202020204" pitchFamily="34" charset="0"/>
                <a:cs typeface="Arial" panose="020B0604020202020204" pitchFamily="34" charset="0"/>
              </a:rPr>
              <a:t> 3 – 4 </a:t>
            </a:r>
            <a:r>
              <a:rPr lang="en-US" sz="3200" b="1" dirty="0" err="1">
                <a:solidFill>
                  <a:srgbClr val="0070C0"/>
                </a:solidFill>
                <a:latin typeface="Arial" panose="020B0604020202020204" pitchFamily="34" charset="0"/>
                <a:cs typeface="Arial" panose="020B0604020202020204" pitchFamily="34" charset="0"/>
              </a:rPr>
              <a:t>câu</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tả</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đồ</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vật</a:t>
            </a:r>
            <a:r>
              <a:rPr lang="en-US" sz="3200" b="1" dirty="0">
                <a:solidFill>
                  <a:srgbClr val="0070C0"/>
                </a:solidFill>
                <a:latin typeface="Arial" panose="020B0604020202020204" pitchFamily="34" charset="0"/>
                <a:cs typeface="Arial" panose="020B0604020202020204" pitchFamily="34" charset="0"/>
              </a:rPr>
              <a:t> </a:t>
            </a:r>
            <a:r>
              <a:rPr lang="en-US" sz="3200" b="1" dirty="0" err="1">
                <a:solidFill>
                  <a:srgbClr val="0070C0"/>
                </a:solidFill>
                <a:latin typeface="Arial" panose="020B0604020202020204" pitchFamily="34" charset="0"/>
                <a:cs typeface="Arial" panose="020B0604020202020204" pitchFamily="34" charset="0"/>
              </a:rPr>
              <a:t>đó</a:t>
            </a:r>
            <a:r>
              <a:rPr lang="en-US" sz="3200" b="1" dirty="0">
                <a:solidFill>
                  <a:srgbClr val="0070C0"/>
                </a:solidFill>
                <a:latin typeface="Arial" panose="020B0604020202020204" pitchFamily="34" charset="0"/>
                <a:cs typeface="Arial" panose="020B0604020202020204" pitchFamily="34" charset="0"/>
              </a:rPr>
              <a:t>.</a:t>
            </a:r>
          </a:p>
        </p:txBody>
      </p:sp>
      <p:sp>
        <p:nvSpPr>
          <p:cNvPr id="3" name="TextBox 2">
            <a:extLst>
              <a:ext uri="{FF2B5EF4-FFF2-40B4-BE49-F238E27FC236}">
                <a16:creationId xmlns:a16="http://schemas.microsoft.com/office/drawing/2014/main" id="{EA9728C4-216C-4B9C-BF8F-3FDE65B382FC}"/>
              </a:ext>
            </a:extLst>
          </p:cNvPr>
          <p:cNvSpPr txBox="1"/>
          <p:nvPr/>
        </p:nvSpPr>
        <p:spPr>
          <a:xfrm>
            <a:off x="735107" y="1946794"/>
            <a:ext cx="10920274" cy="3539430"/>
          </a:xfrm>
          <a:prstGeom prst="rect">
            <a:avLst/>
          </a:prstGeom>
          <a:noFill/>
        </p:spPr>
        <p:txBody>
          <a:bodyPr wrap="square" rtlCol="0">
            <a:spAutoFit/>
          </a:bodyPr>
          <a:lstStyle/>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G</a:t>
            </a:r>
            <a:r>
              <a:rPr lang="en-US" sz="2800" dirty="0" err="1">
                <a:latin typeface="Arial-Rounded" panose="020B0500000000000000" pitchFamily="34" charset="0"/>
                <a:ea typeface="Arial-Rounded" panose="020B0500000000000000" pitchFamily="34" charset="0"/>
                <a:cs typeface="Arial-Rounded" panose="020B0500000000000000" pitchFamily="34" charset="0"/>
              </a:rPr>
              <a:t>ợi</a:t>
            </a:r>
            <a:r>
              <a:rPr lang="en-US" sz="2800" dirty="0">
                <a:latin typeface="Arial-Rounded" panose="020B0500000000000000" pitchFamily="34" charset="0"/>
                <a:ea typeface="Arial-Rounded" panose="020B0500000000000000" pitchFamily="34" charset="0"/>
                <a:cs typeface="Arial-Rounded" panose="020B0500000000000000" pitchFamily="34" charset="0"/>
              </a:rPr>
              <a:t> ý</a:t>
            </a:r>
            <a:r>
              <a:rPr lang="vi-VN" sz="2800" dirty="0">
                <a:latin typeface="Arial-Rounded" panose="020B0500000000000000" pitchFamily="34" charset="0"/>
                <a:ea typeface="Arial-Rounded" panose="020B0500000000000000" pitchFamily="34" charset="0"/>
                <a:cs typeface="Arial-Rounded" panose="020B0500000000000000" pitchFamily="34" charset="0"/>
              </a:rPr>
              <a:t>:</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Viết câu tả màu sắc</a:t>
            </a:r>
          </a:p>
          <a:p>
            <a:pPr algn="just"/>
            <a:r>
              <a:rPr lang="vi-VN" sz="2800" i="1" dirty="0">
                <a:latin typeface="Arial-Rounded" panose="020B0500000000000000" pitchFamily="34" charset="0"/>
                <a:ea typeface="Arial-Rounded" panose="020B0500000000000000" pitchFamily="34" charset="0"/>
                <a:cs typeface="Arial-Rounded" panose="020B0500000000000000" pitchFamily="34" charset="0"/>
              </a:rPr>
              <a:t>M: Chiếc cặp sách màu xanh da trời trông thật mát mắt.</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Viết câu tả hình dáng, kích thước</a:t>
            </a:r>
          </a:p>
          <a:p>
            <a:pPr algn="just"/>
            <a:r>
              <a:rPr lang="vi-VN" sz="2800" i="1" dirty="0">
                <a:latin typeface="Arial-Rounded" panose="020B0500000000000000" pitchFamily="34" charset="0"/>
                <a:ea typeface="Arial-Rounded" panose="020B0500000000000000" pitchFamily="34" charset="0"/>
                <a:cs typeface="Arial-Rounded" panose="020B0500000000000000" pitchFamily="34" charset="0"/>
              </a:rPr>
              <a:t>M: Quai cặp to bản, hơi cong cong để khi xách không bị đau tay.</a:t>
            </a:r>
          </a:p>
          <a:p>
            <a:pPr algn="just"/>
            <a:r>
              <a:rPr lang="vi-VN" sz="2800" dirty="0">
                <a:latin typeface="Arial-Rounded" panose="020B0500000000000000" pitchFamily="34" charset="0"/>
                <a:ea typeface="Arial-Rounded" panose="020B0500000000000000" pitchFamily="34" charset="0"/>
                <a:cs typeface="Arial-Rounded" panose="020B0500000000000000" pitchFamily="34" charset="0"/>
              </a:rPr>
              <a:t>- Viết câu tả hoạt động, công dụng</a:t>
            </a:r>
          </a:p>
          <a:p>
            <a:pPr algn="just"/>
            <a:r>
              <a:rPr lang="vi-VN" sz="2800" i="1" dirty="0">
                <a:latin typeface="Arial-Rounded" panose="020B0500000000000000" pitchFamily="34" charset="0"/>
                <a:ea typeface="Arial-Rounded" panose="020B0500000000000000" pitchFamily="34" charset="0"/>
                <a:cs typeface="Arial-Rounded" panose="020B0500000000000000" pitchFamily="34" charset="0"/>
              </a:rPr>
              <a:t>M: Mỗi khi đóng, mở nắp cặp, tiếng “tách tách” của ổ khóa nghe thật vui tai.</a:t>
            </a: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TotalTime>
  <Words>518</Words>
  <Application>Microsoft Office PowerPoint</Application>
  <PresentationFormat>Widescreen</PresentationFormat>
  <Paragraphs>35</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微软雅黑</vt:lpstr>
      <vt:lpstr>Arial</vt:lpstr>
      <vt:lpstr>Arial-Rounded</vt:lpstr>
      <vt:lpstr>Calibri</vt:lpstr>
      <vt:lpstr>Calibri Light</vt:lpstr>
      <vt:lpstr>SVN-Roselina Script</vt:lpstr>
      <vt:lpstr>幼圆</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MyPC</cp:lastModifiedBy>
  <cp:revision>32</cp:revision>
  <dcterms:created xsi:type="dcterms:W3CDTF">2022-07-29T00:24:17Z</dcterms:created>
  <dcterms:modified xsi:type="dcterms:W3CDTF">2024-11-22T04:24:03Z</dcterms:modified>
</cp:coreProperties>
</file>