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</p:sldMasterIdLst>
  <p:sldIdLst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3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7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4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09539"/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32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84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5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2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3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02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7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8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37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7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1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99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91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8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63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70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2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89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86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81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1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85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43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6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75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26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75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37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6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04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9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3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4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3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6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defTabSz="609539"/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03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" y="323850"/>
            <a:ext cx="11060722" cy="628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3129378" y="1701537"/>
            <a:ext cx="6096000" cy="19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8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33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Nunito Black" pitchFamily="2" charset="0"/>
              </a:rPr>
              <a:t>KHỞI ĐỘNG</a:t>
            </a:r>
            <a:endParaRPr lang="en-US" sz="8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2" l="200" r="47200">
                        <a14:foregroundMark x1="2600" y1="96407" x2="2600" y2="96407"/>
                        <a14:foregroundMark x1="13000" y1="97006" x2="13000" y2="97006"/>
                        <a14:foregroundMark x1="17600" y1="97305" x2="17600" y2="97305"/>
                        <a14:foregroundMark x1="15800" y1="93413" x2="15800" y2="93413"/>
                        <a14:foregroundMark x1="13400" y1="61976" x2="13400" y2="61976"/>
                        <a14:foregroundMark x1="11800" y1="56287" x2="11800" y2="56287"/>
                        <a14:foregroundMark x1="13600" y1="55689" x2="14200" y2="55689"/>
                        <a14:foregroundMark x1="13600" y1="58683" x2="13600" y2="58683"/>
                        <a14:foregroundMark x1="9000" y1="60479" x2="9000" y2="60479"/>
                        <a14:foregroundMark x1="8000" y1="62874" x2="8600" y2="62874"/>
                        <a14:foregroundMark x1="18000" y1="79641" x2="18000" y2="79641"/>
                        <a14:foregroundMark x1="19000" y1="74251" x2="19000" y2="74251"/>
                        <a14:foregroundMark x1="18000" y1="73054" x2="18000" y2="73054"/>
                        <a14:foregroundMark x1="20200" y1="76048" x2="20200" y2="76048"/>
                        <a14:foregroundMark x1="8000" y1="76946" x2="8000" y2="76946"/>
                        <a14:foregroundMark x1="11200" y1="81138" x2="11200" y2="81138"/>
                        <a14:foregroundMark x1="10200" y1="78443" x2="10200" y2="78443"/>
                        <a14:foregroundMark x1="21800" y1="17665" x2="21800" y2="17665"/>
                        <a14:foregroundMark x1="13000" y1="19162" x2="13000" y2="19162"/>
                        <a14:foregroundMark x1="22600" y1="19760" x2="22600" y2="19760"/>
                        <a14:foregroundMark x1="11400" y1="81437" x2="11400" y2="81437"/>
                        <a14:foregroundMark x1="17200" y1="28443" x2="17200" y2="28443"/>
                        <a14:backgroundMark x1="13000" y1="23653" x2="13000" y2="23653"/>
                        <a14:backgroundMark x1="12200" y1="24551" x2="12200" y2="24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65" y="92353"/>
            <a:ext cx="6121038" cy="505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7400" r="100000">
                        <a14:foregroundMark x1="89600" y1="96707" x2="89600" y2="96707"/>
                        <a14:foregroundMark x1="95200" y1="96707" x2="95200" y2="96707"/>
                        <a14:foregroundMark x1="76400" y1="26347" x2="79200" y2="26048"/>
                        <a14:foregroundMark x1="76000" y1="24251" x2="76000" y2="24251"/>
                        <a14:foregroundMark x1="76600" y1="31737" x2="77200" y2="31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350" y="76200"/>
            <a:ext cx="5823635" cy="4819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4962" y="92353"/>
            <a:ext cx="920576" cy="8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162" y="2457450"/>
            <a:ext cx="4414814" cy="4263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990" y="4317823"/>
            <a:ext cx="2511710" cy="25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7601" y="619790"/>
            <a:ext cx="55407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cả nhà bé tí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cho người thân nghe.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về những công việc yêu thích của người thân khi còn bé.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8156" y="-394298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6645" y="2357016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CỦNG CỐ, DẶN DÒ</a:t>
            </a:r>
          </a:p>
          <a:p>
            <a:pPr algn="ctr"/>
            <a:endParaRPr lang="en-US" sz="72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" b="100000" l="3746" r="95346">
                        <a14:foregroundMark x1="30193" y1="21780" x2="30193" y2="21780"/>
                        <a14:foregroundMark x1="32577" y1="20375" x2="49603" y2="36300"/>
                        <a14:foregroundMark x1="46992" y1="22248" x2="61180" y2="33958"/>
                        <a14:foregroundMark x1="29058" y1="21663" x2="33712" y2="33724"/>
                        <a14:foregroundMark x1="26220" y1="31850" x2="29739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673" y="1387757"/>
            <a:ext cx="537104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61352"/>
            <a:ext cx="9553575" cy="910224"/>
            <a:chOff x="0" y="261352"/>
            <a:chExt cx="9553575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261352"/>
              <a:ext cx="9553575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92045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: </a:t>
              </a:r>
              <a:r>
                <a:rPr lang="en-US" sz="28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cả nhà bé tí 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(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8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cuối</a:t>
              </a:r>
              <a:r>
                <a:rPr lang="en-US" sz="2800" kern="0">
                  <a:solidFill>
                    <a:prstClr val="black"/>
                  </a:solidFill>
                  <a:latin typeface="Nunito Black" panose="00000A00000000000000" pitchFamily="2" charset="0"/>
                </a:rPr>
                <a:t>) </a:t>
              </a:r>
              <a:endParaRPr lang="en-US" sz="2800" kern="0" dirty="0">
                <a:solidFill>
                  <a:prstClr val="black"/>
                </a:solidFill>
                <a:latin typeface="Nunito Black" panose="00000A00000000000000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122" y="3666694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01462" y="616870"/>
            <a:ext cx="3703277" cy="695148"/>
            <a:chOff x="3827009" y="718937"/>
            <a:chExt cx="3703277" cy="6951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827009" y="718937"/>
              <a:ext cx="3329786" cy="69514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4111435" y="804901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bày</a:t>
              </a:r>
              <a:endPara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2461454" y="2086938"/>
            <a:ext cx="7667718" cy="3053751"/>
          </a:xfrm>
          <a:prstGeom prst="wedgeRoundRectCallout">
            <a:avLst>
              <a:gd name="adj1" fmla="val -21647"/>
              <a:gd name="adj2" fmla="val 49662"/>
              <a:gd name="adj3" fmla="val 16667"/>
            </a:avLst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2461453" y="1915322"/>
            <a:ext cx="80605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" name="Right Triangle 2"/>
          <p:cNvSpPr/>
          <p:nvPr/>
        </p:nvSpPr>
        <p:spPr>
          <a:xfrm rot="16200000">
            <a:off x="9410961" y="3958808"/>
            <a:ext cx="2716841" cy="2611573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9328788" y="3990205"/>
            <a:ext cx="2881185" cy="2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0697">
            <a:off x="-1259646" y="633830"/>
            <a:ext cx="5144387" cy="58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951" y="254189"/>
            <a:ext cx="4000271" cy="872367"/>
            <a:chOff x="228600" y="253878"/>
            <a:chExt cx="9058462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8651521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" y="454854"/>
              <a:ext cx="8905876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1 .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286" y="1624609"/>
            <a:ext cx="4432496" cy="1771878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bà còn bé tí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Bà có nghịch lắm không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Dáng đi có hơi còng</a:t>
            </a:r>
          </a:p>
          <a:p>
            <a:pPr algn="just"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Chăm quét nhà dọn dẹp?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67860" y="3856571"/>
            <a:ext cx="4319489" cy="1771878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Khi ông còn bé tí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nghiêm như bây giờ,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chau mặt chơi cờ</a:t>
            </a:r>
          </a:p>
          <a:p>
            <a:pPr>
              <a:defRPr/>
            </a:pPr>
            <a:r>
              <a:rPr lang="vi-VN" sz="28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Có uống trà buổi sáng?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40679" y="1365078"/>
            <a:ext cx="851094" cy="584333"/>
            <a:chOff x="-28110" y="914314"/>
            <a:chExt cx="851094" cy="584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79" y="3673696"/>
            <a:ext cx="851094" cy="584333"/>
            <a:chOff x="-28110" y="914314"/>
            <a:chExt cx="851094" cy="5843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932079" y="1533196"/>
            <a:ext cx="4419077" cy="177187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fontAlgn="t"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61760" y="1365078"/>
            <a:ext cx="851094" cy="584333"/>
            <a:chOff x="-28110" y="914314"/>
            <a:chExt cx="851094" cy="584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97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39"/>
              <a:r>
                <a:rPr lang="en-US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6021708" y="3427342"/>
            <a:ext cx="3531867" cy="1804135"/>
            <a:chOff x="2173709" y="3000073"/>
            <a:chExt cx="4214926" cy="1654921"/>
          </a:xfrm>
        </p:grpSpPr>
        <p:sp>
          <p:nvSpPr>
            <p:cNvPr id="26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692351" y="3000073"/>
              <a:ext cx="3329055" cy="1654921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73709" y="3494054"/>
              <a:ext cx="4214926" cy="99249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0000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82538" y="571514"/>
            <a:ext cx="6078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52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200" b="1" kern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</a:t>
            </a:r>
            <a:endParaRPr lang="en-US" sz="5200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6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2206" y="237725"/>
            <a:ext cx="4779627" cy="872367"/>
            <a:chOff x="635541" y="253878"/>
            <a:chExt cx="9802749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541" y="253878"/>
              <a:ext cx="9802749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34189" y="428424"/>
              <a:ext cx="8905875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39">
                <a:defRPr/>
              </a:pPr>
              <a:r>
                <a:rPr lang="en-US" sz="2800" kern="0" dirty="0">
                  <a:solidFill>
                    <a:prstClr val="black"/>
                  </a:solidFill>
                  <a:latin typeface="Nunito Black" panose="00000A00000000000000" pitchFamily="2" charset="0"/>
                </a:rPr>
                <a:t>2.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b.</a:t>
              </a:r>
              <a:endPara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042" y="3725902"/>
            <a:ext cx="3142068" cy="301114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1491" y="1159995"/>
            <a:ext cx="9000683" cy="613742"/>
            <a:chOff x="3693348" y="647932"/>
            <a:chExt cx="3418851" cy="605149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605149"/>
            </a:xfrm>
            <a:prstGeom prst="round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a. Chọn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tiếng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trong ngoặc đơn thay cho ô vuông.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99149" y="2247718"/>
            <a:ext cx="9110415" cy="523220"/>
            <a:chOff x="1491193" y="2155063"/>
            <a:chExt cx="9110415" cy="523220"/>
          </a:xfrm>
        </p:grpSpPr>
        <p:sp>
          <p:nvSpPr>
            <p:cNvPr id="7" name="Rectangle 6"/>
            <p:cNvSpPr/>
            <p:nvPr/>
          </p:nvSpPr>
          <p:spPr>
            <a:xfrm>
              <a:off x="1491193" y="215506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Trong vườn, cây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vi-VN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r>
                <a:rPr lang="en-US" sz="2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sai 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trữu</a:t>
              </a:r>
              <a:r>
                <a:rPr lang="en-US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8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25475" y="2222023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59349" y="22107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85576" y="2257990"/>
            <a:ext cx="9110415" cy="523220"/>
            <a:chOff x="1552486" y="2968333"/>
            <a:chExt cx="9110415" cy="523220"/>
          </a:xfrm>
        </p:grpSpPr>
        <p:sp>
          <p:nvSpPr>
            <p:cNvPr id="42" name="Rectangle 41"/>
            <p:cNvSpPr/>
            <p:nvPr/>
          </p:nvSpPr>
          <p:spPr>
            <a:xfrm>
              <a:off x="1552486" y="2968333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sai </a:t>
              </a:r>
              <a:r>
                <a:rPr lang="en-US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    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vi-VN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 </a:t>
              </a:r>
              <a:r>
                <a:rPr lang="en-US" sz="2800" i="1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   </a:t>
              </a:r>
              <a:r>
                <a:rPr lang="vi-VN" sz="2800" dirty="0">
                  <a:solidFill>
                    <a:srgbClr val="000000"/>
                  </a:solidFill>
                  <a:latin typeface="+mj-lt"/>
                  <a:ea typeface="Cambria" panose="02040503050406030204" pitchFamily="18" charset="0"/>
                </a:rPr>
                <a:t>quả.</a:t>
              </a:r>
              <a:endParaRPr lang="en-US" sz="28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66324" y="3022033"/>
              <a:ext cx="787651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750308" y="3035293"/>
              <a:ext cx="877732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trĩu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9148" y="3369154"/>
            <a:ext cx="9110415" cy="523220"/>
            <a:chOff x="1399150" y="3984526"/>
            <a:chExt cx="9110415" cy="523220"/>
          </a:xfrm>
        </p:grpSpPr>
        <p:sp>
          <p:nvSpPr>
            <p:cNvPr id="47" name="Rectangle 46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(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14866" y="4051485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99147" y="3354233"/>
            <a:ext cx="9110415" cy="523220"/>
            <a:chOff x="1399150" y="3984526"/>
            <a:chExt cx="9110415" cy="523220"/>
          </a:xfrm>
        </p:grpSpPr>
        <p:sp>
          <p:nvSpPr>
            <p:cNvPr id="53" name="Rectangle 52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198069" y="4051486"/>
              <a:ext cx="78183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99147" y="4412582"/>
            <a:ext cx="9110415" cy="523220"/>
            <a:chOff x="1399150" y="3984526"/>
            <a:chExt cx="9110415" cy="523220"/>
          </a:xfrm>
        </p:grpSpPr>
        <p:sp>
          <p:nvSpPr>
            <p:cNvPr id="56" name="Rectangle 55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lứu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lo.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367497" y="4051486"/>
              <a:ext cx="398353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99146" y="4406379"/>
            <a:ext cx="9110415" cy="523220"/>
            <a:chOff x="1399150" y="3984526"/>
            <a:chExt cx="9110415" cy="523220"/>
          </a:xfrm>
        </p:grpSpPr>
        <p:sp>
          <p:nvSpPr>
            <p:cNvPr id="59" name="Rectangle 58"/>
            <p:cNvSpPr/>
            <p:nvPr/>
          </p:nvSpPr>
          <p:spPr>
            <a:xfrm>
              <a:off x="1399150" y="3984526"/>
              <a:ext cx="91104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      </a:t>
              </a:r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lo.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67498" y="4051486"/>
              <a:ext cx="652296" cy="3892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líu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8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79010" y="3367888"/>
            <a:ext cx="9367563" cy="2353901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Bàn tay khéo léo của bố đã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những mảnh gỗ vụn thành máy bay, ô tô, con vịt,…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- Mẹ bảo Duy không nên lười 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       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, phải chăm tập thể dục hàng ngày.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27897" y="4544838"/>
            <a:ext cx="989683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14" y="3636642"/>
            <a:ext cx="1139502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3906 0.2150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11862 0.338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12" grpId="1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385207" y="3983494"/>
            <a:ext cx="8897527" cy="14304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Mai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              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358" y="4137431"/>
            <a:ext cx="1086684" cy="46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148" y="-1505212"/>
            <a:ext cx="5529822" cy="4361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21" y="405012"/>
            <a:ext cx="434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kern="0" dirty="0">
                <a:solidFill>
                  <a:prstClr val="black"/>
                </a:solidFill>
                <a:latin typeface="Nunito Black" panose="00000A00000000000000" pitchFamily="2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0146" y="1119163"/>
            <a:ext cx="9452588" cy="606312"/>
            <a:chOff x="3693348" y="647932"/>
            <a:chExt cx="3418851" cy="597823"/>
          </a:xfrm>
        </p:grpSpPr>
        <p:sp>
          <p:nvSpPr>
            <p:cNvPr id="37" name="Rectangle: Rounded Corners 5">
              <a:extLst>
                <a:ext uri="{FF2B5EF4-FFF2-40B4-BE49-F238E27FC236}">
                  <a16:creationId xmlns:a16="http://schemas.microsoft.com/office/drawing/2014/main" id="{1E8E6806-0FCF-0218-CB8B-65DAB865CAF9}"/>
                </a:ext>
              </a:extLst>
            </p:cNvPr>
            <p:cNvSpPr/>
            <p:nvPr/>
          </p:nvSpPr>
          <p:spPr>
            <a:xfrm>
              <a:off x="3693348" y="647932"/>
              <a:ext cx="3329786" cy="597823"/>
            </a:xfrm>
            <a:prstGeom prst="roundRect">
              <a:avLst/>
            </a:prstGeom>
            <a:ln w="190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i="1" kern="0">
                <a:solidFill>
                  <a:srgbClr val="FF0000"/>
                </a:solidFill>
                <a:latin typeface="微软雅黑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D69C05-1631-43AA-D660-34FE01B2C07C}"/>
                </a:ext>
              </a:extLst>
            </p:cNvPr>
            <p:cNvSpPr txBox="1"/>
            <p:nvPr/>
          </p:nvSpPr>
          <p:spPr>
            <a:xfrm>
              <a:off x="3693348" y="729860"/>
              <a:ext cx="3418851" cy="51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b.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họn tiếng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hoa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thay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cho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mỗi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 ô vuông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909" y="1774196"/>
            <a:ext cx="2259405" cy="13308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00" l="15333" r="90000">
                        <a14:foregroundMark x1="47889" y1="43167" x2="47889" y2="43167"/>
                        <a14:foregroundMark x1="47889" y1="41500" x2="47889" y2="41500"/>
                        <a14:foregroundMark x1="47889" y1="41500" x2="47889" y2="41500"/>
                        <a14:foregroundMark x1="47889" y1="34000" x2="54667" y2="6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302" y="1816210"/>
            <a:ext cx="2259405" cy="13308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91478" y="4807389"/>
            <a:ext cx="1103556" cy="46172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29" y="4120666"/>
            <a:ext cx="2730140" cy="261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9899" y="2152370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8350" y="2180670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18073 0.288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3632 0.386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2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697">
            <a:off x="-1345684" y="914659"/>
            <a:ext cx="4676381" cy="52872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20570" y="316218"/>
            <a:ext cx="9560460" cy="872367"/>
            <a:chOff x="-91768" y="253878"/>
            <a:chExt cx="10567274" cy="9102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1768" y="253878"/>
              <a:ext cx="10567274" cy="91022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8577" y="428423"/>
              <a:ext cx="969667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Nunito Black" pitchFamily="2" charset="0"/>
                </a:rPr>
                <a:t>3.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82596" y="1552188"/>
            <a:ext cx="8618156" cy="4426587"/>
            <a:chOff x="2182596" y="1552188"/>
            <a:chExt cx="8618156" cy="442658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71F5DE69-3E49-23C9-64D5-38174C5465FD}"/>
                </a:ext>
              </a:extLst>
            </p:cNvPr>
            <p:cNvSpPr/>
            <p:nvPr/>
          </p:nvSpPr>
          <p:spPr>
            <a:xfrm flipH="1">
              <a:off x="2182596" y="1552188"/>
              <a:ext cx="8618155" cy="4426587"/>
            </a:xfrm>
            <a:prstGeom prst="wedgeRoundRectCallout">
              <a:avLst>
                <a:gd name="adj1" fmla="val -21647"/>
                <a:gd name="adj2" fmla="val 49662"/>
                <a:gd name="adj3" fmla="val 16667"/>
              </a:avLst>
            </a:prstGeom>
            <a:noFill/>
            <a:ln w="57150">
              <a:solidFill>
                <a:srgbClr val="FF33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41386" y="1780322"/>
              <a:ext cx="83593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vườn, cây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lựu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sai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trĩu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quả.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địu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bé lên nương.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Đàn chim sà xuống cây bằng lăng, hót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líu lo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Bàn tay khéo léo của bố đã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 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 mảnh gỗ vụn thành máy bay, ô tô, con vịt,…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Mẹ bảo Duy không nên lười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phải chăm tập thể dục hàng ngày.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Anh Dũng giả làm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kêu của các con vật rất giỏi.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Ở lớp, Mai và Hà là đôi bạn cùng </a:t>
              </a:r>
              <a:r>
                <a:rPr 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lang="vi-VN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8511363" y="752401"/>
            <a:ext cx="3750404" cy="2462412"/>
            <a:chOff x="1545679" y="3000073"/>
            <a:chExt cx="4475728" cy="2258754"/>
          </a:xfrm>
        </p:grpSpPr>
        <p:sp>
          <p:nvSpPr>
            <p:cNvPr id="17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1545679" y="3000073"/>
              <a:ext cx="4475728" cy="2074698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5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25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1694614" y="3392939"/>
              <a:ext cx="4177858" cy="1865888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Chọn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1-2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câu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viết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vào</a:t>
              </a:r>
              <a:r>
                <a:rPr lang="en-US" sz="4400" b="1" kern="0" dirty="0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prstClr val="white"/>
                  </a:solidFill>
                  <a:latin typeface="Great Vibes" pitchFamily="2" charset="0"/>
                  <a:ea typeface="Cambria" panose="02040503050406030204" pitchFamily="18" charset="0"/>
                  <a:sym typeface="Arial"/>
                </a:rPr>
                <a:t>vở</a:t>
              </a:r>
              <a:endParaRPr lang="vi-VN" sz="44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2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059" y="-215465"/>
            <a:ext cx="7854164" cy="6500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1388" y="1819012"/>
            <a:ext cx="41122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6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759" y="1267485"/>
            <a:ext cx="4249093" cy="53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353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584</Words>
  <Application>Microsoft Office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KaiTi</vt:lpstr>
      <vt:lpstr>微软雅黑</vt:lpstr>
      <vt:lpstr>Alibaba PuHuiTi</vt:lpstr>
      <vt:lpstr>Arial</vt:lpstr>
      <vt:lpstr>Calibri</vt:lpstr>
      <vt:lpstr>Calibri Light</vt:lpstr>
      <vt:lpstr>Cambria</vt:lpstr>
      <vt:lpstr>Chango</vt:lpstr>
      <vt:lpstr>Great Vibes</vt:lpstr>
      <vt:lpstr>Nunito Black</vt:lpstr>
      <vt:lpstr>Open Sans</vt:lpstr>
      <vt:lpstr>Times New Roman</vt:lpstr>
      <vt:lpstr>UTM Avo</vt:lpstr>
      <vt:lpstr>Wingdings</vt:lpstr>
      <vt:lpstr>义启小魏楷</vt:lpstr>
      <vt:lpstr>3_Office Theme</vt:lpstr>
      <vt:lpstr>www.freeppt7.com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MrsOanh</dc:creator>
  <cp:lastModifiedBy>Administrator</cp:lastModifiedBy>
  <cp:revision>16</cp:revision>
  <dcterms:created xsi:type="dcterms:W3CDTF">2022-11-13T06:04:39Z</dcterms:created>
  <dcterms:modified xsi:type="dcterms:W3CDTF">2024-11-18T04:52:58Z</dcterms:modified>
</cp:coreProperties>
</file>