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82" r:id="rId2"/>
    <p:sldId id="283" r:id="rId3"/>
    <p:sldId id="369" r:id="rId4"/>
    <p:sldId id="363" r:id="rId5"/>
    <p:sldId id="285" r:id="rId6"/>
    <p:sldId id="365" r:id="rId7"/>
    <p:sldId id="373" r:id="rId8"/>
    <p:sldId id="372" r:id="rId9"/>
    <p:sldId id="376" r:id="rId10"/>
    <p:sldId id="377" r:id="rId11"/>
    <p:sldId id="371" r:id="rId12"/>
    <p:sldId id="378" r:id="rId13"/>
    <p:sldId id="31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413" autoAdjust="0"/>
  </p:normalViewPr>
  <p:slideViewPr>
    <p:cSldViewPr snapToGrid="0">
      <p:cViewPr varScale="1">
        <p:scale>
          <a:sx n="81" d="100"/>
          <a:sy n="81" d="100"/>
        </p:scale>
        <p:origin x="17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AE413-30A9-45F9-B762-031A9ABD232D}"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FB915-30D2-4C8A-B7F1-B617487E9CB3}" type="slidenum">
              <a:rPr lang="en-US" smtClean="0"/>
              <a:t>‹#›</a:t>
            </a:fld>
            <a:endParaRPr lang="en-US"/>
          </a:p>
        </p:txBody>
      </p:sp>
    </p:spTree>
    <p:extLst>
      <p:ext uri="{BB962C8B-B14F-4D97-AF65-F5344CB8AC3E}">
        <p14:creationId xmlns:p14="http://schemas.microsoft.com/office/powerpoint/2010/main" val="369649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15718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6187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30864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319730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19723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63828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59260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53606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FA757F-4074-443D-BBBE-B68519F75834}" type="datetimeFigureOut">
              <a:rPr lang="zh-CN" altLang="en-US" smtClean="0"/>
              <a:t>2024/11/1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04061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A757F-4074-443D-BBBE-B68519F75834}" type="datetimeFigureOut">
              <a:rPr lang="zh-CN" altLang="en-US" smtClean="0"/>
              <a:t>2024/11/1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42456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70840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61810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52946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3269BFD-057D-E9FF-A0CA-3CDA5EF89D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A757F-4074-443D-BBBE-B68519F75834}" type="datetimeFigureOut">
              <a:rPr lang="zh-CN" altLang="en-US" smtClean="0"/>
              <a:t>2024/11/1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212721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3" name="Picture 2">
            <a:extLst>
              <a:ext uri="{FF2B5EF4-FFF2-40B4-BE49-F238E27FC236}">
                <a16:creationId xmlns:a16="http://schemas.microsoft.com/office/drawing/2014/main" id="{E025618D-E426-5E96-976A-ED8753AF1A80}"/>
              </a:ext>
            </a:extLst>
          </p:cNvPr>
          <p:cNvPicPr>
            <a:picLocks noChangeAspect="1"/>
          </p:cNvPicPr>
          <p:nvPr/>
        </p:nvPicPr>
        <p:blipFill>
          <a:blip r:embed="rId9"/>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id="{C0EE1E90-8101-B2EE-B28D-A87D6986F052}"/>
              </a:ext>
            </a:extLst>
          </p:cNvPr>
          <p:cNvPicPr>
            <a:picLocks noChangeAspect="1"/>
          </p:cNvPicPr>
          <p:nvPr/>
        </p:nvPicPr>
        <p:blipFill>
          <a:blip r:embed="rId10"/>
          <a:stretch>
            <a:fillRect/>
          </a:stretch>
        </p:blipFill>
        <p:spPr>
          <a:xfrm>
            <a:off x="2506711" y="2467649"/>
            <a:ext cx="7329161" cy="2390101"/>
          </a:xfrm>
          <a:prstGeom prst="rect">
            <a:avLst/>
          </a:prstGeom>
        </p:spPr>
      </p:pic>
      <p:sp>
        <p:nvSpPr>
          <p:cNvPr id="4" name="TextBox 177">
            <a:extLst>
              <a:ext uri="{FF2B5EF4-FFF2-40B4-BE49-F238E27FC236}">
                <a16:creationId xmlns:a16="http://schemas.microsoft.com/office/drawing/2014/main" id="{C45F9DBE-29AB-9A08-710E-D89C728710AE}"/>
              </a:ext>
            </a:extLst>
          </p:cNvPr>
          <p:cNvSpPr txBox="1"/>
          <p:nvPr/>
        </p:nvSpPr>
        <p:spPr>
          <a:xfrm>
            <a:off x="2692123" y="621075"/>
            <a:ext cx="7143749"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t>TRƯỜNG TIỂU HỌC ÁI MỘ 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401205"/>
          </a:xfrm>
          <a:prstGeom prst="rect">
            <a:avLst/>
          </a:prstGeom>
          <a:noFill/>
        </p:spPr>
        <p:txBody>
          <a:bodyPr wrap="square" rtlCol="0">
            <a:spAutoFit/>
          </a:bodyPr>
          <a:lstStyle/>
          <a:p>
            <a:pPr lvl="0" algn="just">
              <a:defRPr/>
            </a:pPr>
            <a:r>
              <a:rPr lang="vi-VN" sz="4000" dirty="0">
                <a:solidFill>
                  <a:prstClr val="black"/>
                </a:solidFill>
                <a:latin typeface="Calibri" panose="020F0502020204030204" pitchFamily="34" charset="0"/>
                <a:cs typeface="Calibri" panose="020F0502020204030204" pitchFamily="34" charset="0"/>
              </a:rPr>
              <a:t>Mỗi người đều có một thời điểm cảm thấy bấp bênh, thiếu quyết tâm, thiếu định hướng. Em cũng đã </a:t>
            </a:r>
            <a:r>
              <a:rPr lang="en-US" sz="4000" dirty="0" err="1">
                <a:solidFill>
                  <a:prstClr val="black"/>
                </a:solidFill>
                <a:latin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một thời điểm như vậy. Nhưng may mắn thay, vào thời điểm đấy, em đã được truyền động lực để cố gắng nhờ một câu chuyện rất hay. Đó chính là câu chuyện Nai con Bam-bi.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177326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FDB852C1-A726-1581-4B41-51B9DF47F695}"/>
              </a:ext>
            </a:extLst>
          </p:cNvPr>
          <p:cNvPicPr>
            <a:picLocks noChangeAspect="1"/>
          </p:cNvPicPr>
          <p:nvPr/>
        </p:nvPicPr>
        <p:blipFill>
          <a:blip r:embed="rId9"/>
          <a:stretch>
            <a:fillRect/>
          </a:stretch>
        </p:blipFill>
        <p:spPr>
          <a:xfrm>
            <a:off x="2263945" y="1437716"/>
            <a:ext cx="7797460" cy="4096867"/>
          </a:xfrm>
          <a:prstGeom prst="rect">
            <a:avLst/>
          </a:prstGeom>
        </p:spPr>
      </p:pic>
    </p:spTree>
    <p:extLst>
      <p:ext uri="{BB962C8B-B14F-4D97-AF65-F5344CB8AC3E}">
        <p14:creationId xmlns:p14="http://schemas.microsoft.com/office/powerpoint/2010/main" val="40090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355623" y="742951"/>
            <a:ext cx="6721952" cy="3335800"/>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Về</a:t>
            </a:r>
            <a:r>
              <a:rPr kumimoji="0" lang="nl-NL" sz="4400" b="1" i="0" u="sng"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 nhà:</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dirty="0">
                <a:solidFill>
                  <a:prstClr val="white">
                    <a:lumMod val="10000"/>
                  </a:prstClr>
                </a:solidFill>
                <a:latin typeface="Calibri" panose="020F0502020204030204" pitchFamily="34" charset="0"/>
                <a:ea typeface="字魂107号-萌趣欢乐体"/>
                <a:cs typeface="Calibri" panose="020F0502020204030204" pitchFamily="34" charset="0"/>
              </a:rPr>
              <a:t>Kể tóm tắt lại nội dung câu chuyện Nai con Bam-bi cho người thân nghe</a:t>
            </a:r>
            <a:endParaRPr kumimoji="0" lang="nl-NL" sz="4400" b="0" i="0" u="none"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248675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268" y="1940557"/>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7FC31741-08F5-C9DF-449C-1C341A5E6777}"/>
              </a:ext>
            </a:extLst>
          </p:cNvPr>
          <p:cNvPicPr>
            <a:picLocks noChangeAspect="1"/>
          </p:cNvPicPr>
          <p:nvPr/>
        </p:nvPicPr>
        <p:blipFill>
          <a:blip r:embed="rId9"/>
          <a:stretch>
            <a:fillRect/>
          </a:stretch>
        </p:blipFill>
        <p:spPr>
          <a:xfrm>
            <a:off x="2349643" y="1036912"/>
            <a:ext cx="8407113" cy="39078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FE471D24-6046-43D1-8FCB-F845A7B1264A}"/>
              </a:ext>
            </a:extLst>
          </p:cNvPr>
          <p:cNvPicPr>
            <a:picLocks noChangeAspect="1"/>
          </p:cNvPicPr>
          <p:nvPr/>
        </p:nvPicPr>
        <p:blipFill>
          <a:blip r:embed="rId9"/>
          <a:stretch>
            <a:fillRect/>
          </a:stretch>
        </p:blipFill>
        <p:spPr>
          <a:xfrm>
            <a:off x="2578270" y="1272743"/>
            <a:ext cx="7797460" cy="4102964"/>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78FA9B-B809-480B-B986-8CA5F8BB645E}"/>
              </a:ext>
            </a:extLst>
          </p:cNvPr>
          <p:cNvSpPr txBox="1"/>
          <p:nvPr/>
        </p:nvSpPr>
        <p:spPr>
          <a:xfrm>
            <a:off x="1095375" y="676579"/>
            <a:ext cx="10325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1. </a:t>
            </a: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Đọc lời thoại dưới tranh rồi tóm tắt câu chuyện.</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endParaRPr>
          </a:p>
        </p:txBody>
      </p:sp>
      <p:pic>
        <p:nvPicPr>
          <p:cNvPr id="4" name="Picture 3">
            <a:extLst>
              <a:ext uri="{FF2B5EF4-FFF2-40B4-BE49-F238E27FC236}">
                <a16:creationId xmlns:a16="http://schemas.microsoft.com/office/drawing/2014/main" id="{E16BDF12-2CA6-6BB1-8D9A-2DA552F88CFE}"/>
              </a:ext>
            </a:extLst>
          </p:cNvPr>
          <p:cNvPicPr>
            <a:picLocks noChangeAspect="1"/>
          </p:cNvPicPr>
          <p:nvPr/>
        </p:nvPicPr>
        <p:blipFill>
          <a:blip r:embed="rId3"/>
          <a:stretch>
            <a:fillRect/>
          </a:stretch>
        </p:blipFill>
        <p:spPr>
          <a:xfrm>
            <a:off x="3138487" y="1476375"/>
            <a:ext cx="5743575" cy="4895850"/>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5">
            <a:extLst>
              <a:ext uri="{FF2B5EF4-FFF2-40B4-BE49-F238E27FC236}">
                <a16:creationId xmlns:a16="http://schemas.microsoft.com/office/drawing/2014/main" id="{93861263-8F1E-1FB3-EF82-1EA8E332F419}"/>
              </a:ext>
            </a:extLst>
          </p:cNvPr>
          <p:cNvSpPr/>
          <p:nvPr/>
        </p:nvSpPr>
        <p:spPr>
          <a:xfrm>
            <a:off x="1095683" y="1816562"/>
            <a:ext cx="4806110" cy="1352487"/>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 name="Hộp Văn bản 16">
            <a:extLst>
              <a:ext uri="{FF2B5EF4-FFF2-40B4-BE49-F238E27FC236}">
                <a16:creationId xmlns:a16="http://schemas.microsoft.com/office/drawing/2014/main" id="{FD192944-6B57-76AC-067A-6D5208175D99}"/>
              </a:ext>
            </a:extLst>
          </p:cNvPr>
          <p:cNvSpPr txBox="1"/>
          <p:nvPr/>
        </p:nvSpPr>
        <p:spPr>
          <a:xfrm>
            <a:off x="2057506" y="1942515"/>
            <a:ext cx="3864956" cy="1077218"/>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Quan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đọc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nội</a:t>
            </a:r>
            <a:r>
              <a:rPr lang="en-US" sz="3200" b="1" dirty="0">
                <a:latin typeface="Calibri" panose="020F0502020204030204" pitchFamily="34" charset="0"/>
                <a:cs typeface="Calibri" panose="020F0502020204030204" pitchFamily="34" charset="0"/>
              </a:rPr>
              <a:t> dung </a:t>
            </a:r>
            <a:r>
              <a:rPr lang="en-US" sz="3200" b="1" dirty="0" err="1">
                <a:latin typeface="Calibri" panose="020F0502020204030204" pitchFamily="34" charset="0"/>
                <a:cs typeface="Calibri" panose="020F0502020204030204" pitchFamily="34" charset="0"/>
              </a:rPr>
              <a:t>từng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endParaRPr lang="en-US" sz="4800" b="1" dirty="0">
              <a:latin typeface="Calibri" panose="020F0502020204030204" pitchFamily="34" charset="0"/>
              <a:cs typeface="Calibri" panose="020F0502020204030204" pitchFamily="34" charset="0"/>
            </a:endParaRPr>
          </a:p>
        </p:txBody>
      </p:sp>
      <p:pic>
        <p:nvPicPr>
          <p:cNvPr id="5" name="Picture 5" descr="Icon&#10;&#10;Description automatically generated">
            <a:extLst>
              <a:ext uri="{FF2B5EF4-FFF2-40B4-BE49-F238E27FC236}">
                <a16:creationId xmlns:a16="http://schemas.microsoft.com/office/drawing/2014/main" id="{EF2FDBFF-30AD-E8A2-2FFA-0A8AAAE9C75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9027" y="2023468"/>
            <a:ext cx="1524668" cy="1352487"/>
          </a:xfrm>
          <a:prstGeom prst="rect">
            <a:avLst/>
          </a:prstGeom>
        </p:spPr>
      </p:pic>
      <p:sp>
        <p:nvSpPr>
          <p:cNvPr id="6" name="Hộp Văn bản 19">
            <a:extLst>
              <a:ext uri="{FF2B5EF4-FFF2-40B4-BE49-F238E27FC236}">
                <a16:creationId xmlns:a16="http://schemas.microsoft.com/office/drawing/2014/main" id="{F338C235-D3BB-5C57-26DE-2B269C80FD41}"/>
              </a:ext>
            </a:extLst>
          </p:cNvPr>
          <p:cNvSpPr txBox="1"/>
          <p:nvPr/>
        </p:nvSpPr>
        <p:spPr>
          <a:xfrm>
            <a:off x="1041130" y="2295092"/>
            <a:ext cx="384546" cy="1015663"/>
          </a:xfrm>
          <a:prstGeom prst="rect">
            <a:avLst/>
          </a:prstGeom>
          <a:noFill/>
        </p:spPr>
        <p:txBody>
          <a:bodyPr wrap="square" rtlCol="0">
            <a:spAutoFit/>
          </a:bodyPr>
          <a:lstStyle/>
          <a:p>
            <a:r>
              <a:rPr lang="en-US" sz="6000" dirty="0">
                <a:solidFill>
                  <a:srgbClr val="FF0000"/>
                </a:solidFill>
                <a:latin typeface="Calibri" panose="020F0502020204030204" pitchFamily="34" charset="0"/>
                <a:cs typeface="Calibri" panose="020F0502020204030204" pitchFamily="34" charset="0"/>
              </a:rPr>
              <a:t>1</a:t>
            </a:r>
          </a:p>
        </p:txBody>
      </p:sp>
      <p:sp>
        <p:nvSpPr>
          <p:cNvPr id="8" name="Hộp Văn bản 7">
            <a:extLst>
              <a:ext uri="{FF2B5EF4-FFF2-40B4-BE49-F238E27FC236}">
                <a16:creationId xmlns:a16="http://schemas.microsoft.com/office/drawing/2014/main" id="{F45FE4FF-EE86-EDB5-5903-B96EC7B4CBB7}"/>
              </a:ext>
            </a:extLst>
          </p:cNvPr>
          <p:cNvSpPr txBox="1"/>
          <p:nvPr/>
        </p:nvSpPr>
        <p:spPr>
          <a:xfrm>
            <a:off x="6520898" y="679174"/>
            <a:ext cx="5115339" cy="830997"/>
          </a:xfrm>
          <a:prstGeom prst="rect">
            <a:avLst/>
          </a:prstGeom>
          <a:solidFill>
            <a:schemeClr val="bg1"/>
          </a:solidFill>
        </p:spPr>
        <p:txBody>
          <a:bodyPr wrap="square" rtlCol="0">
            <a:spAutoFit/>
          </a:bodyPr>
          <a:lstStyle/>
          <a:p>
            <a:pPr algn="ct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Tóm</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tắt</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câu</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chuyện</a:t>
            </a:r>
            <a:endParaRPr lang="en-US" sz="4800" b="1" dirty="0">
              <a:ln>
                <a:solidFill>
                  <a:schemeClr val="bg1"/>
                </a:solidFill>
              </a:ln>
              <a:solidFill>
                <a:srgbClr val="0070C0"/>
              </a:solidFill>
              <a:latin typeface="Calibri" panose="020F0502020204030204" pitchFamily="34" charset="0"/>
              <a:cs typeface="Calibri" panose="020F0502020204030204" pitchFamily="34" charset="0"/>
            </a:endParaRPr>
          </a:p>
        </p:txBody>
      </p:sp>
      <p:grpSp>
        <p:nvGrpSpPr>
          <p:cNvPr id="9" name="Nhóm 2">
            <a:extLst>
              <a:ext uri="{FF2B5EF4-FFF2-40B4-BE49-F238E27FC236}">
                <a16:creationId xmlns:a16="http://schemas.microsoft.com/office/drawing/2014/main" id="{F323B8AC-A7B1-D11C-D10F-956A77CD06F4}"/>
              </a:ext>
            </a:extLst>
          </p:cNvPr>
          <p:cNvGrpSpPr/>
          <p:nvPr/>
        </p:nvGrpSpPr>
        <p:grpSpPr>
          <a:xfrm>
            <a:off x="595698" y="3647384"/>
            <a:ext cx="5306095" cy="1609135"/>
            <a:chOff x="3394169" y="5108864"/>
            <a:chExt cx="5306095" cy="1609135"/>
          </a:xfrm>
        </p:grpSpPr>
        <p:sp>
          <p:nvSpPr>
            <p:cNvPr id="10" name="Hình chữ nhật: Góc Tròn 3">
              <a:extLst>
                <a:ext uri="{FF2B5EF4-FFF2-40B4-BE49-F238E27FC236}">
                  <a16:creationId xmlns:a16="http://schemas.microsoft.com/office/drawing/2014/main" id="{D00A58C7-54EB-FC5B-08E9-6715337EB9C3}"/>
                </a:ext>
              </a:extLst>
            </p:cNvPr>
            <p:cNvSpPr/>
            <p:nvPr/>
          </p:nvSpPr>
          <p:spPr>
            <a:xfrm>
              <a:off x="3842515" y="5108864"/>
              <a:ext cx="4857749" cy="1333866"/>
            </a:xfrm>
            <a:custGeom>
              <a:avLst/>
              <a:gdLst>
                <a:gd name="connsiteX0" fmla="*/ 0 w 4857749"/>
                <a:gd name="connsiteY0" fmla="*/ 222315 h 1333866"/>
                <a:gd name="connsiteX1" fmla="*/ 222315 w 4857749"/>
                <a:gd name="connsiteY1" fmla="*/ 0 h 1333866"/>
                <a:gd name="connsiteX2" fmla="*/ 4635434 w 4857749"/>
                <a:gd name="connsiteY2" fmla="*/ 0 h 1333866"/>
                <a:gd name="connsiteX3" fmla="*/ 4857749 w 4857749"/>
                <a:gd name="connsiteY3" fmla="*/ 222315 h 1333866"/>
                <a:gd name="connsiteX4" fmla="*/ 4857749 w 4857749"/>
                <a:gd name="connsiteY4" fmla="*/ 1111551 h 1333866"/>
                <a:gd name="connsiteX5" fmla="*/ 4635434 w 4857749"/>
                <a:gd name="connsiteY5" fmla="*/ 1333866 h 1333866"/>
                <a:gd name="connsiteX6" fmla="*/ 222315 w 4857749"/>
                <a:gd name="connsiteY6" fmla="*/ 1333866 h 1333866"/>
                <a:gd name="connsiteX7" fmla="*/ 0 w 4857749"/>
                <a:gd name="connsiteY7" fmla="*/ 1111551 h 1333866"/>
                <a:gd name="connsiteX8" fmla="*/ 0 w 4857749"/>
                <a:gd name="connsiteY8" fmla="*/ 222315 h 13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49" h="1333866" fill="none" extrusionOk="0">
                  <a:moveTo>
                    <a:pt x="0" y="222315"/>
                  </a:moveTo>
                  <a:cubicBezTo>
                    <a:pt x="2183" y="97182"/>
                    <a:pt x="93914" y="5428"/>
                    <a:pt x="222315" y="0"/>
                  </a:cubicBezTo>
                  <a:cubicBezTo>
                    <a:pt x="2282202" y="22936"/>
                    <a:pt x="2492599" y="-134525"/>
                    <a:pt x="4635434" y="0"/>
                  </a:cubicBezTo>
                  <a:cubicBezTo>
                    <a:pt x="4760966" y="-12313"/>
                    <a:pt x="4836720" y="96923"/>
                    <a:pt x="4857749" y="222315"/>
                  </a:cubicBezTo>
                  <a:cubicBezTo>
                    <a:pt x="4834679" y="568568"/>
                    <a:pt x="4930382" y="750044"/>
                    <a:pt x="4857749" y="1111551"/>
                  </a:cubicBezTo>
                  <a:cubicBezTo>
                    <a:pt x="4840568" y="1230233"/>
                    <a:pt x="4779284" y="1324342"/>
                    <a:pt x="4635434" y="1333866"/>
                  </a:cubicBezTo>
                  <a:cubicBezTo>
                    <a:pt x="4075941" y="1245294"/>
                    <a:pt x="1767532" y="1314677"/>
                    <a:pt x="222315" y="1333866"/>
                  </a:cubicBezTo>
                  <a:cubicBezTo>
                    <a:pt x="83313" y="1350749"/>
                    <a:pt x="-6195" y="1224579"/>
                    <a:pt x="0" y="1111551"/>
                  </a:cubicBezTo>
                  <a:cubicBezTo>
                    <a:pt x="-71959" y="777768"/>
                    <a:pt x="62361" y="435481"/>
                    <a:pt x="0" y="222315"/>
                  </a:cubicBezTo>
                  <a:close/>
                </a:path>
                <a:path w="4857749" h="1333866" stroke="0" extrusionOk="0">
                  <a:moveTo>
                    <a:pt x="0" y="222315"/>
                  </a:moveTo>
                  <a:cubicBezTo>
                    <a:pt x="21112" y="111721"/>
                    <a:pt x="96826" y="8341"/>
                    <a:pt x="222315" y="0"/>
                  </a:cubicBezTo>
                  <a:cubicBezTo>
                    <a:pt x="1043549" y="-9402"/>
                    <a:pt x="2536841" y="-138905"/>
                    <a:pt x="4635434" y="0"/>
                  </a:cubicBezTo>
                  <a:cubicBezTo>
                    <a:pt x="4773772" y="-5454"/>
                    <a:pt x="4864033" y="120243"/>
                    <a:pt x="4857749" y="222315"/>
                  </a:cubicBezTo>
                  <a:cubicBezTo>
                    <a:pt x="4931297" y="627778"/>
                    <a:pt x="4826895" y="902502"/>
                    <a:pt x="4857749" y="1111551"/>
                  </a:cubicBezTo>
                  <a:cubicBezTo>
                    <a:pt x="4872848" y="1243165"/>
                    <a:pt x="4757481" y="1348224"/>
                    <a:pt x="4635434" y="1333866"/>
                  </a:cubicBezTo>
                  <a:cubicBezTo>
                    <a:pt x="3330113" y="1311533"/>
                    <a:pt x="1770107" y="1252417"/>
                    <a:pt x="222315" y="1333866"/>
                  </a:cubicBezTo>
                  <a:cubicBezTo>
                    <a:pt x="94512" y="1350622"/>
                    <a:pt x="20695" y="1226158"/>
                    <a:pt x="0" y="1111551"/>
                  </a:cubicBezTo>
                  <a:cubicBezTo>
                    <a:pt x="-11828" y="1011886"/>
                    <a:pt x="-21606" y="421815"/>
                    <a:pt x="0" y="222315"/>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pic>
          <p:nvPicPr>
            <p:cNvPr id="11" name="Picture 10" descr="Icon&#10;&#10;Description automatically generated">
              <a:extLst>
                <a:ext uri="{FF2B5EF4-FFF2-40B4-BE49-F238E27FC236}">
                  <a16:creationId xmlns:a16="http://schemas.microsoft.com/office/drawing/2014/main" id="{8F92BA61-25EC-DF02-1C71-C9FC704B1E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94169" y="5365512"/>
              <a:ext cx="1524668" cy="1352487"/>
            </a:xfrm>
            <a:prstGeom prst="rect">
              <a:avLst/>
            </a:prstGeom>
          </p:spPr>
        </p:pic>
        <p:sp>
          <p:nvSpPr>
            <p:cNvPr id="12" name="Hộp Văn bản 6">
              <a:extLst>
                <a:ext uri="{FF2B5EF4-FFF2-40B4-BE49-F238E27FC236}">
                  <a16:creationId xmlns:a16="http://schemas.microsoft.com/office/drawing/2014/main" id="{A613DAA3-9A18-2E61-0616-B5230202871B}"/>
                </a:ext>
              </a:extLst>
            </p:cNvPr>
            <p:cNvSpPr txBox="1"/>
            <p:nvPr/>
          </p:nvSpPr>
          <p:spPr>
            <a:xfrm>
              <a:off x="3757399" y="5643959"/>
              <a:ext cx="384546" cy="1015663"/>
            </a:xfrm>
            <a:prstGeom prst="rect">
              <a:avLst/>
            </a:prstGeom>
            <a:noFill/>
          </p:spPr>
          <p:txBody>
            <a:bodyPr wrap="square" rtlCol="0">
              <a:spAutoFit/>
            </a:bodyPr>
            <a:lstStyle/>
            <a:p>
              <a:r>
                <a:rPr lang="en-US" sz="6000">
                  <a:solidFill>
                    <a:srgbClr val="FF0000"/>
                  </a:solidFill>
                  <a:latin typeface="Calibri" panose="020F0502020204030204" pitchFamily="34" charset="0"/>
                  <a:cs typeface="Calibri" panose="020F0502020204030204" pitchFamily="34" charset="0"/>
                </a:rPr>
                <a:t>2</a:t>
              </a:r>
            </a:p>
          </p:txBody>
        </p:sp>
      </p:grpSp>
      <p:sp>
        <p:nvSpPr>
          <p:cNvPr id="13" name="Hộp Văn bản 8">
            <a:extLst>
              <a:ext uri="{FF2B5EF4-FFF2-40B4-BE49-F238E27FC236}">
                <a16:creationId xmlns:a16="http://schemas.microsoft.com/office/drawing/2014/main" id="{EA383293-D4D2-5696-C883-64238C35C4F3}"/>
              </a:ext>
            </a:extLst>
          </p:cNvPr>
          <p:cNvSpPr txBox="1"/>
          <p:nvPr/>
        </p:nvSpPr>
        <p:spPr>
          <a:xfrm>
            <a:off x="1822393" y="3698700"/>
            <a:ext cx="4264081"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thoại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tắt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ý </a:t>
            </a:r>
            <a:r>
              <a:rPr lang="en-US" sz="2800" b="1" dirty="0" err="1">
                <a:latin typeface="Calibri" panose="020F0502020204030204" pitchFamily="34" charset="0"/>
                <a:cs typeface="Calibri" panose="020F0502020204030204" pitchFamily="34" charset="0"/>
              </a:rPr>
              <a:t>kiến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riêng</a:t>
            </a:r>
            <a:r>
              <a:rPr lang="en-US" sz="2800" b="1" dirty="0">
                <a:latin typeface="Calibri" panose="020F0502020204030204" pitchFamily="34" charset="0"/>
                <a:cs typeface="Calibri" panose="020F0502020204030204" pitchFamily="34" charset="0"/>
              </a:rPr>
              <a:t>?</a:t>
            </a:r>
          </a:p>
        </p:txBody>
      </p:sp>
      <p:pic>
        <p:nvPicPr>
          <p:cNvPr id="23" name="Hình ảnh 1" descr="Ảnh có chứa mẫu họa&#10;&#10;Mô tả được tạo tự động">
            <a:extLst>
              <a:ext uri="{FF2B5EF4-FFF2-40B4-BE49-F238E27FC236}">
                <a16:creationId xmlns:a16="http://schemas.microsoft.com/office/drawing/2014/main" id="{1D178949-0303-1EF3-3185-23A2B784D1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534540" y="1509730"/>
            <a:ext cx="5621139" cy="55806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par>
                                <p:cTn id="7" presetID="14" presetClass="entr" presetSubtype="1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animBg="1"/>
      <p:bldP spid="8" grpId="1"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Đến tuổi trưởng thành, Bam-bi được mẹ cho sống tự lập. Khi mẹ đi mất, Bam-bi h</a:t>
            </a:r>
            <a:r>
              <a:rPr lang="en-US" sz="3600" noProof="0" dirty="0" err="1">
                <a:solidFill>
                  <a:prstClr val="black"/>
                </a:solidFill>
                <a:latin typeface="Calibri" panose="020F0502020204030204" pitchFamily="34" charset="0"/>
                <a:ea typeface="字魂107号-萌趣欢乐体"/>
                <a:cs typeface="Calibri" panose="020F0502020204030204" pitchFamily="34" charset="0"/>
              </a:rPr>
              <a:t>oảng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hốt kêu gọi mẹ vang rừng. Nai bố xuất hiện nghiêm nghị động viên Bam-bi. Bam-bi cảm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yên tâm, nó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tương lai của m</a:t>
            </a:r>
            <a:r>
              <a:rPr lang="en-US" sz="3600" dirty="0">
                <a:solidFill>
                  <a:prstClr val="black"/>
                </a:solidFill>
                <a:latin typeface="Calibri" panose="020F0502020204030204" pitchFamily="34" charset="0"/>
                <a:ea typeface="字魂107号-萌趣欢乐体"/>
                <a:cs typeface="Calibri" panose="020F0502020204030204" pitchFamily="34" charset="0"/>
              </a:rPr>
              <a:t>ì</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 </a:t>
            </a:r>
            <a:r>
              <a:rPr lang="en-US" sz="3600" dirty="0">
                <a:solidFill>
                  <a:prstClr val="black"/>
                </a:solidFill>
                <a:latin typeface="Calibri" panose="020F0502020204030204" pitchFamily="34" charset="0"/>
                <a:ea typeface="字魂107号-萌趣欢乐体"/>
                <a:cs typeface="Calibri" panose="020F0502020204030204" pitchFamily="34" charset="0"/>
              </a:rPr>
              <a:t>qua</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bóng dáng của bố.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Nhờ sự khích lệ của nai bố mà Bam-bi đã có quyết tâm tự lập. Nhiều năm sau, Bam-bi ngày nào đã trở thành một chàng nai thông minh, dũng cảm như bố.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321157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48">
            <a:extLst>
              <a:ext uri="{FF2B5EF4-FFF2-40B4-BE49-F238E27FC236}">
                <a16:creationId xmlns:a16="http://schemas.microsoft.com/office/drawing/2014/main" id="{82D1DD2C-7425-C831-E1CF-916C3FE10212}"/>
              </a:ext>
            </a:extLst>
          </p:cNvPr>
          <p:cNvSpPr/>
          <p:nvPr/>
        </p:nvSpPr>
        <p:spPr>
          <a:xfrm>
            <a:off x="2182869" y="2196794"/>
            <a:ext cx="7250853"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Hộp Văn bản 49">
            <a:extLst>
              <a:ext uri="{FF2B5EF4-FFF2-40B4-BE49-F238E27FC236}">
                <a16:creationId xmlns:a16="http://schemas.microsoft.com/office/drawing/2014/main" id="{8D147C9D-9416-6B8E-610D-91C5CED7F5A8}"/>
              </a:ext>
            </a:extLst>
          </p:cNvPr>
          <p:cNvSpPr txBox="1"/>
          <p:nvPr/>
        </p:nvSpPr>
        <p:spPr>
          <a:xfrm>
            <a:off x="2179900" y="2701552"/>
            <a:ext cx="7303980" cy="2492990"/>
          </a:xfrm>
          <a:prstGeom prst="rect">
            <a:avLst/>
          </a:prstGeom>
          <a:noFill/>
        </p:spPr>
        <p:txBody>
          <a:bodyPr wrap="square" rtlCol="0">
            <a:spAutoFit/>
          </a:bodyPr>
          <a:lstStyle/>
          <a:p>
            <a:pPr lvl="0" algn="ctr">
              <a:defRPr/>
            </a:pPr>
            <a:r>
              <a:rPr lang="en-US" sz="5200" b="1" dirty="0">
                <a:ln w="0"/>
                <a:latin typeface="Calibri" panose="020F0502020204030204" pitchFamily="34" charset="0"/>
                <a:cs typeface="Calibri" panose="020F0502020204030204" pitchFamily="34" charset="0"/>
              </a:rPr>
              <a:t>2. </a:t>
            </a:r>
            <a:r>
              <a:rPr lang="en-US" sz="5200" b="1" dirty="0" err="1">
                <a:ln w="0"/>
                <a:latin typeface="Calibri" panose="020F0502020204030204" pitchFamily="34" charset="0"/>
                <a:cs typeface="Calibri" panose="020F0502020204030204" pitchFamily="34" charset="0"/>
              </a:rPr>
              <a:t>Viết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mở</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hoặc</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kết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cho</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câu</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chuyện</a:t>
            </a:r>
            <a:r>
              <a:rPr lang="en-US" sz="5200" b="1" dirty="0">
                <a:ln w="0"/>
                <a:latin typeface="Calibri" panose="020F0502020204030204" pitchFamily="34" charset="0"/>
                <a:cs typeface="Calibri" panose="020F0502020204030204" pitchFamily="34" charset="0"/>
              </a:rPr>
              <a:t> Nai con Bam-bi </a:t>
            </a:r>
            <a:r>
              <a:rPr lang="en-US" sz="5200" b="1" dirty="0" err="1">
                <a:ln w="0"/>
                <a:latin typeface="Calibri" panose="020F0502020204030204" pitchFamily="34" charset="0"/>
                <a:cs typeface="Calibri" panose="020F0502020204030204" pitchFamily="34" charset="0"/>
              </a:rPr>
              <a:t>theo</a:t>
            </a:r>
            <a:r>
              <a:rPr lang="en-US" sz="5200" b="1" dirty="0">
                <a:ln w="0"/>
                <a:latin typeface="Calibri" panose="020F0502020204030204" pitchFamily="34" charset="0"/>
                <a:cs typeface="Calibri" panose="020F0502020204030204" pitchFamily="34" charset="0"/>
              </a:rPr>
              <a:t> ý </a:t>
            </a:r>
            <a:r>
              <a:rPr lang="en-US" sz="5200" b="1" dirty="0" err="1">
                <a:ln w="0"/>
                <a:latin typeface="Calibri" panose="020F0502020204030204" pitchFamily="34" charset="0"/>
                <a:cs typeface="Calibri" panose="020F0502020204030204" pitchFamily="34" charset="0"/>
              </a:rPr>
              <a:t>em</a:t>
            </a:r>
            <a:endParaRPr kumimoji="0" lang="en-US" sz="52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17" name="Hình ảnh 58" descr="Ảnh có chứa đồ chơi, đồ họa véc-tơ&#10;&#10;Mô tả được tạo tự động">
            <a:extLst>
              <a:ext uri="{FF2B5EF4-FFF2-40B4-BE49-F238E27FC236}">
                <a16:creationId xmlns:a16="http://schemas.microsoft.com/office/drawing/2014/main" id="{A76FC080-DD8C-57C1-FEDA-278D427A4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828" y="92860"/>
            <a:ext cx="4575827" cy="2755115"/>
          </a:xfrm>
          <a:prstGeom prst="rect">
            <a:avLst/>
          </a:prstGeom>
        </p:spPr>
      </p:pic>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51;p2">
            <a:extLst>
              <a:ext uri="{FF2B5EF4-FFF2-40B4-BE49-F238E27FC236}">
                <a16:creationId xmlns:a16="http://schemas.microsoft.com/office/drawing/2014/main" id="{83BDF5D4-9D65-4441-87B9-D003DA23CAE3}"/>
              </a:ext>
            </a:extLst>
          </p:cNvPr>
          <p:cNvSpPr/>
          <p:nvPr/>
        </p:nvSpPr>
        <p:spPr>
          <a:xfrm>
            <a:off x="1205118" y="1273482"/>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20" name="Google Shape;558;p2">
            <a:extLst>
              <a:ext uri="{FF2B5EF4-FFF2-40B4-BE49-F238E27FC236}">
                <a16:creationId xmlns:a16="http://schemas.microsoft.com/office/drawing/2014/main" id="{6EF4F245-0074-41D3-BE63-D087BD0E5765}"/>
              </a:ext>
            </a:extLst>
          </p:cNvPr>
          <p:cNvSpPr/>
          <p:nvPr/>
        </p:nvSpPr>
        <p:spPr>
          <a:xfrm>
            <a:off x="1335404" y="1432560"/>
            <a:ext cx="4455795" cy="4555022"/>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1: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họn đ</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oạn</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viết</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Đọc thầm lại nội dung chuyện</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Từng em suy nghĩ, tìm chọn đoạn viết mở bài hay kết bài</a:t>
            </a:r>
            <a:endPar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
        <p:nvSpPr>
          <p:cNvPr id="3" name="Google Shape;551;p2">
            <a:extLst>
              <a:ext uri="{FF2B5EF4-FFF2-40B4-BE49-F238E27FC236}">
                <a16:creationId xmlns:a16="http://schemas.microsoft.com/office/drawing/2014/main" id="{2DBDCA85-8987-4FA7-0517-C9BE68D8EDCC}"/>
              </a:ext>
            </a:extLst>
          </p:cNvPr>
          <p:cNvSpPr/>
          <p:nvPr/>
        </p:nvSpPr>
        <p:spPr>
          <a:xfrm>
            <a:off x="6510543" y="1283007"/>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4" name="Google Shape;558;p2">
            <a:extLst>
              <a:ext uri="{FF2B5EF4-FFF2-40B4-BE49-F238E27FC236}">
                <a16:creationId xmlns:a16="http://schemas.microsoft.com/office/drawing/2014/main" id="{8B0CC5F5-BD18-631C-6E56-12C6E13B0FEF}"/>
              </a:ext>
            </a:extLst>
          </p:cNvPr>
          <p:cNvSpPr/>
          <p:nvPr/>
        </p:nvSpPr>
        <p:spPr>
          <a:xfrm>
            <a:off x="6783704" y="1689735"/>
            <a:ext cx="4455795" cy="2893029"/>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2</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Cả</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nhóm bàn luận đ</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ể</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th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ố</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ng nhất đoạn chọn viết</a:t>
            </a: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Tiến</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hành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355623" y="1129463"/>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nl-NL" sz="4400" dirty="0">
                <a:solidFill>
                  <a:prstClr val="white">
                    <a:lumMod val="10000"/>
                  </a:prstClr>
                </a:solidFill>
                <a:latin typeface="Calibri" panose="020F0502020204030204" pitchFamily="34" charset="0"/>
                <a:cs typeface="Calibri" panose="020F0502020204030204" pitchFamily="34" charset="0"/>
              </a:rPr>
              <a:t>Trao đổi trong nhóm bài viết của mình,nhóm chỉnh sửa cho nhau</a:t>
            </a:r>
            <a:endParaRPr kumimoji="0" lang="en-US" sz="44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322</Words>
  <Application>Microsoft Office PowerPoint</Application>
  <PresentationFormat>Widescreen</PresentationFormat>
  <Paragraphs>30</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16</cp:revision>
  <dcterms:created xsi:type="dcterms:W3CDTF">2023-08-11T08:57:53Z</dcterms:created>
  <dcterms:modified xsi:type="dcterms:W3CDTF">2024-11-01T04:02:02Z</dcterms:modified>
  <cp:category>9Slide.vn</cp:category>
</cp:coreProperties>
</file>