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7" r:id="rId2"/>
    <p:sldId id="286" r:id="rId3"/>
    <p:sldId id="315" r:id="rId4"/>
    <p:sldId id="330" r:id="rId5"/>
    <p:sldId id="331" r:id="rId6"/>
    <p:sldId id="319" r:id="rId7"/>
    <p:sldId id="320" r:id="rId8"/>
    <p:sldId id="328" r:id="rId9"/>
    <p:sldId id="332" r:id="rId10"/>
    <p:sldId id="327" r:id="rId11"/>
    <p:sldId id="333" r:id="rId12"/>
    <p:sldId id="321" r:id="rId13"/>
    <p:sldId id="325" r:id="rId14"/>
    <p:sldId id="300"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980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7</a:t>
            </a:fld>
            <a:endParaRPr lang="en-US"/>
          </a:p>
        </p:txBody>
      </p:sp>
    </p:spTree>
    <p:extLst>
      <p:ext uri="{BB962C8B-B14F-4D97-AF65-F5344CB8AC3E}">
        <p14:creationId xmlns:p14="http://schemas.microsoft.com/office/powerpoint/2010/main" val="121004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10</a:t>
            </a:fld>
            <a:endParaRPr lang="en-US"/>
          </a:p>
        </p:txBody>
      </p:sp>
    </p:spTree>
    <p:extLst>
      <p:ext uri="{BB962C8B-B14F-4D97-AF65-F5344CB8AC3E}">
        <p14:creationId xmlns:p14="http://schemas.microsoft.com/office/powerpoint/2010/main" val="13508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4055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68252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92271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24698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21275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84806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73624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8736107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9058936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15548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4947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842B1E6-D226-7E5A-1DF3-6CB183C7B84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04597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45" y="3959958"/>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920" y="4974715"/>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742" y="3533775"/>
            <a:ext cx="2083094" cy="2554954"/>
          </a:xfrm>
          <a:prstGeom prst="rect">
            <a:avLst/>
          </a:prstGeom>
        </p:spPr>
      </p:pic>
      <p:pic>
        <p:nvPicPr>
          <p:cNvPr id="2" name="Picture 1">
            <a:extLst>
              <a:ext uri="{FF2B5EF4-FFF2-40B4-BE49-F238E27FC236}">
                <a16:creationId xmlns:a16="http://schemas.microsoft.com/office/drawing/2014/main" id="{09481E45-986E-720A-2AA8-379A210B4D19}"/>
              </a:ext>
            </a:extLst>
          </p:cNvPr>
          <p:cNvPicPr>
            <a:picLocks noChangeAspect="1"/>
          </p:cNvPicPr>
          <p:nvPr/>
        </p:nvPicPr>
        <p:blipFill>
          <a:blip r:embed="rId8"/>
          <a:stretch>
            <a:fillRect/>
          </a:stretch>
        </p:blipFill>
        <p:spPr>
          <a:xfrm>
            <a:off x="1504024" y="1294967"/>
            <a:ext cx="3773751" cy="1201016"/>
          </a:xfrm>
          <a:prstGeom prst="rect">
            <a:avLst/>
          </a:prstGeom>
        </p:spPr>
      </p:pic>
      <p:pic>
        <p:nvPicPr>
          <p:cNvPr id="3" name="Picture 2">
            <a:extLst>
              <a:ext uri="{FF2B5EF4-FFF2-40B4-BE49-F238E27FC236}">
                <a16:creationId xmlns:a16="http://schemas.microsoft.com/office/drawing/2014/main" id="{52C25983-4018-1CD9-0400-723D375C5A91}"/>
              </a:ext>
            </a:extLst>
          </p:cNvPr>
          <p:cNvPicPr>
            <a:picLocks noChangeAspect="1"/>
          </p:cNvPicPr>
          <p:nvPr/>
        </p:nvPicPr>
        <p:blipFill>
          <a:blip r:embed="rId9"/>
          <a:stretch>
            <a:fillRect/>
          </a:stretch>
        </p:blipFill>
        <p:spPr>
          <a:xfrm>
            <a:off x="2361883" y="2500813"/>
            <a:ext cx="7315834" cy="1627773"/>
          </a:xfrm>
          <a:prstGeom prst="rect">
            <a:avLst/>
          </a:prstGeom>
        </p:spPr>
      </p:pic>
      <p:sp>
        <p:nvSpPr>
          <p:cNvPr id="4" name="TextBox 1">
            <a:extLst>
              <a:ext uri="{FF2B5EF4-FFF2-40B4-BE49-F238E27FC236}">
                <a16:creationId xmlns:a16="http://schemas.microsoft.com/office/drawing/2014/main" id="{14A5756E-BCB1-E5C0-5D3C-A95BF9C7F9F7}"/>
              </a:ext>
            </a:extLst>
          </p:cNvPr>
          <p:cNvSpPr txBox="1"/>
          <p:nvPr/>
        </p:nvSpPr>
        <p:spPr>
          <a:xfrm>
            <a:off x="4686545" y="1731542"/>
            <a:ext cx="60960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Calibri" panose="020F0502020204030204" pitchFamily="34" charset="0"/>
                <a:cs typeface="Calibri" panose="020F0502020204030204" pitchFamily="34" charset="0"/>
              </a:rPr>
              <a:t>Trường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a:t>
            </a:r>
            <a:r>
              <a:rPr lang="en-US" sz="3200" dirty="0">
                <a:latin typeface="Calibri" panose="020F0502020204030204" pitchFamily="34" charset="0"/>
                <a:cs typeface="Calibri" panose="020F0502020204030204" pitchFamily="34" charset="0"/>
              </a:rPr>
              <a:t> A</a:t>
            </a: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id="{769E7C1C-20C9-E606-A1CB-7FF1DD510ED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id="{71511EED-2749-2376-D6BB-67FED4E082E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id="{7505E83A-0658-83B0-0990-501C4CBBDEF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4B239-0CCF-1157-EF7E-4451832A4BBA}"/>
              </a:ext>
            </a:extLst>
          </p:cNvPr>
          <p:cNvPicPr>
            <a:picLocks noChangeAspect="1"/>
          </p:cNvPicPr>
          <p:nvPr/>
        </p:nvPicPr>
        <p:blipFill>
          <a:blip r:embed="rId2"/>
          <a:stretch>
            <a:fillRect/>
          </a:stretch>
        </p:blipFill>
        <p:spPr>
          <a:xfrm>
            <a:off x="985837" y="1871662"/>
            <a:ext cx="10159804" cy="2947988"/>
          </a:xfrm>
          <a:prstGeom prst="rect">
            <a:avLst/>
          </a:prstGeom>
        </p:spPr>
      </p:pic>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CA7FBA52-08D3-2443-D366-24E6C6C65085}"/>
              </a:ext>
            </a:extLst>
          </p:cNvPr>
          <p:cNvPicPr>
            <a:picLocks noChangeAspect="1"/>
          </p:cNvPicPr>
          <p:nvPr/>
        </p:nvPicPr>
        <p:blipFill>
          <a:blip r:embed="rId5"/>
          <a:stretch>
            <a:fillRect/>
          </a:stretch>
        </p:blipFill>
        <p:spPr>
          <a:xfrm>
            <a:off x="2502090" y="2259640"/>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6893008"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64148" y="903091"/>
            <a:ext cx="6665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3600" dirty="0">
                <a:solidFill>
                  <a:srgbClr val="FF0000"/>
                </a:solidFill>
                <a:latin typeface="Arial" panose="020B0604020202020204" pitchFamily="34" charset="0"/>
                <a:cs typeface="Arial" panose="020B0604020202020204" pitchFamily="34" charset="0"/>
              </a:rPr>
              <a:t>Tìm một câu chuyện tưởng tượng về loài vật</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vi-VN" altLang="en-US" sz="3600" dirty="0">
                <a:solidFill>
                  <a:srgbClr val="FF0000"/>
                </a:solidFill>
                <a:latin typeface="Arial" panose="020B0604020202020204" pitchFamily="34" charset="0"/>
                <a:cs typeface="Arial" panose="020B0604020202020204" pitchFamily="34" charset="0"/>
              </a:rPr>
              <a:t> cho người thân nghe.</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120613" y="4407080"/>
            <a:ext cx="4641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3200" dirty="0">
                <a:latin typeface="Arial" panose="020B0604020202020204" pitchFamily="34" charset="0"/>
                <a:cs typeface="Arial" panose="020B0604020202020204" pitchFamily="34" charset="0"/>
              </a:rPr>
              <a:t>Chia sẻ với người thân chi tiết em thích nhất và nêu lí do.</a:t>
            </a:r>
            <a:endPar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字魂35号-经典雅黑"/>
              <a:cs typeface="Arial" panose="020B0604020202020204" pitchFamily="34" charset="0"/>
            </a:endParaRP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38224" y="2633637"/>
            <a:ext cx="95918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Xem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lại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hôm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Chuẩn</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bị</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tiếp</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theo</a:t>
            </a: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049264" y="8700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rPr>
              <a:t>DẶN DÒ</a:t>
            </a:r>
            <a:endParaRPr kumimoji="0" lang="en-US"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endParaRPr>
          </a:p>
        </p:txBody>
      </p:sp>
    </p:spTree>
    <p:extLst>
      <p:ext uri="{BB962C8B-B14F-4D97-AF65-F5344CB8AC3E}">
        <p14:creationId xmlns:p14="http://schemas.microsoft.com/office/powerpoint/2010/main" val="40632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E4C86C62-561F-4DEC-C8A9-C436AD8972DC}"/>
              </a:ext>
            </a:extLst>
          </p:cNvPr>
          <p:cNvPicPr>
            <a:picLocks noChangeAspect="1"/>
          </p:cNvPicPr>
          <p:nvPr/>
        </p:nvPicPr>
        <p:blipFill>
          <a:blip r:embed="rId8"/>
          <a:stretch>
            <a:fillRect/>
          </a:stretch>
        </p:blipFill>
        <p:spPr>
          <a:xfrm>
            <a:off x="1505314" y="2520250"/>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302180" y="1879951"/>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151762" y="3100387"/>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2</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64225" y="1756699"/>
            <a:ext cx="8513136" cy="954107"/>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cách viết đoạn văn tưởng tượng dựa trên một câu chuyện đã đọc hoặc đã nghe.</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062154" y="3100387"/>
            <a:ext cx="8513136" cy="1384995"/>
          </a:xfrm>
          <a:prstGeom prst="rect">
            <a:avLst/>
          </a:prstGeom>
          <a:noFill/>
        </p:spPr>
        <p:txBody>
          <a:bodyPr wrap="square">
            <a:spAutoFit/>
          </a:bodyPr>
          <a:lstStyle/>
          <a:p>
            <a:pPr lvl="0" indent="457200" algn="just"/>
            <a:r>
              <a:rPr lang="vi-VN" sz="280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Biết khám phá và trân trọng vẻ riêng của những người xung quanh, có khả năng nhận biết và bày tỏ tình cảm, cảm xúc.</a:t>
            </a:r>
            <a:endParaRPr kumimoji="0" lang="vi-VN" sz="2800" b="1" i="0" u="none" strike="noStrike" kern="1200" cap="none" spc="0" normalizeH="0" baseline="0" noProof="0" dirty="0">
              <a:ln>
                <a:noFill/>
              </a:ln>
              <a:solidFill>
                <a:srgbClr val="FF66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5号-经典雅黑"/>
              <a:ea typeface="字魂35号-经典雅黑"/>
              <a:cs typeface="+mn-ea"/>
              <a:sym typeface="+mn-lt"/>
            </a:endParaRPr>
          </a:p>
        </p:txBody>
      </p:sp>
      <p:pic>
        <p:nvPicPr>
          <p:cNvPr id="6" name="Picture 5">
            <a:extLst>
              <a:ext uri="{FF2B5EF4-FFF2-40B4-BE49-F238E27FC236}">
                <a16:creationId xmlns:a16="http://schemas.microsoft.com/office/drawing/2014/main" id="{7FBB314C-21E2-6269-ED99-B26E196852F8}"/>
              </a:ext>
            </a:extLst>
          </p:cNvPr>
          <p:cNvPicPr>
            <a:picLocks noChangeAspect="1"/>
          </p:cNvPicPr>
          <p:nvPr/>
        </p:nvPicPr>
        <p:blipFill>
          <a:blip r:embed="rId5"/>
          <a:stretch>
            <a:fillRect/>
          </a:stretch>
        </p:blipFill>
        <p:spPr>
          <a:xfrm>
            <a:off x="3352536" y="274264"/>
            <a:ext cx="6096528" cy="1280271"/>
          </a:xfrm>
          <a:prstGeom prst="rect">
            <a:avLst/>
          </a:prstGeom>
        </p:spPr>
      </p:pic>
      <p:sp>
        <p:nvSpPr>
          <p:cNvPr id="8" name="矩形: 圆角 28">
            <a:extLst>
              <a:ext uri="{FF2B5EF4-FFF2-40B4-BE49-F238E27FC236}">
                <a16:creationId xmlns:a16="http://schemas.microsoft.com/office/drawing/2014/main" id="{3936778A-F2B5-EE54-76DE-633D05AE92E3}"/>
              </a:ext>
            </a:extLst>
          </p:cNvPr>
          <p:cNvSpPr/>
          <p:nvPr/>
        </p:nvSpPr>
        <p:spPr>
          <a:xfrm>
            <a:off x="1235505" y="4623151"/>
            <a:ext cx="936796" cy="936796"/>
          </a:xfrm>
          <a:prstGeom prst="roundRect">
            <a:avLst>
              <a:gd name="adj" fmla="val 38426"/>
            </a:avLst>
          </a:prstGeom>
          <a:solidFill>
            <a:schemeClr val="accent6">
              <a:lumMod val="60000"/>
              <a:lumOff val="40000"/>
            </a:schemeClr>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9" name="TextBox 8">
            <a:extLst>
              <a:ext uri="{FF2B5EF4-FFF2-40B4-BE49-F238E27FC236}">
                <a16:creationId xmlns:a16="http://schemas.microsoft.com/office/drawing/2014/main" id="{4B572066-E857-A1C0-3A92-8E996086A548}"/>
              </a:ext>
            </a:extLst>
          </p:cNvPr>
          <p:cNvSpPr txBox="1"/>
          <p:nvPr/>
        </p:nvSpPr>
        <p:spPr>
          <a:xfrm>
            <a:off x="2197550" y="4499899"/>
            <a:ext cx="8513136" cy="1384995"/>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vận dụng bài học vào thực tiễn cuộc sống: Trân trọng, bày tỏ tình cảm của mình về vẻ riêng của bạn bè và những người xung quanh trong cuộc sống.</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id="{2F13109E-C5AB-450E-8E6E-BF6469B2F1EC}"/>
              </a:ext>
            </a:extLst>
          </p:cNvPr>
          <p:cNvSpPr txBox="1"/>
          <p:nvPr/>
        </p:nvSpPr>
        <p:spPr>
          <a:xfrm>
            <a:off x="1005178" y="248374"/>
            <a:ext cx="9686344" cy="646331"/>
          </a:xfrm>
          <a:prstGeom prst="rect">
            <a:avLst/>
          </a:prstGeom>
          <a:noFill/>
        </p:spPr>
        <p:txBody>
          <a:bodyPr wrap="square">
            <a:spAutoFit/>
          </a:bodyPr>
          <a:lstStyle/>
          <a:p>
            <a:pPr lvl="0" algn="ctr" defTabSz="457200"/>
            <a:r>
              <a:rPr lang="en-US" sz="3600" b="1" dirty="0">
                <a:solidFill>
                  <a:srgbClr val="44546A">
                    <a:lumMod val="50000"/>
                  </a:srgbClr>
                </a:solidFill>
              </a:rPr>
              <a:t>1. </a:t>
            </a:r>
            <a:r>
              <a:rPr lang="vi-VN" sz="3600" b="1" dirty="0">
                <a:solidFill>
                  <a:srgbClr val="44546A">
                    <a:lumMod val="50000"/>
                  </a:srgbClr>
                </a:solidFill>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字魂35号-经典雅黑"/>
            </a:endParaRPr>
          </a:p>
        </p:txBody>
      </p:sp>
      <p:sp>
        <p:nvSpPr>
          <p:cNvPr id="4" name="TextBox 3">
            <a:extLst>
              <a:ext uri="{FF2B5EF4-FFF2-40B4-BE49-F238E27FC236}">
                <a16:creationId xmlns:a16="http://schemas.microsoft.com/office/drawing/2014/main" id="{47687845-7D9B-C457-8AE8-9E6C5C277982}"/>
              </a:ext>
            </a:extLst>
          </p:cNvPr>
          <p:cNvSpPr txBox="1"/>
          <p:nvPr/>
        </p:nvSpPr>
        <p:spPr>
          <a:xfrm>
            <a:off x="1409700" y="1600200"/>
            <a:ext cx="9772650" cy="3539430"/>
          </a:xfrm>
          <a:prstGeom prst="rect">
            <a:avLst/>
          </a:prstGeom>
          <a:noFill/>
        </p:spPr>
        <p:txBody>
          <a:bodyPr wrap="square" rtlCol="0">
            <a:spAutoFit/>
          </a:bodyPr>
          <a:lstStyle/>
          <a:p>
            <a:pPr algn="just" rtl="0" latinLnBrk="0"/>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libri" panose="020F0502020204030204" pitchFamily="34"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id="{06200CDA-94EF-36EC-9E85-C488E1EC3F85}"/>
              </a:ext>
            </a:extLst>
          </p:cNvPr>
          <p:cNvSpPr/>
          <p:nvPr/>
        </p:nvSpPr>
        <p:spPr>
          <a:xfrm>
            <a:off x="2105024" y="5470525"/>
            <a:ext cx="8677276"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6" name="Text Box 20">
            <a:extLst>
              <a:ext uri="{FF2B5EF4-FFF2-40B4-BE49-F238E27FC236}">
                <a16:creationId xmlns:a16="http://schemas.microsoft.com/office/drawing/2014/main" id="{65999349-ECE3-A7F4-10FE-DE551F1DD30E}"/>
              </a:ext>
            </a:extLst>
          </p:cNvPr>
          <p:cNvSpPr txBox="1">
            <a:spLocks noChangeArrowheads="1"/>
          </p:cNvSpPr>
          <p:nvPr/>
        </p:nvSpPr>
        <p:spPr bwMode="auto">
          <a:xfrm>
            <a:off x="2190750" y="5535321"/>
            <a:ext cx="797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Theo </a:t>
            </a:r>
            <a:r>
              <a:rPr lang="en-US" altLang="en-US" b="1" dirty="0" err="1">
                <a:solidFill>
                  <a:srgbClr val="C00000"/>
                </a:solidFill>
                <a:latin typeface="Calibri" panose="020F0502020204030204" pitchFamily="34" charset="0"/>
                <a:cs typeface="Calibri" panose="020F0502020204030204" pitchFamily="34" charset="0"/>
              </a:rPr>
              <a:t>em</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nội</a:t>
            </a:r>
            <a:r>
              <a:rPr lang="en-US" altLang="en-US" b="1" dirty="0">
                <a:solidFill>
                  <a:srgbClr val="C00000"/>
                </a:solidFill>
                <a:latin typeface="Calibri" panose="020F0502020204030204" pitchFamily="34" charset="0"/>
                <a:cs typeface="Calibri" panose="020F0502020204030204" pitchFamily="34" charset="0"/>
              </a:rPr>
              <a:t> dung </a:t>
            </a:r>
            <a:r>
              <a:rPr lang="en-US" altLang="en-US" b="1" dirty="0" err="1">
                <a:solidFill>
                  <a:srgbClr val="C00000"/>
                </a:solidFill>
                <a:latin typeface="Calibri" panose="020F0502020204030204" pitchFamily="34" charset="0"/>
                <a:cs typeface="Calibri" panose="020F0502020204030204" pitchFamily="34" charset="0"/>
              </a:rPr>
              <a:t>chính</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của</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đoạn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văn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là</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gì</a:t>
            </a:r>
            <a:r>
              <a:rPr lang="en-US" altLang="en-US" b="1"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libri" panose="020F0502020204030204" pitchFamily="34" charset="0"/>
                <a:cs typeface="Calibri" panose="020F0502020204030204" pitchFamily="34" charset="0"/>
              </a:rPr>
              <a:t>a</a:t>
            </a:r>
            <a:r>
              <a:rPr lang="vi-VN" altLang="en-US" sz="3100" b="1" dirty="0">
                <a:solidFill>
                  <a:srgbClr val="C00000"/>
                </a:solidFill>
                <a:latin typeface="Calibri" panose="020F0502020204030204" pitchFamily="34"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56693" y="2758009"/>
            <a:ext cx="4920090" cy="3431709"/>
          </a:xfrm>
          <a:prstGeom prst="rect">
            <a:avLst/>
          </a:prstGeom>
          <a:noFill/>
        </p:spPr>
        <p:txBody>
          <a:bodyPr wrap="square">
            <a:spAutoFit/>
          </a:bodyPr>
          <a:lstStyle/>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Thêm lời: </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“Tớ còn bận tập múa.”</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b. </a:t>
            </a:r>
            <a:r>
              <a:rPr lang="vi-VN" altLang="en-US" b="1" dirty="0">
                <a:solidFill>
                  <a:srgbClr val="C00000"/>
                </a:solidFill>
                <a:latin typeface="Calibri" panose="020F0502020204030204" pitchFamily="34"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libri" panose="020F0502020204030204" pitchFamily="34" charset="0"/>
                <a:cs typeface="Calibri" panose="020F0502020204030204" pitchFamily="34" charset="0"/>
              </a:rPr>
              <a:t>Các chi tiết tưởng tượng trong đoạn văn trên đã nhân hóa nhân vật trở nên sinh động, gần gũi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285875" y="282340"/>
            <a:ext cx="920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2. </a:t>
            </a:r>
            <a:r>
              <a:rPr lang="vi-VN" altLang="en-US" b="1" dirty="0">
                <a:solidFill>
                  <a:srgbClr val="C00000"/>
                </a:solidFill>
                <a:latin typeface="Calibri" panose="020F0502020204030204" pitchFamily="34"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sp>
        <p:nvSpPr>
          <p:cNvPr id="2" name="Rectangle: Rounded Corners 1">
            <a:extLst>
              <a:ext uri="{FF2B5EF4-FFF2-40B4-BE49-F238E27FC236}">
                <a16:creationId xmlns:a16="http://schemas.microsoft.com/office/drawing/2014/main"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thêm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lời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kể</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Viết thêm lời thoại của nhân vật.</a:t>
            </a:r>
            <a:endParaRPr lang="en-US" sz="3600"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Thay hoặc viết tiếp đoạn  kết.</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9CBB2-58B3-ABCE-EF99-02FD72EF98BA}"/>
              </a:ext>
            </a:extLst>
          </p:cNvPr>
          <p:cNvGrpSpPr/>
          <p:nvPr/>
        </p:nvGrpSpPr>
        <p:grpSpPr>
          <a:xfrm>
            <a:off x="899908" y="3165167"/>
            <a:ext cx="4179855" cy="2635558"/>
            <a:chOff x="3955420" y="4581371"/>
            <a:chExt cx="4179855" cy="2635558"/>
          </a:xfrm>
        </p:grpSpPr>
        <p:pic>
          <p:nvPicPr>
            <p:cNvPr id="7" name="Picture 6">
              <a:extLst>
                <a:ext uri="{FF2B5EF4-FFF2-40B4-BE49-F238E27FC236}">
                  <a16:creationId xmlns:a16="http://schemas.microsoft.com/office/drawing/2014/main" id="{702B955D-A824-CE13-91EE-64C9640568FF}"/>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E96FB470-4015-CAB8-05D7-24D145EBA802}"/>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8791346-F2DA-7EED-6420-AB667705E830}"/>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B287DF24-845D-44AA-8534-F31D335EEBD7}"/>
              </a:ext>
            </a:extLst>
          </p:cNvPr>
          <p:cNvGrpSpPr/>
          <p:nvPr/>
        </p:nvGrpSpPr>
        <p:grpSpPr>
          <a:xfrm>
            <a:off x="4667250" y="1681150"/>
            <a:ext cx="6381750" cy="1209138"/>
            <a:chOff x="4615270" y="280975"/>
            <a:chExt cx="6991711" cy="1209138"/>
          </a:xfrm>
        </p:grpSpPr>
        <p:sp>
          <p:nvSpPr>
            <p:cNvPr id="13" name="TextBox 2">
              <a:extLst>
                <a:ext uri="{FF2B5EF4-FFF2-40B4-BE49-F238E27FC236}">
                  <a16:creationId xmlns:a16="http://schemas.microsoft.com/office/drawing/2014/main" id="{CA7FE081-FBF8-CDC1-2771-E8EF7C5CA5A2}"/>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5529043-5246-3174-ABC6-0D47E314126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C</a:t>
              </a:r>
              <a:r>
                <a:rPr lang="vi-VN" sz="3600" b="1" i="0" dirty="0">
                  <a:solidFill>
                    <a:srgbClr val="000000"/>
                  </a:solidFill>
                  <a:effectLst/>
                  <a:latin typeface="Calibri" panose="020F0502020204030204" pitchFamily="34" charset="0"/>
                  <a:cs typeface="Calibri" panose="020F0502020204030204" pitchFamily="34" charset="0"/>
                </a:rPr>
                <a:t>hia sẻ về cách viết đoạn văn tưởng tượng mà em thích.</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25ECA0-3258-FE1F-0BAE-620E34038AEA}"/>
              </a:ext>
            </a:extLst>
          </p:cNvPr>
          <p:cNvGrpSpPr/>
          <p:nvPr/>
        </p:nvGrpSpPr>
        <p:grpSpPr>
          <a:xfrm>
            <a:off x="5181600" y="3557575"/>
            <a:ext cx="6381750" cy="1209138"/>
            <a:chOff x="4615270" y="280975"/>
            <a:chExt cx="6991711" cy="1209138"/>
          </a:xfrm>
        </p:grpSpPr>
        <p:sp>
          <p:nvSpPr>
            <p:cNvPr id="16" name="TextBox 2">
              <a:extLst>
                <a:ext uri="{FF2B5EF4-FFF2-40B4-BE49-F238E27FC236}">
                  <a16:creationId xmlns:a16="http://schemas.microsoft.com/office/drawing/2014/main" id="{F0DED8A4-9479-9474-4037-EC8F0CBB3F60}"/>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FD8928C-02F1-AC09-7554-EE6F2ECE62F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Nêu lí do tại sao em thích cách đó.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861" y="2870869"/>
            <a:ext cx="6388621" cy="4020320"/>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4696" y="198927"/>
            <a:ext cx="3642219" cy="3240000"/>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字魂35号-经典雅黑"/>
                  <a:cs typeface="+mn-cs"/>
                </a:rPr>
                <a:t>Trình</a:t>
              </a:r>
              <a:r>
                <a:rPr kumimoji="0" lang="en-US" sz="4000" b="1" i="0" u="none" strike="noStrike" kern="1200" cap="none" spc="0" normalizeH="0" baseline="0" noProof="0" dirty="0">
                  <a:ln>
                    <a:noFill/>
                  </a:ln>
                  <a:solidFill>
                    <a:srgbClr val="CC00CC"/>
                  </a:solidFill>
                  <a:effectLst/>
                  <a:uLnTx/>
                  <a:uFillTx/>
                  <a:latin typeface="字魂35号-经典雅黑"/>
                  <a:cs typeface="+mn-cs"/>
                </a:rPr>
                <a:t> </a:t>
              </a:r>
              <a:r>
                <a:rPr kumimoji="0" lang="en-US" sz="4000" b="1" i="0" u="none" strike="noStrike" kern="1200" cap="none" spc="0" normalizeH="0" baseline="0" noProof="0" dirty="0" err="1">
                  <a:ln>
                    <a:noFill/>
                  </a:ln>
                  <a:solidFill>
                    <a:srgbClr val="CC00CC"/>
                  </a:solidFill>
                  <a:effectLst/>
                  <a:uLnTx/>
                  <a:uFillTx/>
                  <a:latin typeface="字魂35号-经典雅黑"/>
                  <a:cs typeface="+mn-cs"/>
                </a:rPr>
                <a:t>bày</a:t>
              </a:r>
              <a:endParaRPr kumimoji="0" lang="en-US" sz="40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97304" y="71910"/>
            <a:ext cx="3642219" cy="3240000"/>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字魂35号-经典雅黑"/>
                  <a:cs typeface="+mn-cs"/>
                </a:rPr>
                <a:t>Nhận xét</a:t>
              </a:r>
            </a:p>
          </p:txBody>
        </p:sp>
      </p:grpSp>
    </p:spTree>
    <p:extLst>
      <p:ext uri="{BB962C8B-B14F-4D97-AF65-F5344CB8AC3E}">
        <p14:creationId xmlns:p14="http://schemas.microsoft.com/office/powerpoint/2010/main" val="19887401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790576" y="282340"/>
            <a:ext cx="9991724"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90575" y="282340"/>
            <a:ext cx="9696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3. </a:t>
            </a:r>
            <a:r>
              <a:rPr lang="vi-VN" altLang="en-US" b="1" dirty="0">
                <a:solidFill>
                  <a:srgbClr val="C00000"/>
                </a:solidFill>
                <a:latin typeface="Calibri" panose="020F0502020204030204" pitchFamily="34"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pic>
        <p:nvPicPr>
          <p:cNvPr id="3" name="Graphic 2">
            <a:extLst>
              <a:ext uri="{FF2B5EF4-FFF2-40B4-BE49-F238E27FC236}">
                <a16:creationId xmlns:a16="http://schemas.microsoft.com/office/drawing/2014/main" id="{0EB546E1-292F-FFD6-4D1E-F05519391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Theo em, còn những 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tưởng tượng nào khác ngoài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những</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được</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nêu</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ở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bài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tập</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2.</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Làm thế nào để viết được đoạn văn tưởng tượng thú vị, hấp dẫn?</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108</TotalTime>
  <Words>558</Words>
  <Application>Microsoft Office PowerPoint</Application>
  <PresentationFormat>Widescreen</PresentationFormat>
  <Paragraphs>50</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Arial</vt:lpstr>
      <vt:lpstr>Baloo</vt:lpstr>
      <vt:lpstr>Calibri</vt:lpstr>
      <vt:lpstr>字魂35号-经典雅黑</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27</cp:revision>
  <dcterms:created xsi:type="dcterms:W3CDTF">2023-08-17T06:41:26Z</dcterms:created>
  <dcterms:modified xsi:type="dcterms:W3CDTF">2024-11-01T05:23:34Z</dcterms:modified>
  <cp:category>9Slide.vn</cp:category>
</cp:coreProperties>
</file>