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64" autoAdjust="0"/>
  </p:normalViewPr>
  <p:slideViewPr>
    <p:cSldViewPr snapToGrid="0">
      <p:cViewPr varScale="1">
        <p:scale>
          <a:sx n="65" d="100"/>
          <a:sy n="65" d="100"/>
        </p:scale>
        <p:origin x="-94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C74DE6-645D-47AA-9BB2-9DAFD99EF699}"/>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5E9A46-8396-467E-ADA2-6BC9696844B5}"/>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F6CE2E2-991F-4333-A418-CFA9B67FC2F4}"/>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B247BF-0ABA-42DF-9E96-FDA8ADC46D54}"/>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6871B94-6347-4DAD-AB2B-1520E9EBE5B4}"/>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C72487C-325A-478F-A3EE-C343AA41342E}"/>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63E6045-45B1-40D1-A88B-BE98F4D8C10E}"/>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9E410F6-1D4F-414A-90A6-3DB5B9A32E0E}"/>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xmlns=""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xmlns=""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4E22710-99C7-4955-A943-7237C39BAA03}"/>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6E7995F-EE09-46BA-96C2-A6AA728B8F07}"/>
              </a:ext>
            </a:extLst>
          </p:cNvPr>
          <p:cNvSpPr>
            <a:spLocks noGrp="1"/>
          </p:cNvSpPr>
          <p:nvPr>
            <p:ph type="dt" sz="half" idx="10"/>
          </p:nvPr>
        </p:nvSpPr>
        <p:spPr/>
        <p:txBody>
          <a:bodyPr/>
          <a:lstStyle/>
          <a:p>
            <a:fld id="{15C87518-6E8A-41BB-A282-E8C0A2691D2E}"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2024/5/1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xmlns=""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xmlns=""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Times New Roman" panose="02020603050405020304" pitchFamily="18" charset="0"/>
                <a:ea typeface="Arial-Rounded" panose="020B0500000000000000" pitchFamily="34" charset="0"/>
                <a:cs typeface="Times New Roman" panose="02020603050405020304" pitchFamily="18" charset="0"/>
              </a:rPr>
              <a:t>ĐỘI THIẾU NIÊN TIỀN PHONG HỒ CHÍ MINH</a:t>
            </a: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 ngày … tháng … năm …</a:t>
            </a:r>
          </a:p>
          <a:p>
            <a:pPr algn="ctr"/>
            <a:r>
              <a:rPr lang="vi-VN" sz="2400" b="1" dirty="0">
                <a:latin typeface="Times New Roman" panose="02020603050405020304" pitchFamily="18" charset="0"/>
                <a:ea typeface="Arial-Rounded" panose="020B0500000000000000" pitchFamily="34" charset="0"/>
                <a:cs typeface="Times New Roman" panose="02020603050405020304" pitchFamily="18" charset="0"/>
              </a:rPr>
              <a:t>ĐƠN XIN VÀO ĐỘI</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Kính gửi: - Ban phụ trách Đội Trường tiểu học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                - Ban chỉ huy Liên đội</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Em tên là:…………………………………….</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Sinh ngày: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Học sinh lớp ….. Trường Tiểu học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Em làm đơn này xin được vào Đội và xin hứa:</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xmlns=""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nvGrpSpPr>
          <p:cNvPr id="19" name="组合 13">
            <a:extLst>
              <a:ext uri="{FF2B5EF4-FFF2-40B4-BE49-F238E27FC236}">
                <a16:creationId xmlns:a16="http://schemas.microsoft.com/office/drawing/2014/main" xmlns=""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xmlns=""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xmlns=""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xmlns=""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Trình tự</a:t>
                </a:r>
                <a:endParaRPr lang="en-US"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algn="ctr">
                  <a:defRPr/>
                </a:pPr>
                <a:r>
                  <a:rPr lang="vi-VN"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v</a:t>
                </a:r>
                <a:r>
                  <a:rPr lang="en-US" altLang="zh-CN" sz="3600" b="1"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iết</a:t>
                </a:r>
                <a:r>
                  <a:rPr lang="en-US"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 đơn</a:t>
                </a:r>
                <a:endParaRPr lang="zh-CN" altLang="en-US"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23" name="PA_MH_Others_1">
                <a:extLst>
                  <a:ext uri="{FF2B5EF4-FFF2-40B4-BE49-F238E27FC236}">
                    <a16:creationId xmlns:a16="http://schemas.microsoft.com/office/drawing/2014/main" xmlns=""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grpSp>
        <p:nvGrpSpPr>
          <p:cNvPr id="24" name="Group 23">
            <a:extLst>
              <a:ext uri="{FF2B5EF4-FFF2-40B4-BE49-F238E27FC236}">
                <a16:creationId xmlns:a16="http://schemas.microsoft.com/office/drawing/2014/main" xmlns=""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xmlns=""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xmlns=""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Phần đầu đơn</a:t>
              </a:r>
              <a:endPar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xmlns=""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xmlns=""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xmlns=""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Phần cuối</a:t>
              </a:r>
              <a:r>
                <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đơn</a:t>
              </a:r>
              <a:endPar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xmlns=""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xmlns=""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Nội dung chính</a:t>
              </a:r>
            </a:p>
          </p:txBody>
        </p:sp>
      </p:grpSp>
      <p:cxnSp>
        <p:nvCxnSpPr>
          <p:cNvPr id="33" name="Straight Connector 32">
            <a:extLst>
              <a:ext uri="{FF2B5EF4-FFF2-40B4-BE49-F238E27FC236}">
                <a16:creationId xmlns:a16="http://schemas.microsoft.com/office/drawing/2014/main" xmlns=""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xmlns=""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Quốc hiệu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ngữ. </a:t>
            </a:r>
          </a:p>
        </p:txBody>
      </p:sp>
      <p:sp>
        <p:nvSpPr>
          <p:cNvPr id="37" name="Rectangle: Rounded Corners 36">
            <a:extLst>
              <a:ext uri="{FF2B5EF4-FFF2-40B4-BE49-F238E27FC236}">
                <a16:creationId xmlns:a16="http://schemas.microsoft.com/office/drawing/2014/main" xmlns=""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nhận đơn</a:t>
            </a:r>
          </a:p>
        </p:txBody>
      </p:sp>
      <p:sp>
        <p:nvSpPr>
          <p:cNvPr id="38" name="Rectangle: Rounded Corners 37">
            <a:extLst>
              <a:ext uri="{FF2B5EF4-FFF2-40B4-BE49-F238E27FC236}">
                <a16:creationId xmlns:a16="http://schemas.microsoft.com/office/drawing/2014/main" xmlns=""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làm đơn</a:t>
            </a:r>
          </a:p>
        </p:txBody>
      </p:sp>
      <p:sp>
        <p:nvSpPr>
          <p:cNvPr id="39" name="TextBox 38">
            <a:extLst>
              <a:ext uri="{FF2B5EF4-FFF2-40B4-BE49-F238E27FC236}">
                <a16:creationId xmlns:a16="http://schemas.microsoft.com/office/drawing/2014/main" xmlns=""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Ký tên</a:t>
            </a:r>
          </a:p>
        </p:txBody>
      </p:sp>
      <p:sp>
        <p:nvSpPr>
          <p:cNvPr id="40" name="TextBox 39">
            <a:extLst>
              <a:ext uri="{FF2B5EF4-FFF2-40B4-BE49-F238E27FC236}">
                <a16:creationId xmlns:a16="http://schemas.microsoft.com/office/drawing/2014/main" xmlns=""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ơn</a:t>
            </a:r>
            <a:endPar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Left Brace 40">
            <a:extLst>
              <a:ext uri="{FF2B5EF4-FFF2-40B4-BE49-F238E27FC236}">
                <a16:creationId xmlns:a16="http://schemas.microsoft.com/office/drawing/2014/main" xmlns=""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xmlns=""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Lớp , trường</a:t>
            </a:r>
          </a:p>
        </p:txBody>
      </p:sp>
      <p:sp>
        <p:nvSpPr>
          <p:cNvPr id="43" name="Rectangle: Rounded Corners 42">
            <a:extLst>
              <a:ext uri="{FF2B5EF4-FFF2-40B4-BE49-F238E27FC236}">
                <a16:creationId xmlns:a16="http://schemas.microsoft.com/office/drawing/2014/main" xmlns=""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Lý do viết đơn</a:t>
            </a:r>
          </a:p>
        </p:txBody>
      </p:sp>
      <p:cxnSp>
        <p:nvCxnSpPr>
          <p:cNvPr id="44" name="Straight Arrow Connector 43">
            <a:extLst>
              <a:ext uri="{FF2B5EF4-FFF2-40B4-BE49-F238E27FC236}">
                <a16:creationId xmlns:a16="http://schemas.microsoft.com/office/drawing/2014/main" xmlns=""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xmlns=""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xmlns=""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51" name="Straight Connector 50">
              <a:extLst>
                <a:ext uri="{FF2B5EF4-FFF2-40B4-BE49-F238E27FC236}">
                  <a16:creationId xmlns:a16="http://schemas.microsoft.com/office/drawing/2014/main" xmlns=""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xmlns=""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Địa điểm, thời gian viết đơn.</a:t>
            </a:r>
          </a:p>
        </p:txBody>
      </p:sp>
      <p:sp>
        <p:nvSpPr>
          <p:cNvPr id="53" name="Rectangle: Rounded Corners 41">
            <a:extLst>
              <a:ext uri="{FF2B5EF4-FFF2-40B4-BE49-F238E27FC236}">
                <a16:creationId xmlns:a16="http://schemas.microsoft.com/office/drawing/2014/main" xmlns=""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 lá đơn.</a:t>
            </a:r>
          </a:p>
        </p:txBody>
      </p:sp>
      <p:sp>
        <p:nvSpPr>
          <p:cNvPr id="54" name="Rectangle: Rounded Corners 61">
            <a:extLst>
              <a:ext uri="{FF2B5EF4-FFF2-40B4-BE49-F238E27FC236}">
                <a16:creationId xmlns:a16="http://schemas.microsoft.com/office/drawing/2014/main" xmlns=""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Lời hứa</a:t>
            </a:r>
          </a:p>
        </p:txBody>
      </p:sp>
      <p:cxnSp>
        <p:nvCxnSpPr>
          <p:cNvPr id="55" name="Straight Arrow Connector 54">
            <a:extLst>
              <a:ext uri="{FF2B5EF4-FFF2-40B4-BE49-F238E27FC236}">
                <a16:creationId xmlns:a16="http://schemas.microsoft.com/office/drawing/2014/main" xmlns=""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xmlns=""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rường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Tiểu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vi-VN" sz="2200" b="0"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Ái Mộ A</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Học sinh lớp 3A  Trường Tiểu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học </a:t>
            </a:r>
            <a:r>
              <a:rPr lang="vi-VN" sz="2200" noProof="0" smtClean="0">
                <a:solidFill>
                  <a:prstClr val="black"/>
                </a:solidFill>
                <a:latin typeface="Times New Roman" panose="02020603050405020304" pitchFamily="18" charset="0"/>
                <a:cs typeface="Times New Roman" panose="02020603050405020304" pitchFamily="18" charset="0"/>
              </a:rPr>
              <a:t>Ái Mộ A</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Trường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Tiểu học</a:t>
            </a:r>
            <a:r>
              <a:rPr kumimoji="0" lang="vi-VN" sz="22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Ái Mộ A</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học </a:t>
            </a:r>
            <a:r>
              <a:rPr lang="vi-VN" sz="2200" noProof="0" smtClean="0">
                <a:solidFill>
                  <a:prstClr val="black"/>
                </a:solidFill>
                <a:latin typeface="Times New Roman" panose="02020603050405020304" pitchFamily="18" charset="0"/>
                <a:cs typeface="Times New Roman" panose="02020603050405020304" pitchFamily="18" charset="0"/>
              </a:rPr>
              <a:t>Ái Mộ A</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xmlns=""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xmlns=""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xmlns=""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xmlns=""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xmlns=""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xmlns=""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xmlns=""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cho</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người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thân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nghe</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mẫu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đơn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xin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vào</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Đội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em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xmlns=""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xmlns=""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xmlns=""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8" name="图片 7">
            <a:extLst>
              <a:ext uri="{FF2B5EF4-FFF2-40B4-BE49-F238E27FC236}">
                <a16:creationId xmlns:a16="http://schemas.microsoft.com/office/drawing/2014/main" xmlns=""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xmlns=""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grpSp>
        <p:nvGrpSpPr>
          <p:cNvPr id="10" name="Group 9">
            <a:extLst>
              <a:ext uri="{FF2B5EF4-FFF2-40B4-BE49-F238E27FC236}">
                <a16:creationId xmlns:a16="http://schemas.microsoft.com/office/drawing/2014/main" xmlns=""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xmlns=""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xmlns=""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xmlns=""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xmlns=""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xmlns=""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xmlns=""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文本框 4">
              <a:extLst>
                <a:ext uri="{FF2B5EF4-FFF2-40B4-BE49-F238E27FC236}">
                  <a16:creationId xmlns:a16="http://schemas.microsoft.com/office/drawing/2014/main" xmlns=""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zh-CN" altLang="en-US"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xmlns=""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Đọc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đơn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xin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vào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đội</a:t>
            </a:r>
            <a:r>
              <a:rPr lang="en-US" sz="40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xmlns=""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đơn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Đội</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xmlns=""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xmlns=""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xmlns=""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2" name="Freeform: Shape 31">
              <a:extLst>
                <a:ext uri="{FF2B5EF4-FFF2-40B4-BE49-F238E27FC236}">
                  <a16:creationId xmlns:a16="http://schemas.microsoft.com/office/drawing/2014/main" xmlns=""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3" name="TextBox 32">
              <a:extLst>
                <a:ext uri="{FF2B5EF4-FFF2-40B4-BE49-F238E27FC236}">
                  <a16:creationId xmlns:a16="http://schemas.microsoft.com/office/drawing/2014/main" xmlns=""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xmlns=""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0" name="TextBox 39">
              <a:extLst>
                <a:ext uri="{FF2B5EF4-FFF2-40B4-BE49-F238E27FC236}">
                  <a16:creationId xmlns:a16="http://schemas.microsoft.com/office/drawing/2014/main" xmlns=""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anose="02020603050405020304" pitchFamily="18" charset="0"/>
                  <a:ea typeface="微软雅黑"/>
                  <a:cs typeface="Times New Roman" panose="02020603050405020304" pitchFamily="18" charset="0"/>
                </a:rPr>
                <a:t>Đơn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được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gửi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cho</a:t>
              </a:r>
              <a:r>
                <a:rPr lang="en-US" sz="3200" dirty="0">
                  <a:solidFill>
                    <a:prstClr val="black"/>
                  </a:solidFill>
                  <a:latin typeface="Times New Roman" panose="02020603050405020304" pitchFamily="18" charset="0"/>
                  <a:ea typeface="微软雅黑"/>
                  <a:cs typeface="Times New Roman" panose="02020603050405020304" pitchFamily="18" charset="0"/>
                </a:rPr>
                <a:t> ai?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48">
              <a:extLst>
                <a:ext uri="{FF2B5EF4-FFF2-40B4-BE49-F238E27FC236}">
                  <a16:creationId xmlns:a16="http://schemas.microsoft.com/office/drawing/2014/main" xmlns=""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xmlns="" id="{FD75B1EE-27EC-411A-AFA8-8E63ADEF3A94}"/>
              </a:ext>
            </a:extLst>
          </p:cNvPr>
          <p:cNvGrpSpPr/>
          <p:nvPr/>
        </p:nvGrpSpPr>
        <p:grpSpPr>
          <a:xfrm>
            <a:off x="639955" y="5031590"/>
            <a:ext cx="4989320" cy="1159892"/>
            <a:chOff x="7226284" y="5088735"/>
            <a:chExt cx="4656692" cy="1159892"/>
          </a:xfrm>
        </p:grpSpPr>
        <p:sp>
          <p:nvSpPr>
            <p:cNvPr id="43" name="Freeform: Shape 42">
              <a:extLst>
                <a:ext uri="{FF2B5EF4-FFF2-40B4-BE49-F238E27FC236}">
                  <a16:creationId xmlns:a16="http://schemas.microsoft.com/office/drawing/2014/main" xmlns=""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4" name="TextBox 43">
              <a:extLst>
                <a:ext uri="{FF2B5EF4-FFF2-40B4-BE49-F238E27FC236}">
                  <a16:creationId xmlns:a16="http://schemas.microsoft.com/office/drawing/2014/main" xmlns="" id="{339B3915-C9B3-41DC-9EBD-88F83021435C}"/>
                </a:ext>
              </a:extLst>
            </p:cNvPr>
            <p:cNvSpPr txBox="1"/>
            <p:nvPr/>
          </p:nvSpPr>
          <p:spPr>
            <a:xfrm>
              <a:off x="7838820" y="5171409"/>
              <a:ext cx="39156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45" name="Freeform 48">
              <a:extLst>
                <a:ext uri="{FF2B5EF4-FFF2-40B4-BE49-F238E27FC236}">
                  <a16:creationId xmlns:a16="http://schemas.microsoft.com/office/drawing/2014/main" xmlns=""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xmlns=""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xmlns="" id="{076C9FDC-C8AB-425F-95A2-9DFFDDFB81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xmlns=""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xmlns=""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xmlns=""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Freeform: Shape 30">
              <a:extLst>
                <a:ext uri="{FF2B5EF4-FFF2-40B4-BE49-F238E27FC236}">
                  <a16:creationId xmlns:a16="http://schemas.microsoft.com/office/drawing/2014/main" xmlns=""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2" name="TextBox 31">
              <a:extLst>
                <a:ext uri="{FF2B5EF4-FFF2-40B4-BE49-F238E27FC236}">
                  <a16:creationId xmlns:a16="http://schemas.microsoft.com/office/drawing/2014/main" xmlns=""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3" name="Group 32">
            <a:extLst>
              <a:ext uri="{FF2B5EF4-FFF2-40B4-BE49-F238E27FC236}">
                <a16:creationId xmlns:a16="http://schemas.microsoft.com/office/drawing/2014/main" xmlns=""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xmlns=""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9" name="TextBox 38">
              <a:extLst>
                <a:ext uri="{FF2B5EF4-FFF2-40B4-BE49-F238E27FC236}">
                  <a16:creationId xmlns:a16="http://schemas.microsoft.com/office/drawing/2014/main" xmlns=""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anose="02020603050405020304" pitchFamily="18" charset="0"/>
                  <a:ea typeface="微软雅黑"/>
                  <a:cs typeface="Times New Roman" panose="02020603050405020304" pitchFamily="18" charset="0"/>
                </a:rPr>
                <a:t>Đơn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được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gửi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cho</a:t>
              </a:r>
              <a:r>
                <a:rPr lang="en-US" sz="3200" dirty="0">
                  <a:solidFill>
                    <a:prstClr val="black"/>
                  </a:solidFill>
                  <a:latin typeface="Times New Roman" panose="02020603050405020304" pitchFamily="18" charset="0"/>
                  <a:ea typeface="微软雅黑"/>
                  <a:cs typeface="Times New Roman" panose="02020603050405020304" pitchFamily="18" charset="0"/>
                </a:rPr>
                <a:t> ai?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48">
              <a:extLst>
                <a:ext uri="{FF2B5EF4-FFF2-40B4-BE49-F238E27FC236}">
                  <a16:creationId xmlns:a16="http://schemas.microsoft.com/office/drawing/2014/main" xmlns=""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A61EC823-A07D-44AA-8DE3-9FE08E084D4D}"/>
              </a:ext>
            </a:extLst>
          </p:cNvPr>
          <p:cNvGrpSpPr/>
          <p:nvPr/>
        </p:nvGrpSpPr>
        <p:grpSpPr>
          <a:xfrm>
            <a:off x="7060557" y="5007252"/>
            <a:ext cx="4989320" cy="1159892"/>
            <a:chOff x="7226284" y="5088735"/>
            <a:chExt cx="4656692" cy="1159892"/>
          </a:xfrm>
        </p:grpSpPr>
        <p:sp>
          <p:nvSpPr>
            <p:cNvPr id="42" name="Freeform: Shape 41">
              <a:extLst>
                <a:ext uri="{FF2B5EF4-FFF2-40B4-BE49-F238E27FC236}">
                  <a16:creationId xmlns:a16="http://schemas.microsoft.com/office/drawing/2014/main" xmlns=""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3" name="TextBox 42">
              <a:extLst>
                <a:ext uri="{FF2B5EF4-FFF2-40B4-BE49-F238E27FC236}">
                  <a16:creationId xmlns:a16="http://schemas.microsoft.com/office/drawing/2014/main" xmlns="" id="{AB9D989F-F23F-417D-9CEC-412295C9C8F1}"/>
                </a:ext>
              </a:extLst>
            </p:cNvPr>
            <p:cNvSpPr txBox="1"/>
            <p:nvPr/>
          </p:nvSpPr>
          <p:spPr>
            <a:xfrm>
              <a:off x="7838820" y="5171409"/>
              <a:ext cx="39156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44" name="Freeform 48">
              <a:extLst>
                <a:ext uri="{FF2B5EF4-FFF2-40B4-BE49-F238E27FC236}">
                  <a16:creationId xmlns:a16="http://schemas.microsoft.com/office/drawing/2014/main" xmlns=""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xmlns=""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xmlns=""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xmlns=""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xmlns=""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xmlns=""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xmlns=""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xmlns=""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xmlns=""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xmlns=""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Freeform: Shape 30">
              <a:extLst>
                <a:ext uri="{FF2B5EF4-FFF2-40B4-BE49-F238E27FC236}">
                  <a16:creationId xmlns:a16="http://schemas.microsoft.com/office/drawing/2014/main" xmlns=""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2" name="TextBox 31">
              <a:extLst>
                <a:ext uri="{FF2B5EF4-FFF2-40B4-BE49-F238E27FC236}">
                  <a16:creationId xmlns:a16="http://schemas.microsoft.com/office/drawing/2014/main" xmlns=""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3" name="Group 32">
            <a:extLst>
              <a:ext uri="{FF2B5EF4-FFF2-40B4-BE49-F238E27FC236}">
                <a16:creationId xmlns:a16="http://schemas.microsoft.com/office/drawing/2014/main" xmlns=""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xmlns=""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9" name="TextBox 38">
              <a:extLst>
                <a:ext uri="{FF2B5EF4-FFF2-40B4-BE49-F238E27FC236}">
                  <a16:creationId xmlns:a16="http://schemas.microsoft.com/office/drawing/2014/main" xmlns=""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48">
              <a:extLst>
                <a:ext uri="{FF2B5EF4-FFF2-40B4-BE49-F238E27FC236}">
                  <a16:creationId xmlns:a16="http://schemas.microsoft.com/office/drawing/2014/main" xmlns=""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xmlns=""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3" name="TextBox 42">
              <a:extLst>
                <a:ext uri="{FF2B5EF4-FFF2-40B4-BE49-F238E27FC236}">
                  <a16:creationId xmlns:a16="http://schemas.microsoft.com/office/drawing/2014/main" xmlns=""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 Người viết đơn đã hứa 3 điều: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Thực hiện 5 điều Bác Hồ dạy</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Tuân theo Điều lệ Đội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Giữ gìn danh dự Đội</a:t>
              </a:r>
            </a:p>
          </p:txBody>
        </p:sp>
        <p:sp>
          <p:nvSpPr>
            <p:cNvPr id="44" name="Freeform 48">
              <a:extLst>
                <a:ext uri="{FF2B5EF4-FFF2-40B4-BE49-F238E27FC236}">
                  <a16:creationId xmlns:a16="http://schemas.microsoft.com/office/drawing/2014/main" xmlns=""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xmlns=""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xmlns=""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文本框 4">
              <a:extLst>
                <a:ext uri="{FF2B5EF4-FFF2-40B4-BE49-F238E27FC236}">
                  <a16:creationId xmlns:a16="http://schemas.microsoft.com/office/drawing/2014/main" xmlns=""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02</a:t>
              </a:r>
              <a:endParaRPr kumimoji="0" lang="zh-CN" altLang="en-US"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xmlns=""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Times New Roman" panose="02020603050405020304" pitchFamily="18" charset="0"/>
                <a:cs typeface="Times New Roman" panose="02020603050405020304" pitchFamily="18"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681</Words>
  <Application>Microsoft Office PowerPoint</Application>
  <PresentationFormat>Custom</PresentationFormat>
  <Paragraphs>85</Paragraphs>
  <Slides>16</Slides>
  <Notes>12</Notes>
  <HiddenSlides>0</HiddenSlides>
  <MMClips>2</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25</cp:revision>
  <dcterms:created xsi:type="dcterms:W3CDTF">2022-06-25T08:30:54Z</dcterms:created>
  <dcterms:modified xsi:type="dcterms:W3CDTF">2024-05-01T12:54:26Z</dcterms:modified>
</cp:coreProperties>
</file>