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31"/>
  </p:notesMasterIdLst>
  <p:sldIdLst>
    <p:sldId id="257" r:id="rId3"/>
    <p:sldId id="296" r:id="rId4"/>
    <p:sldId id="258" r:id="rId5"/>
    <p:sldId id="299" r:id="rId6"/>
    <p:sldId id="304" r:id="rId7"/>
    <p:sldId id="305" r:id="rId8"/>
    <p:sldId id="306" r:id="rId9"/>
    <p:sldId id="303" r:id="rId10"/>
    <p:sldId id="259" r:id="rId11"/>
    <p:sldId id="263" r:id="rId12"/>
    <p:sldId id="307" r:id="rId13"/>
    <p:sldId id="266" r:id="rId14"/>
    <p:sldId id="268" r:id="rId15"/>
    <p:sldId id="276" r:id="rId16"/>
    <p:sldId id="270" r:id="rId17"/>
    <p:sldId id="260" r:id="rId18"/>
    <p:sldId id="271" r:id="rId19"/>
    <p:sldId id="308" r:id="rId20"/>
    <p:sldId id="310" r:id="rId21"/>
    <p:sldId id="291" r:id="rId22"/>
    <p:sldId id="269" r:id="rId23"/>
    <p:sldId id="286" r:id="rId24"/>
    <p:sldId id="277" r:id="rId25"/>
    <p:sldId id="312" r:id="rId26"/>
    <p:sldId id="313" r:id="rId27"/>
    <p:sldId id="311" r:id="rId28"/>
    <p:sldId id="287" r:id="rId29"/>
    <p:sldId id="314" r:id="rId30"/>
  </p:sldIdLst>
  <p:sldSz cx="12192000" cy="6858000"/>
  <p:notesSz cx="6858000" cy="9144000"/>
  <p:embeddedFontLst>
    <p:embeddedFont>
      <p:font typeface="#9Slide05 ViceroyJF" panose="02040603050506020204" pitchFamily="18" charset="0"/>
      <p:regular r:id="rId32"/>
    </p:embeddedFont>
    <p:embeddedFont>
      <p:font typeface="UVN Thang Vu" panose="03090702030407020404" pitchFamily="66" charset="0"/>
      <p:regular r:id="rId33"/>
    </p:embeddedFont>
    <p:embeddedFont>
      <p:font typeface="SimSun" panose="02010600030101010101" pitchFamily="2" charset="-122"/>
      <p:regular r:id="rId34"/>
    </p:embeddedFont>
    <p:embeddedFont>
      <p:font typeface="UTM Aquarelle" panose="02040603050506020204" pitchFamily="18" charset="0"/>
      <p:regular r:id="rId35"/>
    </p:embeddedFont>
    <p:embeddedFont>
      <p:font typeface="UYa Respective" panose="02000000000000000000" pitchFamily="2" charset="0"/>
      <p:regular r:id="rId36"/>
    </p:embeddedFont>
    <p:embeddedFont>
      <p:font typeface="#9Slide07 HoneyCream" pitchFamily="2" charset="0"/>
      <p:regular r:id="rId37"/>
    </p:embeddedFont>
    <p:embeddedFont>
      <p:font typeface="#9Slide05 Bodega Script" pitchFamily="2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SVN-Sofia" panose="02040603050506020204" pitchFamily="18" charset="0"/>
      <p:regular r:id="rId40"/>
    </p:embeddedFont>
    <p:embeddedFont>
      <p:font typeface="SVN-Dancing Script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83"/>
    <a:srgbClr val="FFD5A9"/>
    <a:srgbClr val="51A5CE"/>
    <a:srgbClr val="56698F"/>
    <a:srgbClr val="FA5DA3"/>
    <a:srgbClr val="FFA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3" autoAdjust="0"/>
    <p:restoredTop sz="94660"/>
  </p:normalViewPr>
  <p:slideViewPr>
    <p:cSldViewPr snapToGrid="0">
      <p:cViewPr>
        <p:scale>
          <a:sx n="75" d="100"/>
          <a:sy n="75" d="100"/>
        </p:scale>
        <p:origin x="413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C3A53-2DBC-447A-AA35-3BE37024BC5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CA657-DEA3-487E-B233-EBF219193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0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endParaRPr lang="en-US" altLang="zh-CN" baseline="0" dirty="0" smtClean="0"/>
          </a:p>
          <a:p>
            <a:r>
              <a:rPr lang="en-US" altLang="zh-CN" baseline="0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chữ</a:t>
            </a:r>
            <a:r>
              <a:rPr lang="en-US" altLang="zh-CN" baseline="0" dirty="0" smtClean="0"/>
              <a:t> KHỞI ĐỘNG ĐỂ ĐẾN VỚI TÊN BÀI 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7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chèo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hóa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nổi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miền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thuyền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ghe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CA657-DEA3-487E-B233-EBF219193C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4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9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0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6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8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9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4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9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5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43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0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0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90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0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60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0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20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3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4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3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5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0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61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7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9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0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3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0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7号-萌趣果冻体" panose="00000500000000000000" pitchFamily="2" charset="-122"/>
                <a:ea typeface="字魂17号-萌趣果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7号-萌趣果冻体" panose="00000500000000000000" pitchFamily="2" charset="-122"/>
                <a:ea typeface="字魂17号-萌趣果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7号-萌趣果冻体" panose="00000500000000000000" pitchFamily="2" charset="-122"/>
                <a:ea typeface="字魂17号-萌趣果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696" r:id="rId3"/>
    <p:sldLayoutId id="2147483692" r:id="rId4"/>
    <p:sldLayoutId id="2147483662" r:id="rId5"/>
    <p:sldLayoutId id="2147483691" r:id="rId6"/>
    <p:sldLayoutId id="2147483663" r:id="rId7"/>
    <p:sldLayoutId id="2147483664" r:id="rId8"/>
    <p:sldLayoutId id="2147483690" r:id="rId9"/>
    <p:sldLayoutId id="2147483689" r:id="rId10"/>
    <p:sldLayoutId id="2147483688" r:id="rId11"/>
    <p:sldLayoutId id="2147483687" r:id="rId12"/>
    <p:sldLayoutId id="2147483686" r:id="rId13"/>
    <p:sldLayoutId id="2147483665" r:id="rId14"/>
    <p:sldLayoutId id="2147483666" r:id="rId15"/>
    <p:sldLayoutId id="2147483667" r:id="rId16"/>
    <p:sldLayoutId id="2147483708" r:id="rId17"/>
    <p:sldLayoutId id="2147483707" r:id="rId18"/>
    <p:sldLayoutId id="2147483706" r:id="rId19"/>
    <p:sldLayoutId id="2147483705" r:id="rId20"/>
    <p:sldLayoutId id="2147483704" r:id="rId21"/>
    <p:sldLayoutId id="2147483702" r:id="rId22"/>
    <p:sldLayoutId id="2147483701" r:id="rId23"/>
    <p:sldLayoutId id="2147483700" r:id="rId24"/>
    <p:sldLayoutId id="2147483699" r:id="rId25"/>
    <p:sldLayoutId id="2147483698" r:id="rId26"/>
    <p:sldLayoutId id="2147483697" r:id="rId27"/>
    <p:sldLayoutId id="2147483695" r:id="rId28"/>
    <p:sldLayoutId id="2147483694" r:id="rId29"/>
    <p:sldLayoutId id="2147483693" r:id="rId30"/>
    <p:sldLayoutId id="2147483685" r:id="rId31"/>
    <p:sldLayoutId id="2147483668" r:id="rId32"/>
    <p:sldLayoutId id="2147483669" r:id="rId33"/>
    <p:sldLayoutId id="2147483670" r:id="rId34"/>
    <p:sldLayoutId id="2147483671" r:id="rId3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97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2.wmf"/><Relationship Id="rId18" Type="http://schemas.openxmlformats.org/officeDocument/2006/relationships/image" Target="../media/image44.wmf"/><Relationship Id="rId3" Type="http://schemas.openxmlformats.org/officeDocument/2006/relationships/audio" Target="../media/audio1.wav"/><Relationship Id="rId21" Type="http://schemas.openxmlformats.org/officeDocument/2006/relationships/image" Target="../media/image49.png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8.png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11" Type="http://schemas.openxmlformats.org/officeDocument/2006/relationships/image" Target="../media/image41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6.png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7.bin"/><Relationship Id="rId22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11" Type="http://schemas.openxmlformats.org/officeDocument/2006/relationships/image" Target="../media/image49.png"/><Relationship Id="rId5" Type="http://schemas.openxmlformats.org/officeDocument/2006/relationships/audio" Target="../media/audio1.wav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microsoft.com/office/2007/relationships/media" Target="../media/media2.mp4"/><Relationship Id="rId7" Type="http://schemas.openxmlformats.org/officeDocument/2006/relationships/oleObject" Target="../embeddings/oleObject10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microsoft.com/office/2007/relationships/media" Target="../media/media2.mp4"/><Relationship Id="rId7" Type="http://schemas.openxmlformats.org/officeDocument/2006/relationships/oleObject" Target="../embeddings/oleObject11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microsoft.com/office/2007/relationships/media" Target="../media/media2.mp4"/><Relationship Id="rId7" Type="http://schemas.openxmlformats.org/officeDocument/2006/relationships/oleObject" Target="../embeddings/oleObject12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microsoft.com/office/2007/relationships/media" Target="../media/media2.mp4"/><Relationship Id="rId7" Type="http://schemas.openxmlformats.org/officeDocument/2006/relationships/oleObject" Target="../embeddings/oleObject13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slide" Target="slide3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41294" y="4138983"/>
            <a:ext cx="8968740" cy="1992202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614" y="483449"/>
            <a:ext cx="10034886" cy="14570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442" y="1603110"/>
            <a:ext cx="7523116" cy="1201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975" y="2625187"/>
            <a:ext cx="3444539" cy="8291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196" y="3415687"/>
            <a:ext cx="396274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1445"/>
              <a:ext cx="1865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669155" y="633283"/>
            <a:ext cx="2833370" cy="783193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a) 51 : 3 = ?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2139" y="194410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  <a:endParaRPr lang="en-US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614942" y="2047048"/>
            <a:ext cx="815657" cy="1041192"/>
            <a:chOff x="6096000" y="1051768"/>
            <a:chExt cx="815657" cy="104119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533344" y="193442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39535" y="255855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41644" y="2558436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821192" y="3184968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832305" y="4316818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56566" y="310541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75496" y="3105171"/>
            <a:ext cx="79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7829" y="255560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00454" y="363170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88831" y="427215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37516" y="194744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21192" y="310141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54669" y="1746185"/>
            <a:ext cx="459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5 chia 3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54669" y="2359607"/>
            <a:ext cx="567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3; 5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06303" y="3117103"/>
            <a:ext cx="5551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21; 21 chia 3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7.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85824" y="4247735"/>
            <a:ext cx="5678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21; 21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21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90935" y="5613507"/>
            <a:ext cx="4253946" cy="919401"/>
          </a:xfrm>
          <a:prstGeom prst="roundRect">
            <a:avLst/>
          </a:prstGeom>
          <a:solidFill>
            <a:srgbClr val="FFD5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51 : 3 = 17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400946" y="2029156"/>
            <a:ext cx="3948862" cy="3774138"/>
            <a:chOff x="-1018306" y="2109567"/>
            <a:chExt cx="3948862" cy="3774138"/>
          </a:xfrm>
        </p:grpSpPr>
        <p:grpSp>
          <p:nvGrpSpPr>
            <p:cNvPr id="5" name="Group 4"/>
            <p:cNvGrpSpPr/>
            <p:nvPr/>
          </p:nvGrpSpPr>
          <p:grpSpPr>
            <a:xfrm>
              <a:off x="508666" y="2109567"/>
              <a:ext cx="2421890" cy="1824355"/>
              <a:chOff x="2075491" y="1966090"/>
              <a:chExt cx="2421890" cy="1824355"/>
            </a:xfrm>
          </p:grpSpPr>
          <p:pic>
            <p:nvPicPr>
              <p:cNvPr id="12" name="图片 11" descr="51miz-E716829-E2595A0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75491" y="1966090"/>
                <a:ext cx="2421890" cy="1824355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2308768" y="2430765"/>
                <a:ext cx="18592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Chia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sẻ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cách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chia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endParaRPr>
              </a:p>
            </p:txBody>
          </p:sp>
        </p:grpSp>
        <p:pic>
          <p:nvPicPr>
            <p:cNvPr id="50" name="图片 6" descr="C:\Users\Am'be'r\Desktop\千库网_6.1儿童节多彩卡通手绘小学生_元素编号10601599.png千库网_6.1儿童节多彩卡通手绘小学生_元素编号1060159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018306" y="2640536"/>
              <a:ext cx="3243169" cy="3243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0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-0.34076 0.068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4" y="3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38373 0.1074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28" grpId="0"/>
      <p:bldP spid="30" grpId="0"/>
      <p:bldP spid="30" grpId="1"/>
      <p:bldP spid="32" grpId="0"/>
      <p:bldP spid="35" grpId="0"/>
      <p:bldP spid="36" grpId="0"/>
      <p:bldP spid="37" grpId="0"/>
      <p:bldP spid="37" grpId="1"/>
      <p:bldP spid="38" grpId="0"/>
      <p:bldP spid="39" grpId="0"/>
      <p:bldP spid="40" grpId="0"/>
      <p:bldP spid="40" grpId="1"/>
      <p:bldP spid="41" grpId="0"/>
      <p:bldP spid="42" grpId="0"/>
      <p:bldP spid="43" grpId="0"/>
      <p:bldP spid="44" grpId="0"/>
      <p:bldP spid="45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1445"/>
              <a:ext cx="1865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679315" y="626614"/>
            <a:ext cx="2833370" cy="783193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b) 74 : 3 = 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46396" y="1849293"/>
            <a:ext cx="2720242" cy="4223914"/>
            <a:chOff x="1708317" y="1986280"/>
            <a:chExt cx="2720242" cy="4223914"/>
          </a:xfrm>
        </p:grpSpPr>
        <p:pic>
          <p:nvPicPr>
            <p:cNvPr id="12" name="图片 11" descr="51miz-E716829-E2595A0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3735" y="1986280"/>
              <a:ext cx="2421890" cy="1824355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150545" y="2451908"/>
              <a:ext cx="19410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Chia </a:t>
              </a: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sẻ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cách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chia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  <p:pic>
          <p:nvPicPr>
            <p:cNvPr id="18" name="图片 17" descr="C:\Users\Am'be'r\Desktop\千库网_儿童小孩子手牵手围城一圈_元素编号11860023.png千库网_儿童小孩子手牵手围城一圈_元素编号1186002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08317" y="3489121"/>
              <a:ext cx="2720242" cy="272107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782139" y="194410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614942" y="2047048"/>
            <a:ext cx="815657" cy="1041192"/>
            <a:chOff x="6096000" y="1051768"/>
            <a:chExt cx="815657" cy="104119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533344" y="193442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39535" y="255855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41644" y="2558436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821192" y="3184968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832305" y="4316818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56566" y="310541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75496" y="3105171"/>
            <a:ext cx="79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7829" y="255560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0454" y="363170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88831" y="427215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42122" y="192717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09524" y="311070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54669" y="1746185"/>
            <a:ext cx="459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chia 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54669" y="2359607"/>
            <a:ext cx="567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6; 7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06303" y="3117103"/>
            <a:ext cx="5551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14; 14 chia 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85824" y="4247735"/>
            <a:ext cx="5678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12; 14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34188" y="5613507"/>
            <a:ext cx="6123625" cy="919401"/>
          </a:xfrm>
          <a:prstGeom prst="roundRect">
            <a:avLst/>
          </a:prstGeom>
          <a:solidFill>
            <a:srgbClr val="FFD5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74 : 3 = 24 (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9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5586 0.054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27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8242 0.0064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2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28" grpId="0"/>
      <p:bldP spid="30" grpId="0"/>
      <p:bldP spid="30" grpId="1"/>
      <p:bldP spid="32" grpId="0"/>
      <p:bldP spid="35" grpId="0"/>
      <p:bldP spid="36" grpId="0"/>
      <p:bldP spid="37" grpId="0"/>
      <p:bldP spid="37" grpId="1"/>
      <p:bldP spid="38" grpId="0"/>
      <p:bldP spid="39" grpId="0"/>
      <p:bldP spid="40" grpId="0"/>
      <p:bldP spid="40" grpId="1"/>
      <p:bldP spid="41" grpId="0"/>
      <p:bldP spid="42" grpId="0"/>
      <p:bldP spid="43" grpId="0"/>
      <p:bldP spid="44" grpId="0"/>
      <p:bldP spid="45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6072440" y="2667370"/>
            <a:ext cx="180340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/>
                <a:cs typeface="+mn-ea"/>
                <a:sym typeface="+mn-lt"/>
              </a:rPr>
              <a:t>02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840433" y="2359107"/>
            <a:ext cx="26885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HOẠT</a:t>
            </a:r>
            <a:r>
              <a:rPr kumimoji="0" lang="en-US" altLang="zh-CN" sz="8000" b="1" i="0" u="none" strike="noStrike" kern="1200" cap="none" spc="0" normalizeH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A08A"/>
              </a:solidFill>
              <a:effectLst/>
              <a:uLnTx/>
              <a:uFillTx/>
              <a:latin typeface="UVN Thang Vu" panose="03090702030407020404" pitchFamily="66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4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431290" y="-32385"/>
            <a:ext cx="9674860" cy="6858000"/>
            <a:chOff x="2271" y="0"/>
            <a:chExt cx="15236" cy="10800"/>
          </a:xfrm>
        </p:grpSpPr>
        <p:sp>
          <p:nvSpPr>
            <p:cNvPr id="15" name="矩形 1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4" r="20"/>
          <a:stretch>
            <a:fillRect/>
          </a:stretch>
        </p:blipFill>
        <p:spPr>
          <a:xfrm>
            <a:off x="1567180" y="3678555"/>
            <a:ext cx="9403715" cy="2294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8623" y="2750924"/>
            <a:ext cx="6255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832977"/>
            <a:ext cx="976663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7590" y="10795"/>
            <a:ext cx="11440306" cy="6858000"/>
            <a:chOff x="1564" y="0"/>
            <a:chExt cx="16626" cy="10800"/>
          </a:xfrm>
        </p:grpSpPr>
        <p:sp>
          <p:nvSpPr>
            <p:cNvPr id="3" name="矩形 2"/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4" y="1405"/>
              <a:ext cx="16626" cy="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770282" y="179823"/>
            <a:ext cx="2672080" cy="646331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1.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Tính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7880" y="564203"/>
            <a:ext cx="2250131" cy="4521200"/>
            <a:chOff x="617880" y="564203"/>
            <a:chExt cx="2250131" cy="4521200"/>
          </a:xfrm>
        </p:grpSpPr>
        <p:pic>
          <p:nvPicPr>
            <p:cNvPr id="15" name="图片 14" descr="51miz-E889010-2323AF0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880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3634663"/>
                </p:ext>
              </p:extLst>
            </p:nvPr>
          </p:nvGraphicFramePr>
          <p:xfrm>
            <a:off x="1110112" y="1272937"/>
            <a:ext cx="1439354" cy="33008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1" name="Equation" r:id="rId5" imgW="482400" imgH="1218960" progId="Equation.3">
                    <p:embed/>
                  </p:oleObj>
                </mc:Choice>
                <mc:Fallback>
                  <p:oleObj name="Equation" r:id="rId5" imgW="482400" imgH="1218960" progId="Equation.3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0112" y="1272937"/>
                          <a:ext cx="1439354" cy="330084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136649" y="4514557"/>
            <a:ext cx="2743200" cy="2374900"/>
            <a:chOff x="687501" y="4689475"/>
            <a:chExt cx="2743200" cy="2374900"/>
          </a:xfrm>
        </p:grpSpPr>
        <p:pic>
          <p:nvPicPr>
            <p:cNvPr id="7" name="图片 6" descr="51miz-E847055-D8865CC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4197" y="4689475"/>
              <a:ext cx="1917700" cy="23749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1177230">
              <a:off x="687501" y="5033869"/>
              <a:ext cx="2743200" cy="612934"/>
            </a:xfrm>
            <a:prstGeom prst="roundRect">
              <a:avLst/>
            </a:prstGeom>
            <a:solidFill>
              <a:srgbClr val="FFD5A9"/>
            </a:solidFill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91 : 4 = 22 ( </a:t>
              </a:r>
              <a:r>
                <a:rPr lang="en-US" sz="2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94266" y="567378"/>
            <a:ext cx="2250131" cy="4521200"/>
            <a:chOff x="3294266" y="567378"/>
            <a:chExt cx="2250131" cy="4521200"/>
          </a:xfrm>
        </p:grpSpPr>
        <p:pic>
          <p:nvPicPr>
            <p:cNvPr id="30" name="图片 14" descr="51miz-E889010-2323AF0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4266" y="567378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8670554"/>
                </p:ext>
              </p:extLst>
            </p:nvPr>
          </p:nvGraphicFramePr>
          <p:xfrm>
            <a:off x="3869489" y="1368364"/>
            <a:ext cx="1211262" cy="1995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2" name="Equation" r:id="rId8" imgW="406080" imgH="736560" progId="Equation.3">
                    <p:embed/>
                  </p:oleObj>
                </mc:Choice>
                <mc:Fallback>
                  <p:oleObj name="Equation" r:id="rId8" imgW="406080" imgH="736560" progId="Equation.3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9489" y="1368364"/>
                          <a:ext cx="1211262" cy="19954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6275748" y="564203"/>
            <a:ext cx="2250131" cy="4521200"/>
            <a:chOff x="6275748" y="564203"/>
            <a:chExt cx="2250131" cy="4521200"/>
          </a:xfrm>
        </p:grpSpPr>
        <p:pic>
          <p:nvPicPr>
            <p:cNvPr id="33" name="图片 14" descr="51miz-E889010-2323AF0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5748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3263745"/>
                </p:ext>
              </p:extLst>
            </p:nvPr>
          </p:nvGraphicFramePr>
          <p:xfrm>
            <a:off x="6867042" y="1360969"/>
            <a:ext cx="1211262" cy="1995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3" name="Equation" r:id="rId10" imgW="406080" imgH="736560" progId="Equation.3">
                    <p:embed/>
                  </p:oleObj>
                </mc:Choice>
                <mc:Fallback>
                  <p:oleObj name="Equation" r:id="rId10" imgW="406080" imgH="736560" progId="Equation.3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7042" y="1360969"/>
                          <a:ext cx="1211262" cy="19954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9229440" y="621088"/>
            <a:ext cx="2250131" cy="4521200"/>
            <a:chOff x="6275748" y="564203"/>
            <a:chExt cx="2250131" cy="4521200"/>
          </a:xfrm>
        </p:grpSpPr>
        <p:pic>
          <p:nvPicPr>
            <p:cNvPr id="37" name="图片 14" descr="51miz-E889010-2323AF0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5748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4222274"/>
                </p:ext>
              </p:extLst>
            </p:nvPr>
          </p:nvGraphicFramePr>
          <p:xfrm>
            <a:off x="6867042" y="1360969"/>
            <a:ext cx="1211262" cy="1995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4" name="Equation" r:id="rId12" imgW="406080" imgH="736560" progId="Equation.3">
                    <p:embed/>
                  </p:oleObj>
                </mc:Choice>
                <mc:Fallback>
                  <p:oleObj name="Equation" r:id="rId12" imgW="406080" imgH="736560" progId="Equation.3">
                    <p:embed/>
                    <p:pic>
                      <p:nvPicPr>
                        <p:cNvPr id="3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7042" y="1360969"/>
                          <a:ext cx="1211262" cy="19954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Group 41"/>
          <p:cNvGrpSpPr/>
          <p:nvPr/>
        </p:nvGrpSpPr>
        <p:grpSpPr>
          <a:xfrm>
            <a:off x="3313062" y="575729"/>
            <a:ext cx="2250131" cy="4521200"/>
            <a:chOff x="712723" y="223520"/>
            <a:chExt cx="2250131" cy="4521200"/>
          </a:xfrm>
        </p:grpSpPr>
        <p:pic>
          <p:nvPicPr>
            <p:cNvPr id="40" name="图片 14" descr="51miz-E889010-2323AF0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3" y="223520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5011949"/>
                </p:ext>
              </p:extLst>
            </p:nvPr>
          </p:nvGraphicFramePr>
          <p:xfrm>
            <a:off x="1212548" y="1309714"/>
            <a:ext cx="1249363" cy="2544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5" name="Equation" r:id="rId14" imgW="419040" imgH="939600" progId="Equation.3">
                    <p:embed/>
                  </p:oleObj>
                </mc:Choice>
                <mc:Fallback>
                  <p:oleObj name="Equation" r:id="rId14" imgW="419040" imgH="939600" progId="Equation.3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2548" y="1309714"/>
                          <a:ext cx="1249363" cy="25447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Group 43"/>
          <p:cNvGrpSpPr/>
          <p:nvPr/>
        </p:nvGrpSpPr>
        <p:grpSpPr>
          <a:xfrm>
            <a:off x="3278141" y="4477193"/>
            <a:ext cx="2072594" cy="2374900"/>
            <a:chOff x="3383127" y="4639887"/>
            <a:chExt cx="2072594" cy="2374900"/>
          </a:xfrm>
        </p:grpSpPr>
        <p:pic>
          <p:nvPicPr>
            <p:cNvPr id="17" name="图片 16" descr="E:\PPT制作\文明礼仪\素材\元素\图片\51miz-E847055-D8865CCF1.png51miz-E847055-D8865CCF1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3383127" y="4639887"/>
              <a:ext cx="1604645" cy="23749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 rot="320911">
              <a:off x="3602258" y="4733270"/>
              <a:ext cx="1853463" cy="1021556"/>
            </a:xfrm>
            <a:prstGeom prst="roundRect">
              <a:avLst/>
            </a:prstGeom>
            <a:solidFill>
              <a:srgbClr val="FFD5A9"/>
            </a:solidFill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53 : 6 = 8 </a:t>
              </a:r>
            </a:p>
            <a:p>
              <a:pPr algn="ctr"/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 </a:t>
              </a:r>
              <a:r>
                <a:rPr lang="en-US" sz="2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5)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266132" y="555596"/>
            <a:ext cx="2250131" cy="4521200"/>
            <a:chOff x="617880" y="564203"/>
            <a:chExt cx="2250131" cy="4521200"/>
          </a:xfrm>
        </p:grpSpPr>
        <p:pic>
          <p:nvPicPr>
            <p:cNvPr id="52" name="图片 14" descr="51miz-E889010-2323AF0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880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4225897"/>
                </p:ext>
              </p:extLst>
            </p:nvPr>
          </p:nvGraphicFramePr>
          <p:xfrm>
            <a:off x="1104973" y="1272257"/>
            <a:ext cx="1439863" cy="330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6" name="Equation" r:id="rId17" imgW="482400" imgH="1218960" progId="Equation.3">
                    <p:embed/>
                  </p:oleObj>
                </mc:Choice>
                <mc:Fallback>
                  <p:oleObj name="Equation" r:id="rId17" imgW="482400" imgH="1218960" progId="Equation.3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973" y="1272257"/>
                          <a:ext cx="1439863" cy="33020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/>
          <p:cNvGrpSpPr/>
          <p:nvPr/>
        </p:nvGrpSpPr>
        <p:grpSpPr>
          <a:xfrm>
            <a:off x="5949190" y="4532303"/>
            <a:ext cx="2743200" cy="2374900"/>
            <a:chOff x="687501" y="4689475"/>
            <a:chExt cx="2743200" cy="2374900"/>
          </a:xfrm>
        </p:grpSpPr>
        <p:pic>
          <p:nvPicPr>
            <p:cNvPr id="46" name="图片 6" descr="51miz-E847055-D8865CC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4197" y="4689475"/>
              <a:ext cx="1917700" cy="237490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 rot="21177230">
              <a:off x="687501" y="5033869"/>
              <a:ext cx="2743200" cy="612934"/>
            </a:xfrm>
            <a:prstGeom prst="roundRect">
              <a:avLst/>
            </a:prstGeom>
            <a:solidFill>
              <a:srgbClr val="FFD5A9"/>
            </a:solidFill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33 : 2 = 16 ( </a:t>
              </a:r>
              <a:r>
                <a:rPr lang="en-US" sz="2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224290" y="653571"/>
            <a:ext cx="2250131" cy="4521200"/>
            <a:chOff x="617880" y="564203"/>
            <a:chExt cx="2250131" cy="4521200"/>
          </a:xfrm>
        </p:grpSpPr>
        <p:pic>
          <p:nvPicPr>
            <p:cNvPr id="58" name="图片 14" descr="51miz-E889010-2323AF0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880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6245378"/>
                </p:ext>
              </p:extLst>
            </p:nvPr>
          </p:nvGraphicFramePr>
          <p:xfrm>
            <a:off x="1114520" y="1214248"/>
            <a:ext cx="1439863" cy="330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7" name="Equation" r:id="rId19" imgW="482400" imgH="1218960" progId="Equation.3">
                    <p:embed/>
                  </p:oleObj>
                </mc:Choice>
                <mc:Fallback>
                  <p:oleObj name="Equation" r:id="rId19" imgW="482400" imgH="1218960" progId="Equation.3">
                    <p:embed/>
                    <p:pic>
                      <p:nvPicPr>
                        <p:cNvPr id="53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4520" y="1214248"/>
                          <a:ext cx="1439863" cy="33020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0" name="Group 59"/>
          <p:cNvGrpSpPr/>
          <p:nvPr/>
        </p:nvGrpSpPr>
        <p:grpSpPr>
          <a:xfrm>
            <a:off x="9690866" y="4486415"/>
            <a:ext cx="1926733" cy="2374900"/>
            <a:chOff x="3627310" y="4409775"/>
            <a:chExt cx="1926733" cy="2374900"/>
          </a:xfrm>
        </p:grpSpPr>
        <p:pic>
          <p:nvPicPr>
            <p:cNvPr id="61" name="图片 16" descr="E:\PPT制作\文明礼仪\素材\元素\图片\51miz-E847055-D8865CCF1.png51miz-E847055-D8865CCF1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3627310" y="4409775"/>
              <a:ext cx="1604645" cy="2374900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 rot="320911">
              <a:off x="3627717" y="4534785"/>
              <a:ext cx="1926326" cy="1021556"/>
            </a:xfrm>
            <a:prstGeom prst="roundRect">
              <a:avLst/>
            </a:prstGeom>
            <a:solidFill>
              <a:srgbClr val="FFD5A9"/>
            </a:solidFill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79 : 5 = 15</a:t>
              </a:r>
            </a:p>
            <a:p>
              <a:pPr algn="ctr"/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US" sz="2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4)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>
            <a:off x="4483250" y="1303616"/>
            <a:ext cx="2406912" cy="47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88745" y="-13335"/>
            <a:ext cx="9674860" cy="6858000"/>
            <a:chOff x="2271" y="0"/>
            <a:chExt cx="15236" cy="10800"/>
          </a:xfrm>
        </p:grpSpPr>
        <p:sp>
          <p:nvSpPr>
            <p:cNvPr id="15" name="矩形 1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5" name="图片 4" descr="千库网_一本开放的蓝色卡通书。_元素编号11733497"/>
          <p:cNvPicPr>
            <a:picLocks noChangeAspect="1"/>
          </p:cNvPicPr>
          <p:nvPr/>
        </p:nvPicPr>
        <p:blipFill>
          <a:blip r:embed="rId2"/>
          <a:srcRect l="18012" t="14364" r="16188" b="29348"/>
          <a:stretch>
            <a:fillRect/>
          </a:stretch>
        </p:blipFill>
        <p:spPr>
          <a:xfrm>
            <a:off x="2957831" y="1032374"/>
            <a:ext cx="7611110" cy="496012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982656" y="2401709"/>
            <a:ext cx="2500386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Trong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phép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chia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dư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41541" y="2086967"/>
            <a:ext cx="2912931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dư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luôn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bé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hơn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chia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pic>
        <p:nvPicPr>
          <p:cNvPr id="69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581" y="301407"/>
            <a:ext cx="335918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05361" y="0"/>
            <a:ext cx="10781279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1" name="文本框 11"/>
          <p:cNvSpPr txBox="1"/>
          <p:nvPr/>
        </p:nvSpPr>
        <p:spPr>
          <a:xfrm>
            <a:off x="1565268" y="330294"/>
            <a:ext cx="9061465" cy="19409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2.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Hoa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mang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75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ra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chợ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bán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đều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đó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vào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Hỏi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mỗi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bao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nhiêu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" b="97229" l="9931" r="89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65" r="19251"/>
          <a:stretch/>
        </p:blipFill>
        <p:spPr>
          <a:xfrm>
            <a:off x="705361" y="2511292"/>
            <a:ext cx="2639028" cy="3023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6" b="19171" l="51260" r="77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-1174" r="22906" b="80046"/>
          <a:stretch/>
        </p:blipFill>
        <p:spPr>
          <a:xfrm>
            <a:off x="3499812" y="3847617"/>
            <a:ext cx="2581155" cy="1250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6" b="19171" l="51260" r="77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-1174" r="22906" b="80046"/>
          <a:stretch/>
        </p:blipFill>
        <p:spPr>
          <a:xfrm>
            <a:off x="6236390" y="3828728"/>
            <a:ext cx="2581155" cy="1250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6" b="19171" l="51260" r="77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-1174" r="22906" b="80046"/>
          <a:stretch/>
        </p:blipFill>
        <p:spPr>
          <a:xfrm>
            <a:off x="8823221" y="3828728"/>
            <a:ext cx="2581155" cy="1250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27" y1="45752" x2="35376" y2="44903"/>
                        <a14:foregroundMark x1="36711" y1="45934" x2="37379" y2="60619"/>
                        <a14:foregroundMark x1="37379" y1="63107" x2="37379" y2="67536"/>
                        <a14:foregroundMark x1="24757" y1="49272" x2="31978" y2="54005"/>
                        <a14:foregroundMark x1="34345" y1="54490" x2="36529" y2="60255"/>
                        <a14:foregroundMark x1="68932" y1="58920" x2="72694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71" y="2505532"/>
            <a:ext cx="2096889" cy="20968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27" y1="45752" x2="35376" y2="44903"/>
                        <a14:foregroundMark x1="36711" y1="45934" x2="37379" y2="60619"/>
                        <a14:foregroundMark x1="37379" y1="63107" x2="37379" y2="67536"/>
                        <a14:foregroundMark x1="24757" y1="49272" x2="31978" y2="54005"/>
                        <a14:foregroundMark x1="34345" y1="54490" x2="36529" y2="60255"/>
                        <a14:foregroundMark x1="68932" y1="58920" x2="72694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49" y="2505532"/>
            <a:ext cx="2096889" cy="20968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27" y1="45752" x2="35376" y2="44903"/>
                        <a14:foregroundMark x1="36711" y1="45934" x2="37379" y2="60619"/>
                        <a14:foregroundMark x1="37379" y1="63107" x2="37379" y2="67536"/>
                        <a14:foregroundMark x1="24757" y1="49272" x2="31978" y2="54005"/>
                        <a14:foregroundMark x1="34345" y1="54490" x2="36529" y2="60255"/>
                        <a14:foregroundMark x1="68932" y1="58920" x2="72694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679" y="2413257"/>
            <a:ext cx="2096889" cy="20968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943261" y="3311856"/>
            <a:ext cx="4763175" cy="3172148"/>
            <a:chOff x="6386790" y="2396167"/>
            <a:chExt cx="4763175" cy="3172148"/>
          </a:xfrm>
        </p:grpSpPr>
        <p:pic>
          <p:nvPicPr>
            <p:cNvPr id="22" name="图片 3" descr="C:\Users\Am'be'r\Desktop\千库网_背着书包的小学生免抠PNG素材_元素编号11791646.png千库网_背着书包的小学生免抠PNG素材_元素编号1179164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915400" y="3333750"/>
              <a:ext cx="2234565" cy="2234565"/>
            </a:xfrm>
            <a:prstGeom prst="rect">
              <a:avLst/>
            </a:prstGeom>
          </p:spPr>
        </p:pic>
        <p:sp>
          <p:nvSpPr>
            <p:cNvPr id="23" name="文本框 5"/>
            <p:cNvSpPr txBox="1"/>
            <p:nvPr/>
          </p:nvSpPr>
          <p:spPr>
            <a:xfrm>
              <a:off x="6581169" y="2676712"/>
              <a:ext cx="2880995" cy="7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Bài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toán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hỏi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gì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  <p:grpSp>
          <p:nvGrpSpPr>
            <p:cNvPr id="24" name="组合 188"/>
            <p:cNvGrpSpPr/>
            <p:nvPr/>
          </p:nvGrpSpPr>
          <p:grpSpPr>
            <a:xfrm rot="21402237">
              <a:off x="6386790" y="2396167"/>
              <a:ext cx="3241906" cy="1626725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6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7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32" name="组合 197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8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9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0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1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2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3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114" name="Group 113"/>
          <p:cNvGrpSpPr/>
          <p:nvPr/>
        </p:nvGrpSpPr>
        <p:grpSpPr>
          <a:xfrm>
            <a:off x="291244" y="3092456"/>
            <a:ext cx="4498666" cy="3520862"/>
            <a:chOff x="767273" y="1011949"/>
            <a:chExt cx="4498666" cy="3520862"/>
          </a:xfrm>
        </p:grpSpPr>
        <p:sp>
          <p:nvSpPr>
            <p:cNvPr id="115" name="文本框 2"/>
            <p:cNvSpPr txBox="1"/>
            <p:nvPr/>
          </p:nvSpPr>
          <p:spPr>
            <a:xfrm>
              <a:off x="2436379" y="1218826"/>
              <a:ext cx="2829560" cy="147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Bài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toán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cho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biết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điều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gì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767273" y="1011949"/>
              <a:ext cx="4208048" cy="3520862"/>
              <a:chOff x="767273" y="1011949"/>
              <a:chExt cx="4208048" cy="3520862"/>
            </a:xfrm>
          </p:grpSpPr>
          <p:pic>
            <p:nvPicPr>
              <p:cNvPr id="117" name="图片 13" descr="C:\Users\Am'be'r\Desktop\千库网_卡通跳舞的小女孩_元素编号11974843.png千库网_卡通跳舞的小女孩_元素编号11974843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 flipH="1">
                <a:off x="767273" y="2112826"/>
                <a:ext cx="2419985" cy="2419985"/>
              </a:xfrm>
              <a:prstGeom prst="rect">
                <a:avLst/>
              </a:prstGeom>
            </p:spPr>
          </p:pic>
          <p:grpSp>
            <p:nvGrpSpPr>
              <p:cNvPr id="118" name="组合 15"/>
              <p:cNvGrpSpPr/>
              <p:nvPr/>
            </p:nvGrpSpPr>
            <p:grpSpPr>
              <a:xfrm rot="1049210" flipH="1">
                <a:off x="1974336" y="1011949"/>
                <a:ext cx="3000985" cy="2198643"/>
                <a:chOff x="3246438" y="1068388"/>
                <a:chExt cx="5711825" cy="4678363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119" name="Freeform 5"/>
                <p:cNvSpPr/>
                <p:nvPr/>
              </p:nvSpPr>
              <p:spPr bwMode="auto">
                <a:xfrm>
                  <a:off x="3251202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0" name="Freeform 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1" name="Freeform 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2" name="Freeform 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3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4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5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grpSp>
              <p:nvGrpSpPr>
                <p:cNvPr id="126" name="组合 2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127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28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29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0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1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2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3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4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5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6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7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8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9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0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1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2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3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4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5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6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7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8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9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0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1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2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3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4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5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6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7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8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9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0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1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2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3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4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5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6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7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8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9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0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1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2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3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4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5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6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7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8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9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0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1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2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3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4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5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6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7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8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9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0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1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2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3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4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5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6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7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8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9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0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1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2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3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4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5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6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7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1479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258570" y="0"/>
            <a:ext cx="9674860" cy="6858000"/>
            <a:chOff x="2365" y="0"/>
            <a:chExt cx="15236" cy="10800"/>
          </a:xfrm>
        </p:grpSpPr>
        <p:sp>
          <p:nvSpPr>
            <p:cNvPr id="12" name="矩形 11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365" y="1062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83887" y="2782669"/>
            <a:ext cx="212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sng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u="sng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u="sng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u="sng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2010135" y="3429000"/>
            <a:ext cx="7477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: 3 = 25 (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25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746714" y="783491"/>
            <a:ext cx="5721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75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/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flipH="1">
            <a:off x="8684557" y="818578"/>
            <a:ext cx="2406912" cy="47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0" grpId="0"/>
      <p:bldP spid="2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5892" y="10795"/>
            <a:ext cx="11440306" cy="6858000"/>
            <a:chOff x="1547" y="0"/>
            <a:chExt cx="16626" cy="10800"/>
          </a:xfrm>
        </p:grpSpPr>
        <p:sp>
          <p:nvSpPr>
            <p:cNvPr id="3" name="矩形 2"/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4" name="矩形 5"/>
            <p:cNvSpPr/>
            <p:nvPr/>
          </p:nvSpPr>
          <p:spPr>
            <a:xfrm>
              <a:off x="1547" y="548"/>
              <a:ext cx="16626" cy="9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5" name="文本框 11"/>
          <p:cNvSpPr txBox="1"/>
          <p:nvPr/>
        </p:nvSpPr>
        <p:spPr>
          <a:xfrm>
            <a:off x="1687060" y="472388"/>
            <a:ext cx="906146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3.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Tìm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các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phép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dư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là</a:t>
            </a:r>
            <a:r>
              <a:rPr lang="en-US" altLang="zh-C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420" y="1579882"/>
            <a:ext cx="6793160" cy="46521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89657" y="1384674"/>
            <a:ext cx="2575166" cy="1940053"/>
            <a:chOff x="1204756" y="1384674"/>
            <a:chExt cx="2575166" cy="1940053"/>
          </a:xfrm>
        </p:grpSpPr>
        <p:sp>
          <p:nvSpPr>
            <p:cNvPr id="8" name="TextBox 7"/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43 : 3 = 14 (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204756" y="1384674"/>
              <a:ext cx="1048329" cy="158668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8626078" y="700684"/>
            <a:ext cx="2547144" cy="2201388"/>
            <a:chOff x="1232778" y="1123339"/>
            <a:chExt cx="2547144" cy="2201388"/>
          </a:xfrm>
        </p:grpSpPr>
        <p:sp>
          <p:nvSpPr>
            <p:cNvPr id="11" name="TextBox 10"/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53 : 5 = 10 (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513395" y="3192199"/>
            <a:ext cx="1595828" cy="1833245"/>
            <a:chOff x="1811723" y="1539265"/>
            <a:chExt cx="1595828" cy="1833245"/>
          </a:xfrm>
        </p:grpSpPr>
        <p:sp>
          <p:nvSpPr>
            <p:cNvPr id="14" name="TextBox 13"/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64 : 4 = 16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931268" y="1539265"/>
              <a:ext cx="981865" cy="14860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8713498" y="3046060"/>
            <a:ext cx="1595828" cy="1864337"/>
            <a:chOff x="1811723" y="1508173"/>
            <a:chExt cx="1595828" cy="1864337"/>
          </a:xfrm>
        </p:grpSpPr>
        <p:sp>
          <p:nvSpPr>
            <p:cNvPr id="20" name="TextBox 19"/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25 : 5 = 5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>
              <a:off x="2126418" y="1508173"/>
              <a:ext cx="981865" cy="148608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010972" y="4295427"/>
            <a:ext cx="2547144" cy="2201388"/>
            <a:chOff x="1232778" y="1123339"/>
            <a:chExt cx="2547144" cy="2201388"/>
          </a:xfrm>
        </p:grpSpPr>
        <p:sp>
          <p:nvSpPr>
            <p:cNvPr id="26" name="TextBox 25"/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73 : 7 = 10 (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rot="20257455">
            <a:off x="420383" y="2971911"/>
            <a:ext cx="2206939" cy="440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hong Dien Floating Market (Can Tho): All You Need to K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8" y="204298"/>
            <a:ext cx="1143000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35075" y="3810"/>
            <a:ext cx="9674860" cy="6858000"/>
            <a:chOff x="1740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40" y="2091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28243" y="1717247"/>
            <a:ext cx="6922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- Thực hiện được phép chia số có hai chữ số cho số có một chữ số trong trường hợp: chia có </a:t>
            </a: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06006" y="3017311"/>
            <a:ext cx="6866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các thành phần chưa biết của một phép tính như số bị chia, thừa </a:t>
            </a:r>
            <a:r>
              <a:rPr lang="nl-NL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文本框 13"/>
          <p:cNvSpPr txBox="1"/>
          <p:nvPr/>
        </p:nvSpPr>
        <p:spPr>
          <a:xfrm>
            <a:off x="3744057" y="4150545"/>
            <a:ext cx="6690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giải các bài toán thực tế liên quan đến phép chia số có hai chữ số cho số có một chữ số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48" y="238380"/>
            <a:ext cx="570025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1150" y="0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27" b="64061" l="1273" r="27273">
                        <a14:foregroundMark x1="19697" y1="34727" x2="19697" y2="34727"/>
                        <a14:foregroundMark x1="6667" y1="35212" x2="6667" y2="3521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41" r="71555" b="35481"/>
          <a:stretch/>
        </p:blipFill>
        <p:spPr>
          <a:xfrm>
            <a:off x="7616580" y="1028872"/>
            <a:ext cx="4097397" cy="486565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rot="20257455">
            <a:off x="2525642" y="229415"/>
            <a:ext cx="1422892" cy="2837515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rot="1342545" flipH="1">
            <a:off x="3716385" y="513347"/>
            <a:ext cx="1422892" cy="283751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rot="20257455">
            <a:off x="1557389" y="401500"/>
            <a:ext cx="1422892" cy="283751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2154909"/>
            <a:ext cx="4384475" cy="4384475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2569" y="-7045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4892 0.3136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56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42865 0.3298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32" y="1648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56588 0.3759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4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969124" y="2667530"/>
            <a:ext cx="180340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/>
                <a:cs typeface="+mn-ea"/>
                <a:sym typeface="+mn-lt"/>
              </a:rPr>
              <a:t>03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567295" y="2113046"/>
            <a:ext cx="31390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VẬN</a:t>
            </a:r>
            <a:r>
              <a:rPr kumimoji="0" lang="en-US" altLang="zh-CN" sz="9600" b="1" i="0" u="none" strike="noStrike" kern="1200" cap="none" spc="0" normalizeH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A08A"/>
              </a:solidFill>
              <a:effectLst/>
              <a:uLnTx/>
              <a:uFillTx/>
              <a:latin typeface="UVN Thang Vu" panose="03090702030407020404" pitchFamily="66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00889" y="0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 descr="千库网_打招呼问好_元素编号12934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27" y="3080599"/>
            <a:ext cx="3258852" cy="3258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87" y="983243"/>
            <a:ext cx="4487864" cy="25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1.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63623"/>
              </p:ext>
            </p:extLst>
          </p:nvPr>
        </p:nvGraphicFramePr>
        <p:xfrm>
          <a:off x="5668423" y="2085671"/>
          <a:ext cx="1439354" cy="330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7" imgW="482400" imgH="1218960" progId="Equation.3">
                  <p:embed/>
                </p:oleObj>
              </mc:Choice>
              <mc:Fallback>
                <p:oleObj name="Equation" r:id="rId7" imgW="482400" imgH="1218960" progId="Equation.3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8423" y="2085671"/>
                        <a:ext cx="1439354" cy="3300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774" y="2085671"/>
            <a:ext cx="2017951" cy="235326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53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2341" y="2072025"/>
            <a:ext cx="2291358" cy="12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2.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961105"/>
              </p:ext>
            </p:extLst>
          </p:nvPr>
        </p:nvGraphicFramePr>
        <p:xfrm>
          <a:off x="5619104" y="2337287"/>
          <a:ext cx="1438275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7" imgW="482400" imgH="939600" progId="Equation.3">
                  <p:embed/>
                </p:oleObj>
              </mc:Choice>
              <mc:Fallback>
                <p:oleObj name="Equation" r:id="rId7" imgW="482400" imgH="9396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104" y="2337287"/>
                        <a:ext cx="1438275" cy="2543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4063" y="2106295"/>
            <a:ext cx="2017951" cy="235326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53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2341" y="2072025"/>
            <a:ext cx="2291358" cy="12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3.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669574"/>
              </p:ext>
            </p:extLst>
          </p:nvPr>
        </p:nvGraphicFramePr>
        <p:xfrm>
          <a:off x="5668423" y="2085671"/>
          <a:ext cx="1439354" cy="330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7" imgW="482400" imgH="1218960" progId="Equation.3">
                  <p:embed/>
                </p:oleObj>
              </mc:Choice>
              <mc:Fallback>
                <p:oleObj name="Equation" r:id="rId7" imgW="482400" imgH="121896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8423" y="2085671"/>
                        <a:ext cx="1439354" cy="3300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5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2341" y="2072025"/>
            <a:ext cx="2291358" cy="12879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4063" y="2106295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4.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791291"/>
              </p:ext>
            </p:extLst>
          </p:nvPr>
        </p:nvGraphicFramePr>
        <p:xfrm>
          <a:off x="5630863" y="2085975"/>
          <a:ext cx="1514475" cy="330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7" imgW="507960" imgH="1218960" progId="Equation.3">
                  <p:embed/>
                </p:oleObj>
              </mc:Choice>
              <mc:Fallback>
                <p:oleObj name="Equation" r:id="rId7" imgW="507960" imgH="121896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863" y="2085975"/>
                        <a:ext cx="1514475" cy="3300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5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2341" y="2072025"/>
            <a:ext cx="2291358" cy="12879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774" y="20856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34258" y="-12895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8"/>
          <a:stretch>
            <a:fillRect/>
          </a:stretch>
        </p:blipFill>
        <p:spPr>
          <a:xfrm>
            <a:off x="2673136" y="3491481"/>
            <a:ext cx="6833547" cy="40275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10921" y="325142"/>
            <a:ext cx="5412588" cy="3326960"/>
            <a:chOff x="3481879" y="956115"/>
            <a:chExt cx="5412588" cy="3326960"/>
          </a:xfrm>
        </p:grpSpPr>
        <p:grpSp>
          <p:nvGrpSpPr>
            <p:cNvPr id="18" name="组合 17"/>
            <p:cNvGrpSpPr/>
            <p:nvPr/>
          </p:nvGrpSpPr>
          <p:grpSpPr>
            <a:xfrm rot="13037">
              <a:off x="3481879" y="956115"/>
              <a:ext cx="5412588" cy="33269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354" y="1575736"/>
              <a:ext cx="4432176" cy="233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3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3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8529" y="1120875"/>
            <a:ext cx="9674942" cy="5087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709" y="541739"/>
            <a:ext cx="6358679" cy="1566808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976" y="2514600"/>
            <a:ext cx="1786283" cy="265199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746" y="2514600"/>
            <a:ext cx="1786283" cy="2700762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173" y="2511552"/>
            <a:ext cx="1786283" cy="2658086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6696" y="2511552"/>
            <a:ext cx="1786283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21959" y="3810"/>
            <a:ext cx="7592488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172" y="1331595"/>
            <a:ext cx="11067656" cy="5088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244"/>
            <a:ext cx="2962913" cy="16033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3428" y="1455332"/>
            <a:ext cx="263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: 4</a:t>
            </a:r>
            <a:endParaRPr lang="en-US" sz="6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142744"/>
              </p:ext>
            </p:extLst>
          </p:nvPr>
        </p:nvGraphicFramePr>
        <p:xfrm>
          <a:off x="6812280" y="1597659"/>
          <a:ext cx="1790700" cy="455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4" imgW="482400" imgH="1218960" progId="Equation.3">
                  <p:embed/>
                </p:oleObj>
              </mc:Choice>
              <mc:Fallback>
                <p:oleObj name="Equation" r:id="rId4" imgW="482400" imgH="12189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2280" y="1597659"/>
                        <a:ext cx="1790700" cy="4556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37" y="331280"/>
            <a:ext cx="6108721" cy="145707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054" b="100000" l="7678" r="2876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1" t="59407" r="71221"/>
          <a:stretch/>
        </p:blipFill>
        <p:spPr>
          <a:xfrm>
            <a:off x="601719" y="3636010"/>
            <a:ext cx="1920240" cy="27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21959" y="3810"/>
            <a:ext cx="7592488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172" y="1331595"/>
            <a:ext cx="11067656" cy="5088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980" y="282691"/>
            <a:ext cx="3231160" cy="1603387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54" b="100000" l="28987" r="5011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59555" r="50223" b="-148"/>
          <a:stretch/>
        </p:blipFill>
        <p:spPr>
          <a:xfrm>
            <a:off x="411480" y="3636010"/>
            <a:ext cx="1920240" cy="2783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3428" y="1455332"/>
            <a:ext cx="263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 : 5</a:t>
            </a:r>
            <a:endParaRPr lang="en-US" sz="6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492367"/>
              </p:ext>
            </p:extLst>
          </p:nvPr>
        </p:nvGraphicFramePr>
        <p:xfrm>
          <a:off x="6835775" y="1597025"/>
          <a:ext cx="1743075" cy="455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7" imgW="469800" imgH="1218960" progId="Equation.3">
                  <p:embed/>
                </p:oleObj>
              </mc:Choice>
              <mc:Fallback>
                <p:oleObj name="Equation" r:id="rId7" imgW="469800" imgH="121896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1597025"/>
                        <a:ext cx="1743075" cy="4556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3637" y="331280"/>
            <a:ext cx="610872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21959" y="3810"/>
            <a:ext cx="7592488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172" y="1331595"/>
            <a:ext cx="11067656" cy="5088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363" y="259244"/>
            <a:ext cx="3048264" cy="1603387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54" b="100000" l="51613" r="7274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59407" r="26892"/>
          <a:stretch/>
        </p:blipFill>
        <p:spPr>
          <a:xfrm>
            <a:off x="9709588" y="3636010"/>
            <a:ext cx="1920240" cy="2783840"/>
          </a:xfrm>
          <a:prstGeom prst="rect">
            <a:avLst/>
          </a:prstGeom>
        </p:spPr>
      </p:pic>
      <p:pic>
        <p:nvPicPr>
          <p:cNvPr id="8" name="Picture 2" descr="Những hình ảnh vỗ tay đẹp cho Powerpoi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38" y="1099231"/>
            <a:ext cx="5178672" cy="517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0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21959" y="3810"/>
            <a:ext cx="7592488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172" y="1331595"/>
            <a:ext cx="11067656" cy="5088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980" y="270968"/>
            <a:ext cx="3231160" cy="160338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54" b="100000" l="72512" r="9363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08" t="59259" r="5894" b="148"/>
          <a:stretch/>
        </p:blipFill>
        <p:spPr>
          <a:xfrm>
            <a:off x="9709588" y="3636010"/>
            <a:ext cx="1920240" cy="2783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1542" y="1458856"/>
            <a:ext cx="10513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SVN-Sofia" panose="02040603050506020204" pitchFamily="18" charset="0"/>
              </a:rPr>
              <a:t>Nhẩm</a:t>
            </a:r>
            <a:r>
              <a:rPr lang="en-US" sz="4800" dirty="0" smtClean="0">
                <a:latin typeface="SVN-Sofia" panose="02040603050506020204" pitchFamily="18" charset="0"/>
              </a:rPr>
              <a:t> </a:t>
            </a:r>
            <a:r>
              <a:rPr lang="en-US" sz="4800" dirty="0" err="1" smtClean="0">
                <a:latin typeface="SVN-Sofia" panose="02040603050506020204" pitchFamily="18" charset="0"/>
              </a:rPr>
              <a:t>tính</a:t>
            </a:r>
            <a:r>
              <a:rPr lang="en-US" sz="4800" dirty="0" smtClean="0">
                <a:latin typeface="SVN-Sofia" panose="02040603050506020204" pitchFamily="18" charset="0"/>
              </a:rPr>
              <a:t> </a:t>
            </a:r>
            <a:r>
              <a:rPr lang="en-US" sz="4800" dirty="0" err="1" smtClean="0">
                <a:latin typeface="SVN-Sofia" panose="02040603050506020204" pitchFamily="18" charset="0"/>
              </a:rPr>
              <a:t>kết</a:t>
            </a:r>
            <a:r>
              <a:rPr lang="en-US" sz="4800" dirty="0" smtClean="0">
                <a:latin typeface="SVN-Sofia" panose="02040603050506020204" pitchFamily="18" charset="0"/>
              </a:rPr>
              <a:t> </a:t>
            </a:r>
            <a:r>
              <a:rPr lang="en-US" sz="4800" dirty="0" err="1" smtClean="0">
                <a:latin typeface="SVN-Sofia" panose="02040603050506020204" pitchFamily="18" charset="0"/>
              </a:rPr>
              <a:t>quả</a:t>
            </a:r>
            <a:r>
              <a:rPr lang="en-US" sz="4800" dirty="0" smtClean="0">
                <a:latin typeface="SVN-Sofia" panose="02040603050506020204" pitchFamily="18" charset="0"/>
              </a:rPr>
              <a:t> </a:t>
            </a:r>
            <a:r>
              <a:rPr lang="en-US" sz="4800" dirty="0" err="1" smtClean="0">
                <a:latin typeface="SVN-Sofia" panose="02040603050506020204" pitchFamily="18" charset="0"/>
              </a:rPr>
              <a:t>của</a:t>
            </a:r>
            <a:r>
              <a:rPr lang="en-US" sz="4800" dirty="0" smtClean="0">
                <a:latin typeface="SVN-Sofia" panose="02040603050506020204" pitchFamily="18" charset="0"/>
              </a:rPr>
              <a:t> </a:t>
            </a:r>
            <a:r>
              <a:rPr lang="en-US" sz="4800" dirty="0" err="1" smtClean="0">
                <a:latin typeface="SVN-Sofia" panose="02040603050506020204" pitchFamily="18" charset="0"/>
              </a:rPr>
              <a:t>phép</a:t>
            </a:r>
            <a:r>
              <a:rPr lang="en-US" sz="4800" dirty="0" smtClean="0">
                <a:latin typeface="SVN-Sofia" panose="02040603050506020204" pitchFamily="18" charset="0"/>
              </a:rPr>
              <a:t> </a:t>
            </a:r>
            <a:r>
              <a:rPr lang="en-US" sz="4800" dirty="0" err="1" smtClean="0">
                <a:latin typeface="SVN-Sofia" panose="02040603050506020204" pitchFamily="18" charset="0"/>
              </a:rPr>
              <a:t>tính</a:t>
            </a:r>
            <a:r>
              <a:rPr lang="en-US" sz="4800" dirty="0" smtClean="0">
                <a:latin typeface="SVN-Sofia" panose="02040603050506020204" pitchFamily="18" charset="0"/>
              </a:rPr>
              <a:t> </a:t>
            </a:r>
            <a:r>
              <a:rPr lang="en-US" sz="4800" dirty="0" err="1" smtClean="0">
                <a:latin typeface="SVN-Sofia" panose="02040603050506020204" pitchFamily="18" charset="0"/>
              </a:rPr>
              <a:t>sau</a:t>
            </a:r>
            <a:r>
              <a:rPr lang="en-US" sz="4800" dirty="0" smtClean="0">
                <a:latin typeface="SVN-Sofia" panose="02040603050506020204" pitchFamily="18" charset="0"/>
              </a:rPr>
              <a:t>:</a:t>
            </a:r>
            <a:endParaRPr lang="en-US" sz="4800" dirty="0">
              <a:latin typeface="SVN-Sof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9894" y="2692857"/>
            <a:ext cx="2651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: 2</a:t>
            </a:r>
            <a:endParaRPr lang="en-US" sz="6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9681" y="2692857"/>
            <a:ext cx="2651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</a:t>
            </a:r>
            <a:endParaRPr lang="en-US" sz="6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41294" y="4138983"/>
            <a:ext cx="8968740" cy="1992202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614" y="483449"/>
            <a:ext cx="10034886" cy="14570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442" y="1603110"/>
            <a:ext cx="7523116" cy="1201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975" y="2625187"/>
            <a:ext cx="3444539" cy="8291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196" y="3415687"/>
            <a:ext cx="396274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962562" y="2756270"/>
            <a:ext cx="1816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0" spc="3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latin typeface="UVN Thang Vu" panose="03090702030407020404" pitchFamily="66" charset="0"/>
                <a:ea typeface="字魂17号-萌趣果冻体" panose="00000500000000000000"/>
                <a:cs typeface="+mn-ea"/>
                <a:sym typeface="+mn-lt"/>
              </a:rPr>
              <a:t>0</a:t>
            </a:r>
            <a:r>
              <a:rPr kumimoji="0" lang="en-US" altLang="zh-CN" sz="12000" b="0" i="0" u="none" strike="noStrike" kern="1200" cap="none" spc="300" normalizeH="0" baseline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/>
                <a:cs typeface="+mn-ea"/>
                <a:sym typeface="+mn-lt"/>
              </a:rPr>
              <a:t>1</a:t>
            </a:r>
            <a:endParaRPr kumimoji="0" lang="en-US" altLang="zh-CN" sz="12000" b="0" i="0" u="none" strike="noStrike" kern="1200" cap="none" spc="30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A08A"/>
              </a:solidFill>
              <a:effectLst/>
              <a:uLnTx/>
              <a:uFillTx/>
              <a:latin typeface="UVN Thang Vu" panose="03090702030407020404" pitchFamily="66" charset="0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0" name="TextBox 23"/>
          <p:cNvSpPr txBox="1"/>
          <p:nvPr/>
        </p:nvSpPr>
        <p:spPr>
          <a:xfrm>
            <a:off x="7540822" y="2291737"/>
            <a:ext cx="33986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KHÁM</a:t>
            </a:r>
            <a:r>
              <a:rPr kumimoji="0" lang="en-US" altLang="zh-CN" sz="9600" b="1" i="0" u="none" strike="noStrike" kern="1200" cap="none" spc="0" normalizeH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noProof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A08A"/>
              </a:solidFill>
              <a:effectLst/>
              <a:uLnTx/>
              <a:uFillTx/>
              <a:latin typeface="UVN Thang Vu" panose="03090702030407020404" pitchFamily="66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6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7406369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592</Words>
  <Application>Microsoft Office PowerPoint</Application>
  <PresentationFormat>Widescreen</PresentationFormat>
  <Paragraphs>99</Paragraphs>
  <Slides>28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字魂100号-方方先锋体</vt:lpstr>
      <vt:lpstr>#9Slide05 ViceroyJF</vt:lpstr>
      <vt:lpstr>UVN Thang Vu</vt:lpstr>
      <vt:lpstr>字魂58号-创中黑</vt:lpstr>
      <vt:lpstr>SimSun</vt:lpstr>
      <vt:lpstr>字魂27号-布丁体</vt:lpstr>
      <vt:lpstr>UTM Aquarelle</vt:lpstr>
      <vt:lpstr>UYa Respective</vt:lpstr>
      <vt:lpstr>#9Slide07 HoneyCream</vt:lpstr>
      <vt:lpstr>#9Slide05 Bodega Script</vt:lpstr>
      <vt:lpstr>SVN-Newton</vt:lpstr>
      <vt:lpstr>SVN-Sofia</vt:lpstr>
      <vt:lpstr>SVN-Dancing Script</vt:lpstr>
      <vt:lpstr>UTM Avo</vt:lpstr>
      <vt:lpstr>Times New Roman</vt:lpstr>
      <vt:lpstr>Calibri</vt:lpstr>
      <vt:lpstr>等线</vt:lpstr>
      <vt:lpstr>Arial</vt:lpstr>
      <vt:lpstr>Cambria</vt:lpstr>
      <vt:lpstr>字魂17号-萌趣果冻体</vt:lpstr>
      <vt:lpstr>Office 主题</vt:lpstr>
      <vt:lpstr>1_Office 主题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78</cp:revision>
  <dcterms:created xsi:type="dcterms:W3CDTF">2022-10-22T13:40:08Z</dcterms:created>
  <dcterms:modified xsi:type="dcterms:W3CDTF">2022-10-24T08:46:29Z</dcterms:modified>
</cp:coreProperties>
</file>