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9" r:id="rId3"/>
  </p:sldMasterIdLst>
  <p:notesMasterIdLst>
    <p:notesMasterId r:id="rId29"/>
  </p:notesMasterIdLst>
  <p:sldIdLst>
    <p:sldId id="256" r:id="rId4"/>
    <p:sldId id="258" r:id="rId5"/>
    <p:sldId id="282" r:id="rId6"/>
    <p:sldId id="284" r:id="rId7"/>
    <p:sldId id="292" r:id="rId8"/>
    <p:sldId id="288" r:id="rId9"/>
    <p:sldId id="262" r:id="rId10"/>
    <p:sldId id="283" r:id="rId11"/>
    <p:sldId id="260" r:id="rId12"/>
    <p:sldId id="285" r:id="rId13"/>
    <p:sldId id="286" r:id="rId14"/>
    <p:sldId id="287" r:id="rId15"/>
    <p:sldId id="264" r:id="rId16"/>
    <p:sldId id="266" r:id="rId17"/>
    <p:sldId id="267" r:id="rId18"/>
    <p:sldId id="269" r:id="rId19"/>
    <p:sldId id="268" r:id="rId20"/>
    <p:sldId id="289" r:id="rId21"/>
    <p:sldId id="290" r:id="rId22"/>
    <p:sldId id="291" r:id="rId23"/>
    <p:sldId id="261" r:id="rId24"/>
    <p:sldId id="270" r:id="rId25"/>
    <p:sldId id="279" r:id="rId26"/>
    <p:sldId id="280" r:id="rId27"/>
    <p:sldId id="281"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9Slide07 HoneyCream" pitchFamily="2" charset="0"/>
      <p:regular r:id="rId34"/>
    </p:embeddedFont>
    <p:embeddedFont>
      <p:font typeface="#9Slide05 FS Blonde Script" panose="03000503000000000000" pitchFamily="65" charset="0"/>
      <p:italic r:id="rId35"/>
    </p:embeddedFont>
    <p:embeddedFont>
      <p:font typeface="SVN-Dancing Script" panose="02040603050506020204" pitchFamily="18" charset="0"/>
      <p:regular r:id="rId36"/>
    </p:embeddedFont>
    <p:embeddedFont>
      <p:font typeface="SVN-A Love Of Thunder" panose="02040603050506020204" pitchFamily="18" charset="0"/>
      <p:regular r:id="rId37"/>
    </p:embeddedFont>
    <p:embeddedFont>
      <p:font typeface="Cambria" panose="02040503050406030204" pitchFamily="18" charset="0"/>
      <p:regular r:id="rId38"/>
      <p:bold r:id="rId39"/>
      <p:italic r:id="rId40"/>
      <p:boldItalic r:id="rId41"/>
    </p:embeddedFont>
    <p:embeddedFont>
      <p:font typeface="SVN-Adam Gorry" panose="02040603050506020204" pitchFamily="18" charset="0"/>
      <p:regular r:id="rId42"/>
    </p:embeddedFont>
    <p:embeddedFont>
      <p:font typeface="#9Slide05 Bodega Script" pitchFamily="2" charset="0"/>
      <p:regular r:id="rId43"/>
    </p:embeddedFont>
    <p:embeddedFont>
      <p:font typeface="#9Slide07 IcielBC Cubano Normal" panose="00000500000000000000" pitchFamily="2" charset="0"/>
      <p:regular r:id="rId44"/>
    </p:embeddedFont>
    <p:embeddedFont>
      <p:font typeface="#9Slide07 IcielPony" panose="02000000000000000000" pitchFamily="2" charset="0"/>
      <p:regular r:id="rId45"/>
    </p:embeddedFont>
    <p:embeddedFont>
      <p:font typeface="#9Slide07 SVNCinnamoncake" panose="02000000000000000000" pitchFamily="2" charset="0"/>
      <p:regular r:id="rId46"/>
    </p:embeddedFont>
    <p:embeddedFont>
      <p:font typeface="SVN-Poky's" panose="020B0606040200020203" pitchFamily="34" charset="0"/>
      <p:regular r:id="rId47"/>
    </p:embeddedFont>
    <p:embeddedFont>
      <p:font typeface="Calibri Light" panose="020F0302020204030204" pitchFamily="34" charset="0"/>
      <p:regular r:id="rId48"/>
      <p:italic r:id="rId49"/>
    </p:embeddedFont>
    <p:embeddedFont>
      <p:font typeface="UTM Avo" panose="02040603050506020204" pitchFamily="18" charset="0"/>
      <p:regular r:id="rId50"/>
      <p:bold r:id="rId51"/>
      <p:italic r:id="rId52"/>
      <p:boldItalic r:id="rId53"/>
    </p:embeddedFont>
    <p:embeddedFont>
      <p:font typeface="SVN-Newton" panose="02040603050506020204" pitchFamily="18"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85044" autoAdjust="0"/>
  </p:normalViewPr>
  <p:slideViewPr>
    <p:cSldViewPr snapToGrid="0">
      <p:cViewPr varScale="1">
        <p:scale>
          <a:sx n="62" d="100"/>
          <a:sy n="62" d="100"/>
        </p:scale>
        <p:origin x="-78"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9E9DDB-9FE0-4583-AFA7-7EA24588C0D2}"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F488A-3558-4B2B-BA17-B0F380294E16}" type="slidenum">
              <a:rPr lang="en-US" smtClean="0"/>
              <a:t>‹#›</a:t>
            </a:fld>
            <a:endParaRPr lang="en-US"/>
          </a:p>
        </p:txBody>
      </p:sp>
    </p:spTree>
    <p:extLst>
      <p:ext uri="{BB962C8B-B14F-4D97-AF65-F5344CB8AC3E}">
        <p14:creationId xmlns:p14="http://schemas.microsoft.com/office/powerpoint/2010/main" val="147340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20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45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12</a:t>
            </a:fld>
            <a:endParaRPr lang="en-US"/>
          </a:p>
        </p:txBody>
      </p:sp>
    </p:spTree>
    <p:extLst>
      <p:ext uri="{BB962C8B-B14F-4D97-AF65-F5344CB8AC3E}">
        <p14:creationId xmlns:p14="http://schemas.microsoft.com/office/powerpoint/2010/main" val="405791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17</a:t>
            </a:fld>
            <a:endParaRPr lang="en-US"/>
          </a:p>
        </p:txBody>
      </p:sp>
    </p:spTree>
    <p:extLst>
      <p:ext uri="{BB962C8B-B14F-4D97-AF65-F5344CB8AC3E}">
        <p14:creationId xmlns:p14="http://schemas.microsoft.com/office/powerpoint/2010/main" val="2845877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18</a:t>
            </a:fld>
            <a:endParaRPr lang="en-US"/>
          </a:p>
        </p:txBody>
      </p:sp>
    </p:spTree>
    <p:extLst>
      <p:ext uri="{BB962C8B-B14F-4D97-AF65-F5344CB8AC3E}">
        <p14:creationId xmlns:p14="http://schemas.microsoft.com/office/powerpoint/2010/main" val="404838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19</a:t>
            </a:fld>
            <a:endParaRPr lang="en-US"/>
          </a:p>
        </p:txBody>
      </p:sp>
    </p:spTree>
    <p:extLst>
      <p:ext uri="{BB962C8B-B14F-4D97-AF65-F5344CB8AC3E}">
        <p14:creationId xmlns:p14="http://schemas.microsoft.com/office/powerpoint/2010/main" val="571843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532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7267994-7A66-4505-B86E-1271781CB355}"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77" y="0"/>
            <a:ext cx="14277454" cy="6858000"/>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7112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267994-7A66-4505-B86E-1271781CB355}"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92834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267994-7A66-4505-B86E-1271781CB355}"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362238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07251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6"/>
            <a:ext cx="7798000" cy="26460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cs typeface="Arial"/>
              <a:sym typeface="Arial"/>
            </a:endParaRPr>
          </a:p>
        </p:txBody>
      </p:sp>
      <p:sp>
        <p:nvSpPr>
          <p:cNvPr id="86" name="Google Shape;86;p3"/>
          <p:cNvSpPr/>
          <p:nvPr/>
        </p:nvSpPr>
        <p:spPr>
          <a:xfrm>
            <a:off x="2834230" y="41391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2880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663933" y="266806"/>
            <a:ext cx="10864000" cy="1069461"/>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50627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76946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97727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59982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210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27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470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95289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9520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267994-7A66-4505-B86E-1271781CB355}" type="datetimeFigureOut">
              <a:rPr lang="en-US" smtClean="0"/>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184718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267994-7A66-4505-B86E-1271781CB355}"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226941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267994-7A66-4505-B86E-1271781CB355}" type="datetimeFigureOut">
              <a:rPr lang="en-US" smtClean="0"/>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305842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267994-7A66-4505-B86E-1271781CB355}" type="datetimeFigureOut">
              <a:rPr lang="en-US" smtClean="0"/>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95163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267994-7A66-4505-B86E-1271781CB355}" type="datetimeFigureOut">
              <a:rPr lang="en-US" smtClean="0"/>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43757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267994-7A66-4505-B86E-1271781CB355}"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150108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7267994-7A66-4505-B86E-1271781CB355}" type="datetimeFigureOut">
              <a:rPr lang="en-US" smtClean="0"/>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981834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4.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67994-7A66-4505-B86E-1271781CB355}" type="datetimeFigureOut">
              <a:rPr lang="en-US" smtClean="0"/>
              <a:t>10/24/2022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8A693-B945-4E08-B047-5086FCE16491}"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092909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9974300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smtClean="0">
                <a:ln>
                  <a:noFill/>
                </a:ln>
                <a:solidFill>
                  <a:srgbClr val="FFFFFF"/>
                </a:solidFill>
                <a:effectLst/>
                <a:uLnTx/>
                <a:uFillTx/>
                <a:latin typeface="Arial"/>
                <a:ea typeface="+mn-ea"/>
                <a:cs typeface="Arial"/>
                <a:sym typeface="Arial"/>
              </a:rPr>
              <a:pPr marL="0" marR="0" lvl="0" indent="0" algn="r" defTabSz="121914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091214241"/>
      </p:ext>
    </p:extLst>
  </p:cSld>
  <p:clrMap bg1="lt1" tx1="dk1" bg2="dk2" tx2="lt2" accent1="accent1" accent2="accent2" accent3="accent3" accent4="accent4" accent5="accent5" accent6="accent6" hlink="hlink" folHlink="folHlink"/>
  <p:sldLayoutIdLst>
    <p:sldLayoutId id="2147483670" r:id="rId1"/>
    <p:sldLayoutId id="2147483671"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8.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8.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8.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247825" y="-19948"/>
            <a:ext cx="1348963" cy="1335608"/>
          </a:xfrm>
          <a:prstGeom prst="rect">
            <a:avLst/>
          </a:prstGeom>
        </p:spPr>
      </p:pic>
      <p:pic>
        <p:nvPicPr>
          <p:cNvPr id="3" name="Picture 2"/>
          <p:cNvPicPr>
            <a:picLocks noChangeAspect="1"/>
          </p:cNvPicPr>
          <p:nvPr/>
        </p:nvPicPr>
        <p:blipFill>
          <a:blip r:embed="rId3"/>
          <a:stretch>
            <a:fillRect/>
          </a:stretch>
        </p:blipFill>
        <p:spPr>
          <a:xfrm>
            <a:off x="-100477" y="355032"/>
            <a:ext cx="12790517" cy="5962405"/>
          </a:xfrm>
          <a:prstGeom prst="rect">
            <a:avLst/>
          </a:prstGeom>
        </p:spPr>
      </p:pic>
    </p:spTree>
    <p:extLst>
      <p:ext uri="{BB962C8B-B14F-4D97-AF65-F5344CB8AC3E}">
        <p14:creationId xmlns:p14="http://schemas.microsoft.com/office/powerpoint/2010/main" val="3291498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p:cNvSpPr/>
          <p:nvPr/>
        </p:nvSpPr>
        <p:spPr>
          <a:xfrm>
            <a:off x="2025255" y="336768"/>
            <a:ext cx="7745102" cy="1200329"/>
          </a:xfrm>
          <a:prstGeom prst="rect">
            <a:avLst/>
          </a:prstGeom>
        </p:spPr>
        <p:txBody>
          <a:bodyPr wrap="square">
            <a:spAutoFit/>
          </a:bodyPr>
          <a:lstStyle/>
          <a:p>
            <a:pPr algn="ctr"/>
            <a:r>
              <a:rPr lang="en-US" sz="3600" dirty="0" err="1" smtClean="0">
                <a:latin typeface="Cambria" panose="02040503050406030204" pitchFamily="18" charset="0"/>
                <a:ea typeface="Cambria" panose="02040503050406030204" pitchFamily="18" charset="0"/>
                <a:cs typeface="Times New Roman" panose="02020603050405020304" pitchFamily="18" charset="0"/>
              </a:rPr>
              <a:t>Những</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biểu</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hiện</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của</a:t>
            </a:r>
            <a:r>
              <a:rPr lang="en-US" sz="3600" dirty="0" smtClean="0">
                <a:latin typeface="Cambria" panose="02040503050406030204" pitchFamily="18" charset="0"/>
                <a:ea typeface="Cambria" panose="02040503050406030204" pitchFamily="18" charset="0"/>
                <a:cs typeface="Times New Roman" panose="02020603050405020304" pitchFamily="18" charset="0"/>
              </a:rPr>
              <a:t> ham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học</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được</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thể</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hiện</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quá</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bức</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tranh</a:t>
            </a:r>
            <a:r>
              <a:rPr lang="en-US" sz="3600" dirty="0" smtClean="0">
                <a:latin typeface="Cambria" panose="02040503050406030204" pitchFamily="18" charset="0"/>
                <a:ea typeface="Cambria" panose="02040503050406030204" pitchFamily="18" charset="0"/>
                <a:cs typeface="Times New Roman" panose="02020603050405020304" pitchFamily="18" charset="0"/>
              </a:rPr>
              <a:t>:</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p:cNvPicPr>
            <a:picLocks noChangeAspect="1"/>
          </p:cNvPicPr>
          <p:nvPr/>
        </p:nvPicPr>
        <p:blipFill>
          <a:blip r:embed="rId2"/>
          <a:stretch>
            <a:fillRect/>
          </a:stretch>
        </p:blipFill>
        <p:spPr>
          <a:xfrm>
            <a:off x="1074391" y="1685152"/>
            <a:ext cx="4451766" cy="2582047"/>
          </a:xfrm>
          <a:prstGeom prst="rect">
            <a:avLst/>
          </a:prstGeom>
        </p:spPr>
      </p:pic>
      <p:pic>
        <p:nvPicPr>
          <p:cNvPr id="22" name="Picture 21"/>
          <p:cNvPicPr>
            <a:picLocks noChangeAspect="1"/>
          </p:cNvPicPr>
          <p:nvPr/>
        </p:nvPicPr>
        <p:blipFill rotWithShape="1">
          <a:blip r:embed="rId3"/>
          <a:srcRect l="46749" t="48221" r="5454" b="5893"/>
          <a:stretch/>
        </p:blipFill>
        <p:spPr>
          <a:xfrm>
            <a:off x="6303631" y="4047751"/>
            <a:ext cx="4514520" cy="2452311"/>
          </a:xfrm>
          <a:prstGeom prst="rect">
            <a:avLst/>
          </a:prstGeom>
        </p:spPr>
      </p:pic>
      <p:sp>
        <p:nvSpPr>
          <p:cNvPr id="23" name="Rectangle 22"/>
          <p:cNvSpPr/>
          <p:nvPr/>
        </p:nvSpPr>
        <p:spPr>
          <a:xfrm>
            <a:off x="5687357" y="1739427"/>
            <a:ext cx="5627763" cy="1754326"/>
          </a:xfrm>
          <a:prstGeom prst="rect">
            <a:avLst/>
          </a:prstGeom>
        </p:spPr>
        <p:txBody>
          <a:bodyPr wrap="square">
            <a:spAutoFit/>
          </a:bodyPr>
          <a:lstStyle/>
          <a:p>
            <a:pPr algn="just"/>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1. </a:t>
            </a:r>
            <a:r>
              <a:rPr lang="vi-VN"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Sẵn sàng hỏi người khác về những điều mình chưa biết.</a:t>
            </a:r>
          </a:p>
        </p:txBody>
      </p:sp>
      <p:sp>
        <p:nvSpPr>
          <p:cNvPr id="24" name="Rectangle 23"/>
          <p:cNvSpPr/>
          <p:nvPr/>
        </p:nvSpPr>
        <p:spPr>
          <a:xfrm>
            <a:off x="608725" y="4489890"/>
            <a:ext cx="5221021"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2.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Chăm</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chỉ</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sách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mở</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rộng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vốn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biết</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694249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22"/>
          <p:cNvSpPr/>
          <p:nvPr/>
        </p:nvSpPr>
        <p:spPr>
          <a:xfrm>
            <a:off x="5439657" y="1577840"/>
            <a:ext cx="5875463" cy="2308324"/>
          </a:xfrm>
          <a:prstGeom prst="rect">
            <a:avLst/>
          </a:prstGeom>
        </p:spPr>
        <p:txBody>
          <a:bodyPr wrap="square">
            <a:spAutoFit/>
          </a:bodyPr>
          <a:lstStyle/>
          <a:p>
            <a:pPr algn="just"/>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3. </a:t>
            </a:r>
            <a:r>
              <a:rPr lang="vi-VN"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Tích cực tham gia hoạt động nhóm để học hỏi từ bạn bè và tăng cường khả năng làm việc nhóm.</a:t>
            </a:r>
          </a:p>
        </p:txBody>
      </p:sp>
      <p:sp>
        <p:nvSpPr>
          <p:cNvPr id="24" name="Rectangle 23"/>
          <p:cNvSpPr/>
          <p:nvPr/>
        </p:nvSpPr>
        <p:spPr>
          <a:xfrm>
            <a:off x="1242422" y="4374222"/>
            <a:ext cx="4736132"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4. Ham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đặt</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câu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về</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mọi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thứ</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xung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quanh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p:cNvPicPr>
            <a:picLocks noChangeAspect="1"/>
          </p:cNvPicPr>
          <p:nvPr/>
        </p:nvPicPr>
        <p:blipFill rotWithShape="1">
          <a:blip r:embed="rId2"/>
          <a:srcRect l="3132" t="2307" r="44453" b="49253"/>
          <a:stretch/>
        </p:blipFill>
        <p:spPr>
          <a:xfrm>
            <a:off x="898797" y="1498056"/>
            <a:ext cx="4540860" cy="2531539"/>
          </a:xfrm>
          <a:prstGeom prst="rect">
            <a:avLst/>
          </a:prstGeom>
        </p:spPr>
      </p:pic>
      <p:pic>
        <p:nvPicPr>
          <p:cNvPr id="25" name="Picture 24"/>
          <p:cNvPicPr>
            <a:picLocks noChangeAspect="1"/>
          </p:cNvPicPr>
          <p:nvPr/>
        </p:nvPicPr>
        <p:blipFill rotWithShape="1">
          <a:blip r:embed="rId2"/>
          <a:srcRect l="46133" t="50683" r="3846" b="2088"/>
          <a:stretch/>
        </p:blipFill>
        <p:spPr>
          <a:xfrm>
            <a:off x="6517450" y="3861534"/>
            <a:ext cx="4333461" cy="2468210"/>
          </a:xfrm>
          <a:prstGeom prst="rect">
            <a:avLst/>
          </a:prstGeom>
        </p:spPr>
      </p:pic>
      <p:sp>
        <p:nvSpPr>
          <p:cNvPr id="21" name="Rectangle 20"/>
          <p:cNvSpPr/>
          <p:nvPr/>
        </p:nvSpPr>
        <p:spPr>
          <a:xfrm>
            <a:off x="2177704" y="234080"/>
            <a:ext cx="7745102" cy="1200329"/>
          </a:xfrm>
          <a:prstGeom prst="rect">
            <a:avLst/>
          </a:prstGeom>
        </p:spPr>
        <p:txBody>
          <a:bodyPr wrap="square">
            <a:spAutoFit/>
          </a:bodyPr>
          <a:lstStyle/>
          <a:p>
            <a:pPr algn="ctr"/>
            <a:r>
              <a:rPr lang="en-US" sz="3600" dirty="0" err="1" smtClean="0">
                <a:latin typeface="Cambria" panose="02040503050406030204" pitchFamily="18" charset="0"/>
                <a:ea typeface="Cambria" panose="02040503050406030204" pitchFamily="18" charset="0"/>
                <a:cs typeface="Times New Roman" panose="02020603050405020304" pitchFamily="18" charset="0"/>
              </a:rPr>
              <a:t>Những</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biểu</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hiện</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của</a:t>
            </a:r>
            <a:r>
              <a:rPr lang="en-US" sz="3600" dirty="0" smtClean="0">
                <a:latin typeface="Cambria" panose="02040503050406030204" pitchFamily="18" charset="0"/>
                <a:ea typeface="Cambria" panose="02040503050406030204" pitchFamily="18" charset="0"/>
                <a:cs typeface="Times New Roman" panose="02020603050405020304" pitchFamily="18" charset="0"/>
              </a:rPr>
              <a:t> ham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học</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được</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thể</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hiện</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quá</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bức</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tranh</a:t>
            </a:r>
            <a:r>
              <a:rPr lang="en-US" sz="3600" dirty="0" smtClean="0">
                <a:latin typeface="Cambria" panose="02040503050406030204" pitchFamily="18" charset="0"/>
                <a:ea typeface="Cambria" panose="02040503050406030204" pitchFamily="18" charset="0"/>
                <a:cs typeface="Times New Roman" panose="02020603050405020304" pitchFamily="18" charset="0"/>
              </a:rPr>
              <a:t>:</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66624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TextBox 2"/>
          <p:cNvSpPr txBox="1"/>
          <p:nvPr/>
        </p:nvSpPr>
        <p:spPr>
          <a:xfrm>
            <a:off x="1748168" y="1167584"/>
            <a:ext cx="9545963" cy="646331"/>
          </a:xfrm>
          <a:prstGeom prst="rect">
            <a:avLst/>
          </a:prstGeom>
          <a:noFill/>
        </p:spPr>
        <p:txBody>
          <a:bodyPr wrap="square" rtlCol="0">
            <a:spAutoFit/>
          </a:bodyPr>
          <a:lstStyle/>
          <a:p>
            <a:pPr algn="just"/>
            <a:r>
              <a:rPr lang="en-US" sz="3600" b="1" dirty="0" err="1" smtClean="0">
                <a:latin typeface="Cambria" panose="02040503050406030204" pitchFamily="18" charset="0"/>
                <a:ea typeface="Cambria" panose="02040503050406030204" pitchFamily="18" charset="0"/>
              </a:rPr>
              <a:t>Những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biểu</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hiện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nào</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khác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của</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việc</a:t>
            </a:r>
            <a:r>
              <a:rPr lang="en-US" sz="3600" b="1" dirty="0" smtClean="0">
                <a:latin typeface="Cambria" panose="02040503050406030204" pitchFamily="18" charset="0"/>
                <a:ea typeface="Cambria" panose="02040503050406030204" pitchFamily="18" charset="0"/>
              </a:rPr>
              <a:t> ham </a:t>
            </a:r>
            <a:r>
              <a:rPr lang="en-US" sz="3600" b="1" dirty="0" err="1" smtClean="0">
                <a:latin typeface="Cambria" panose="02040503050406030204" pitchFamily="18" charset="0"/>
                <a:ea typeface="Cambria" panose="02040503050406030204" pitchFamily="18" charset="0"/>
              </a:rPr>
              <a:t>học</a:t>
            </a:r>
            <a:r>
              <a:rPr lang="en-US" sz="3600" b="1" dirty="0" smtClean="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nvGrpSpPr>
          <p:cNvPr id="4" name="Google Shape;1484;p40"/>
          <p:cNvGrpSpPr/>
          <p:nvPr/>
        </p:nvGrpSpPr>
        <p:grpSpPr>
          <a:xfrm rot="-899952">
            <a:off x="325378" y="492559"/>
            <a:ext cx="1524905" cy="1605025"/>
            <a:chOff x="3776725" y="489400"/>
            <a:chExt cx="484625" cy="500050"/>
          </a:xfrm>
        </p:grpSpPr>
        <p:sp>
          <p:nvSpPr>
            <p:cNvPr id="5"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461;p39">
            <a:extLst>
              <a:ext uri="{FF2B5EF4-FFF2-40B4-BE49-F238E27FC236}">
                <a16:creationId xmlns:a16="http://schemas.microsoft.com/office/drawing/2014/main" id="{6499AFA5-8E1D-B1C8-A734-B042B86F14F6}"/>
              </a:ext>
            </a:extLst>
          </p:cNvPr>
          <p:cNvGrpSpPr/>
          <p:nvPr/>
        </p:nvGrpSpPr>
        <p:grpSpPr>
          <a:xfrm>
            <a:off x="9190094" y="4203701"/>
            <a:ext cx="2900305" cy="2029250"/>
            <a:chOff x="6096075" y="734650"/>
            <a:chExt cx="709025" cy="447625"/>
          </a:xfrm>
        </p:grpSpPr>
        <p:sp>
          <p:nvSpPr>
            <p:cNvPr id="11"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6"/>
          <p:cNvSpPr/>
          <p:nvPr/>
        </p:nvSpPr>
        <p:spPr>
          <a:xfrm>
            <a:off x="3136361" y="2035049"/>
            <a:ext cx="6925770" cy="2862322"/>
          </a:xfrm>
          <a:prstGeom prst="rect">
            <a:avLst/>
          </a:prstGeom>
        </p:spPr>
        <p:txBody>
          <a:bodyPr wrap="square">
            <a:spAutoFit/>
          </a:bodyPr>
          <a:lstStyle/>
          <a:p>
            <a:pPr algn="just"/>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Tìm</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hiểu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chưa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endParaRPr lang="en-US" sz="3600" dirty="0" smtClean="0">
              <a:latin typeface="Cambria" panose="02040503050406030204" pitchFamily="18" charset="0"/>
              <a:ea typeface="Cambria" panose="02040503050406030204" pitchFamily="18" charset="0"/>
            </a:endParaRPr>
          </a:p>
          <a:p>
            <a:pPr algn="just"/>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a:t>
            </a:r>
            <a:r>
              <a:rPr lang="en-US" sz="3600" dirty="0" err="1" smtClean="0">
                <a:latin typeface="Cambria" panose="02040503050406030204" pitchFamily="18" charset="0"/>
                <a:ea typeface="Cambria" panose="02040503050406030204" pitchFamily="18" charset="0"/>
              </a:rPr>
              <a:t>iao</a:t>
            </a:r>
            <a:r>
              <a:rPr lang="en-US" sz="3600" dirty="0" smtClean="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lưu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hóa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với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ngoài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nước</a:t>
            </a:r>
            <a:r>
              <a:rPr lang="en-US" sz="3600" dirty="0">
                <a:latin typeface="Cambria" panose="02040503050406030204" pitchFamily="18" charset="0"/>
                <a:ea typeface="Cambria" panose="02040503050406030204" pitchFamily="18" charset="0"/>
              </a:rPr>
              <a:t>.</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707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12852" y="262172"/>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4779453" y="747486"/>
            <a:ext cx="2299027" cy="646331"/>
          </a:xfrm>
          <a:prstGeom prst="rect">
            <a:avLst/>
          </a:prstGeom>
        </p:spPr>
        <p:txBody>
          <a:bodyPr wrap="none">
            <a:spAutoFit/>
          </a:bodyPr>
          <a:lstStyle/>
          <a:p>
            <a:pPr algn="ctr"/>
            <a:r>
              <a:rPr lang="en-US" sz="3600" b="1" dirty="0" err="1" smtClean="0">
                <a:latin typeface="UTM Avo" panose="02040603050506020204" pitchFamily="18" charset="0"/>
                <a:cs typeface="Times New Roman" panose="02020603050405020304" pitchFamily="18" charset="0"/>
              </a:rPr>
              <a:t>Kết</a:t>
            </a:r>
            <a:r>
              <a:rPr lang="en-US" sz="3600" b="1" dirty="0" smtClean="0">
                <a:latin typeface="UTM Avo" panose="02040603050506020204" pitchFamily="18" charset="0"/>
                <a:cs typeface="Times New Roman" panose="02020603050405020304" pitchFamily="18" charset="0"/>
              </a:rPr>
              <a:t> </a:t>
            </a:r>
            <a:r>
              <a:rPr lang="en-US" sz="3600" b="1" dirty="0" err="1" smtClean="0">
                <a:latin typeface="UTM Avo" panose="02040603050506020204" pitchFamily="18" charset="0"/>
                <a:cs typeface="Times New Roman" panose="02020603050405020304" pitchFamily="18" charset="0"/>
              </a:rPr>
              <a:t>luận</a:t>
            </a:r>
            <a:r>
              <a:rPr lang="en-US" sz="3600" b="1" dirty="0" smtClean="0">
                <a:latin typeface="UTM Avo" panose="02040603050506020204" pitchFamily="18" charset="0"/>
                <a:cs typeface="Times New Roman" panose="02020603050405020304" pitchFamily="18" charset="0"/>
              </a:rPr>
              <a:t>:</a:t>
            </a:r>
            <a:endParaRPr lang="en-US" sz="3600" b="1" dirty="0">
              <a:latin typeface="UTM Avo" panose="02040603050506020204" pitchFamily="18" charset="0"/>
              <a:cs typeface="Times New Roman" panose="02020603050405020304" pitchFamily="18" charset="0"/>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9157323" y="419897"/>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0"/>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9154682" y="3949148"/>
            <a:ext cx="4171006" cy="3336645"/>
          </a:xfrm>
          <a:prstGeom prst="rect">
            <a:avLst/>
          </a:prstGeom>
        </p:spPr>
      </p:pic>
      <p:sp>
        <p:nvSpPr>
          <p:cNvPr id="19" name="Rectangle 18"/>
          <p:cNvSpPr/>
          <p:nvPr/>
        </p:nvSpPr>
        <p:spPr>
          <a:xfrm>
            <a:off x="1676572" y="1536849"/>
            <a:ext cx="8504791" cy="4401205"/>
          </a:xfrm>
          <a:prstGeom prst="rect">
            <a:avLst/>
          </a:prstGeom>
        </p:spPr>
        <p:txBody>
          <a:bodyPr wrap="square">
            <a:spAutoFit/>
          </a:bodyPr>
          <a:lstStyle/>
          <a:p>
            <a:pPr algn="just"/>
            <a:r>
              <a:rPr lang="nl-NL" sz="4000" i="1" dirty="0">
                <a:latin typeface="Cambria" panose="02040503050406030204" pitchFamily="18" charset="0"/>
                <a:ea typeface="Cambria" panose="020405030504060302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 ...</a:t>
            </a:r>
            <a:endParaRPr lang="en-GB"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077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78;p32">
            <a:extLst>
              <a:ext uri="{FF2B5EF4-FFF2-40B4-BE49-F238E27FC236}">
                <a16:creationId xmlns:a16="http://schemas.microsoft.com/office/drawing/2014/main" id="{9FDCAA96-E805-EE39-BE25-0D47C5440F46}"/>
              </a:ext>
            </a:extLst>
          </p:cNvPr>
          <p:cNvGrpSpPr/>
          <p:nvPr/>
        </p:nvGrpSpPr>
        <p:grpSpPr>
          <a:xfrm>
            <a:off x="937587" y="1258525"/>
            <a:ext cx="8398917" cy="3759856"/>
            <a:chOff x="603225" y="2182575"/>
            <a:chExt cx="2577800" cy="424450"/>
          </a:xfrm>
          <a:solidFill>
            <a:schemeClr val="accent2">
              <a:lumMod val="20000"/>
              <a:lumOff val="80000"/>
            </a:schemeClr>
          </a:solidFill>
        </p:grpSpPr>
        <p:sp>
          <p:nvSpPr>
            <p:cNvPr id="4" name="Google Shape;379;p32">
              <a:extLst>
                <a:ext uri="{FF2B5EF4-FFF2-40B4-BE49-F238E27FC236}">
                  <a16:creationId xmlns:a16="http://schemas.microsoft.com/office/drawing/2014/main" id="{8F0048B8-93A1-CDBF-721F-BDA2E7FE15B8}"/>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5" name="Google Shape;380;p32">
              <a:extLst>
                <a:ext uri="{FF2B5EF4-FFF2-40B4-BE49-F238E27FC236}">
                  <a16:creationId xmlns:a16="http://schemas.microsoft.com/office/drawing/2014/main" id="{B4AFAB4B-74EF-8900-87AB-BEFE64224F2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6" name="Google Shape;381;p32">
              <a:extLst>
                <a:ext uri="{FF2B5EF4-FFF2-40B4-BE49-F238E27FC236}">
                  <a16:creationId xmlns:a16="http://schemas.microsoft.com/office/drawing/2014/main" id="{BD3CEDCB-76C0-5BBC-A032-4907839A5CC6}"/>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grpSp>
      <p:sp>
        <p:nvSpPr>
          <p:cNvPr id="7" name="TextBox 6">
            <a:extLst>
              <a:ext uri="{FF2B5EF4-FFF2-40B4-BE49-F238E27FC236}">
                <a16:creationId xmlns:a16="http://schemas.microsoft.com/office/drawing/2014/main" id="{96503D2D-B6DF-58AD-C52E-8E36FBD4B906}"/>
              </a:ext>
            </a:extLst>
          </p:cNvPr>
          <p:cNvSpPr txBox="1"/>
          <p:nvPr/>
        </p:nvSpPr>
        <p:spPr>
          <a:xfrm>
            <a:off x="2342630" y="1916585"/>
            <a:ext cx="6497002" cy="2308324"/>
          </a:xfrm>
          <a:prstGeom prst="rect">
            <a:avLst/>
          </a:prstGeom>
          <a:noFill/>
        </p:spPr>
        <p:txBody>
          <a:bodyPr wrap="square" rtlCol="0">
            <a:spAutoFit/>
          </a:bodyPr>
          <a:lstStyle/>
          <a:p>
            <a:pPr lvl="0" algn="ctr">
              <a:defRPr/>
            </a:pPr>
            <a:r>
              <a:rPr lang="en-US" sz="7200" b="1" dirty="0" smtClean="0">
                <a:ln w="19050">
                  <a:solidFill>
                    <a:schemeClr val="bg1">
                      <a:lumMod val="10000"/>
                    </a:schemeClr>
                  </a:solidFill>
                </a:ln>
                <a:solidFill>
                  <a:schemeClr val="bg1">
                    <a:lumMod val="75000"/>
                  </a:schemeClr>
                </a:solidFill>
                <a:latin typeface="#9Slide05 FS Blonde Script" panose="03000503000000000000" pitchFamily="65" charset="0"/>
              </a:rPr>
              <a:t>2</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Tìm</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hiểu</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lợi</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ích</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của</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ham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học</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hỏi</a:t>
            </a:r>
            <a:endParaRPr lang="en-US" sz="7200" b="1" dirty="0">
              <a:ln w="19050">
                <a:solidFill>
                  <a:schemeClr val="bg1">
                    <a:lumMod val="10000"/>
                  </a:schemeClr>
                </a:solidFill>
              </a:ln>
              <a:solidFill>
                <a:schemeClr val="bg1">
                  <a:lumMod val="75000"/>
                </a:schemeClr>
              </a:solidFill>
              <a:latin typeface="#9Slide05 FS Blonde Script" panose="03000503000000000000" pitchFamily="65" charset="0"/>
            </a:endParaRPr>
          </a:p>
        </p:txBody>
      </p:sp>
      <p:grpSp>
        <p:nvGrpSpPr>
          <p:cNvPr id="8" name="Google Shape;1461;p39">
            <a:extLst>
              <a:ext uri="{FF2B5EF4-FFF2-40B4-BE49-F238E27FC236}">
                <a16:creationId xmlns:a16="http://schemas.microsoft.com/office/drawing/2014/main" id="{6499AFA5-8E1D-B1C8-A734-B042B86F14F6}"/>
              </a:ext>
            </a:extLst>
          </p:cNvPr>
          <p:cNvGrpSpPr/>
          <p:nvPr/>
        </p:nvGrpSpPr>
        <p:grpSpPr>
          <a:xfrm>
            <a:off x="0" y="4693653"/>
            <a:ext cx="2664048" cy="1681879"/>
            <a:chOff x="6096075" y="734650"/>
            <a:chExt cx="709025" cy="447625"/>
          </a:xfrm>
        </p:grpSpPr>
        <p:sp>
          <p:nvSpPr>
            <p:cNvPr id="9"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7074856" y="2149640"/>
            <a:ext cx="6360337" cy="5088025"/>
          </a:xfrm>
          <a:prstGeom prst="rect">
            <a:avLst/>
          </a:prstGeom>
        </p:spPr>
      </p:pic>
    </p:spTree>
    <p:extLst>
      <p:ext uri="{BB962C8B-B14F-4D97-AF65-F5344CB8AC3E}">
        <p14:creationId xmlns:p14="http://schemas.microsoft.com/office/powerpoint/2010/main" val="2317925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12852" y="262172"/>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2386609" y="532753"/>
            <a:ext cx="6642909" cy="646331"/>
          </a:xfrm>
          <a:prstGeom prst="rect">
            <a:avLst/>
          </a:prstGeom>
        </p:spPr>
        <p:txBody>
          <a:bodyPr wrap="none">
            <a:spAutoFit/>
          </a:bodyPr>
          <a:lstStyle/>
          <a:p>
            <a:pPr algn="ctr"/>
            <a:r>
              <a:rPr lang="en-US" sz="3600" b="1" dirty="0" err="1" smtClean="0">
                <a:latin typeface="Cambria" panose="02040503050406030204" pitchFamily="18" charset="0"/>
                <a:ea typeface="Cambria" panose="02040503050406030204" pitchFamily="18" charset="0"/>
                <a:cs typeface="Times New Roman" panose="02020603050405020304" pitchFamily="18" charset="0"/>
              </a:rPr>
              <a:t>Cậu</a:t>
            </a:r>
            <a:r>
              <a:rPr lang="en-US" sz="3600" b="1" dirty="0" smtClean="0">
                <a:latin typeface="Cambria" panose="02040503050406030204" pitchFamily="18" charset="0"/>
                <a:ea typeface="Cambria" panose="02040503050406030204" pitchFamily="18" charset="0"/>
                <a:cs typeface="Times New Roman" panose="02020603050405020304" pitchFamily="18" charset="0"/>
              </a:rPr>
              <a:t> </a:t>
            </a:r>
            <a:r>
              <a:rPr lang="en-US" sz="3600" b="1" dirty="0" err="1" smtClean="0">
                <a:latin typeface="Cambria" panose="02040503050406030204" pitchFamily="18" charset="0"/>
                <a:ea typeface="Cambria" panose="02040503050406030204" pitchFamily="18" charset="0"/>
                <a:cs typeface="Times New Roman" panose="02020603050405020304" pitchFamily="18" charset="0"/>
              </a:rPr>
              <a:t>học</a:t>
            </a:r>
            <a:r>
              <a:rPr lang="en-US" sz="3600" b="1" dirty="0" smtClean="0">
                <a:latin typeface="Cambria" panose="02040503050406030204" pitchFamily="18" charset="0"/>
                <a:ea typeface="Cambria" panose="02040503050406030204" pitchFamily="18" charset="0"/>
                <a:cs typeface="Times New Roman" panose="02020603050405020304" pitchFamily="18" charset="0"/>
              </a:rPr>
              <a:t> </a:t>
            </a:r>
            <a:r>
              <a:rPr lang="en-US" sz="3600" b="1" dirty="0" err="1" smtClean="0">
                <a:latin typeface="Cambria" panose="02040503050406030204" pitchFamily="18" charset="0"/>
                <a:ea typeface="Cambria" panose="02040503050406030204" pitchFamily="18" charset="0"/>
                <a:cs typeface="Times New Roman" panose="02020603050405020304" pitchFamily="18" charset="0"/>
              </a:rPr>
              <a:t>trò</a:t>
            </a:r>
            <a:r>
              <a:rPr lang="en-US" sz="3600" b="1" dirty="0" smtClean="0">
                <a:latin typeface="Cambria" panose="02040503050406030204" pitchFamily="18" charset="0"/>
                <a:ea typeface="Cambria" panose="02040503050406030204" pitchFamily="18" charset="0"/>
                <a:cs typeface="Times New Roman" panose="02020603050405020304" pitchFamily="18" charset="0"/>
              </a:rPr>
              <a:t> </a:t>
            </a:r>
            <a:r>
              <a:rPr lang="en-US" sz="3600" b="1" dirty="0" err="1" smtClean="0">
                <a:latin typeface="Cambria" panose="02040503050406030204" pitchFamily="18" charset="0"/>
                <a:ea typeface="Cambria" panose="02040503050406030204" pitchFamily="18" charset="0"/>
                <a:cs typeface="Times New Roman" panose="02020603050405020304" pitchFamily="18" charset="0"/>
              </a:rPr>
              <a:t>nghèo</a:t>
            </a:r>
            <a:r>
              <a:rPr lang="en-US" sz="3600" b="1" dirty="0" smtClean="0">
                <a:latin typeface="Cambria" panose="02040503050406030204" pitchFamily="18" charset="0"/>
                <a:ea typeface="Cambria" panose="02040503050406030204" pitchFamily="18" charset="0"/>
                <a:cs typeface="Times New Roman" panose="02020603050405020304" pitchFamily="18" charset="0"/>
              </a:rPr>
              <a:t> ham </a:t>
            </a:r>
            <a:r>
              <a:rPr lang="en-US" sz="3600" b="1" dirty="0" err="1" smtClean="0">
                <a:latin typeface="Cambria" panose="02040503050406030204" pitchFamily="18" charset="0"/>
                <a:ea typeface="Cambria" panose="02040503050406030204" pitchFamily="18" charset="0"/>
                <a:cs typeface="Times New Roman" panose="02020603050405020304" pitchFamily="18" charset="0"/>
              </a:rPr>
              <a:t>học</a:t>
            </a:r>
            <a:r>
              <a:rPr lang="en-US" sz="3600" b="1" dirty="0" smtClean="0">
                <a:latin typeface="Cambria" panose="02040503050406030204" pitchFamily="18" charset="0"/>
                <a:ea typeface="Cambria" panose="02040503050406030204" pitchFamily="18" charset="0"/>
                <a:cs typeface="Times New Roman" panose="02020603050405020304" pitchFamily="18" charset="0"/>
              </a:rPr>
              <a:t> </a:t>
            </a:r>
            <a:r>
              <a:rPr lang="en-US" sz="3600" b="1" dirty="0" err="1" smtClean="0">
                <a:latin typeface="Cambria" panose="02040503050406030204" pitchFamily="18" charset="0"/>
                <a:ea typeface="Cambria" panose="02040503050406030204" pitchFamily="18" charset="0"/>
                <a:cs typeface="Times New Roman" panose="02020603050405020304" pitchFamily="18" charset="0"/>
              </a:rPr>
              <a:t>hỏi</a:t>
            </a:r>
            <a:endParaRPr lang="en-US" sz="36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p:cNvSpPr txBox="1"/>
          <p:nvPr/>
        </p:nvSpPr>
        <p:spPr>
          <a:xfrm>
            <a:off x="1038634" y="1247643"/>
            <a:ext cx="10258812" cy="4770537"/>
          </a:xfrm>
          <a:prstGeom prst="rect">
            <a:avLst/>
          </a:prstGeom>
          <a:noFill/>
        </p:spPr>
        <p:txBody>
          <a:bodyPr wrap="square" rtlCol="0">
            <a:spAutoFit/>
          </a:bodyPr>
          <a:lstStyle/>
          <a:p>
            <a:pPr indent="357188" algn="just"/>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Vào</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đời</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vua</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Trần</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Thái</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Tông</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có</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một</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gia</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đình</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nghèo</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sinh</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cậu</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trai</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đặt</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tên</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Nguyễn</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Hiền</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Vì</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nhà</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nghèo</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nên</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cậu</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phải</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bỏ</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giữa</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chừng</a:t>
            </a:r>
            <a:r>
              <a:rPr lang="en-US"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p>
          <a:p>
            <a:pPr indent="357188" algn="just"/>
            <a:r>
              <a:rPr lang="vi-VN"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Ba</a:t>
            </a:r>
            <a:r>
              <a:rPr lang="en-GB"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a:t>
            </a:r>
            <a:r>
              <a:rPr lang="vi-VN"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ngày, đi chăn trâu, dù mưa gió thế nào, cậu cũng đứng ngoài lớp nghe giảng nhờ. Tối </a:t>
            </a:r>
            <a:r>
              <a:rPr lang="vi-VN"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a:t>
            </a:r>
            <a:r>
              <a:rPr lang="en-GB"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ến</a:t>
            </a:r>
            <a:r>
              <a:rPr lang="vi-VN"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cậu đợi bạn học thuộc bài mới mượn vở về học. Mỗi lần có kỳ thi ở trường, cậu làm bài vào lá chuối khô và nhờ bạn xin </a:t>
            </a:r>
            <a:r>
              <a:rPr lang="vi-VN"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thầy</a:t>
            </a:r>
            <a:r>
              <a:rPr lang="en-GB"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800" dirty="0" err="1"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chấm</a:t>
            </a:r>
            <a:r>
              <a:rPr lang="vi-VN"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h</a:t>
            </a:r>
            <a:r>
              <a:rPr lang="vi-VN"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ộ</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endParaRPr lang="en-GB"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indent="357188" algn="just"/>
            <a:r>
              <a:rPr lang="vi-VN"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Thế </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rồi vua mở khoa thi, cậu bé nhiều ngày nào đỗ Trạng nguyên. Ông trạng khi ấy mới 13 tuổi. Đó là trạng nguyên trẻ nhất nước Nam ta. </a:t>
            </a:r>
            <a:endParaRPr lang="en-GB" sz="28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indent="357188" algn="r"/>
            <a:r>
              <a:rPr lang="en-GB"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(Theo</a:t>
            </a:r>
            <a:r>
              <a:rPr lang="vi-VN"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Trinh</a:t>
            </a:r>
            <a:r>
              <a:rPr lang="vi-VN"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a:t>
            </a:r>
            <a:r>
              <a:rPr lang="vi-VN"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ường</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a:t>
            </a:r>
            <a:r>
              <a:rPr lang="vi-VN"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iếng </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Việt </a:t>
            </a:r>
            <a:r>
              <a:rPr lang="en-GB"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4</a:t>
            </a:r>
            <a:r>
              <a:rPr lang="vi-VN"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tập </a:t>
            </a:r>
            <a:r>
              <a:rPr lang="vi-VN"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một</a:t>
            </a:r>
            <a:r>
              <a:rPr lang="en-GB"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r>
              <a:rPr lang="vi-VN"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NXB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G</a:t>
            </a:r>
            <a:r>
              <a:rPr lang="vi-VN"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iáo </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dục, </a:t>
            </a:r>
            <a:r>
              <a:rPr lang="vi-VN"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2000</a:t>
            </a:r>
            <a:r>
              <a:rPr lang="en-GB"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r>
              <a:rPr lang="vi-VN"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tr</a:t>
            </a:r>
            <a:r>
              <a:rPr lang="en-GB"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r>
              <a:rPr lang="vi-VN"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10</a:t>
            </a:r>
            <a:r>
              <a:rPr lang="en-GB" sz="2400" dirty="0" smtClean="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4)</a:t>
            </a:r>
            <a:endParaRPr lang="en-US"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292829" y="350359"/>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8944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78;p32">
            <a:extLst>
              <a:ext uri="{FF2B5EF4-FFF2-40B4-BE49-F238E27FC236}">
                <a16:creationId xmlns:a16="http://schemas.microsoft.com/office/drawing/2014/main" id="{9FDCAA96-E805-EE39-BE25-0D47C5440F46}"/>
              </a:ext>
            </a:extLst>
          </p:cNvPr>
          <p:cNvGrpSpPr/>
          <p:nvPr/>
        </p:nvGrpSpPr>
        <p:grpSpPr>
          <a:xfrm>
            <a:off x="937587" y="1258525"/>
            <a:ext cx="8398917" cy="3759856"/>
            <a:chOff x="603225" y="2182575"/>
            <a:chExt cx="2577800" cy="424450"/>
          </a:xfrm>
          <a:solidFill>
            <a:schemeClr val="accent2">
              <a:lumMod val="20000"/>
              <a:lumOff val="80000"/>
            </a:schemeClr>
          </a:solidFill>
        </p:grpSpPr>
        <p:sp>
          <p:nvSpPr>
            <p:cNvPr id="4" name="Google Shape;379;p32">
              <a:extLst>
                <a:ext uri="{FF2B5EF4-FFF2-40B4-BE49-F238E27FC236}">
                  <a16:creationId xmlns:a16="http://schemas.microsoft.com/office/drawing/2014/main" id="{8F0048B8-93A1-CDBF-721F-BDA2E7FE15B8}"/>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5" name="Google Shape;380;p32">
              <a:extLst>
                <a:ext uri="{FF2B5EF4-FFF2-40B4-BE49-F238E27FC236}">
                  <a16:creationId xmlns:a16="http://schemas.microsoft.com/office/drawing/2014/main" id="{B4AFAB4B-74EF-8900-87AB-BEFE64224F2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6" name="Google Shape;381;p32">
              <a:extLst>
                <a:ext uri="{FF2B5EF4-FFF2-40B4-BE49-F238E27FC236}">
                  <a16:creationId xmlns:a16="http://schemas.microsoft.com/office/drawing/2014/main" id="{BD3CEDCB-76C0-5BBC-A032-4907839A5CC6}"/>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grpSp>
      <p:sp>
        <p:nvSpPr>
          <p:cNvPr id="7" name="TextBox 6">
            <a:extLst>
              <a:ext uri="{FF2B5EF4-FFF2-40B4-BE49-F238E27FC236}">
                <a16:creationId xmlns:a16="http://schemas.microsoft.com/office/drawing/2014/main" id="{96503D2D-B6DF-58AD-C52E-8E36FBD4B906}"/>
              </a:ext>
            </a:extLst>
          </p:cNvPr>
          <p:cNvSpPr txBox="1"/>
          <p:nvPr/>
        </p:nvSpPr>
        <p:spPr>
          <a:xfrm>
            <a:off x="2177273" y="1258525"/>
            <a:ext cx="613567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smtClean="0">
                <a:ln w="28575">
                  <a:solidFill>
                    <a:schemeClr val="bg1">
                      <a:lumMod val="10000"/>
                    </a:schemeClr>
                  </a:solidFill>
                </a:ln>
                <a:solidFill>
                  <a:schemeClr val="bg1">
                    <a:lumMod val="75000"/>
                  </a:schemeClr>
                </a:solidFill>
                <a:latin typeface="#9Slide05 FS Blonde Script" panose="03000503000000000000" pitchFamily="65" charset="0"/>
              </a:rPr>
              <a:t>Kể</a:t>
            </a:r>
            <a:r>
              <a:rPr lang="en-US" sz="9600" b="1" dirty="0" smtClean="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smtClean="0">
                <a:ln w="28575">
                  <a:solidFill>
                    <a:schemeClr val="bg1">
                      <a:lumMod val="10000"/>
                    </a:schemeClr>
                  </a:solidFill>
                </a:ln>
                <a:solidFill>
                  <a:schemeClr val="bg1">
                    <a:lumMod val="75000"/>
                  </a:schemeClr>
                </a:solidFill>
                <a:latin typeface="#9Slide05 FS Blonde Script" panose="03000503000000000000" pitchFamily="65" charset="0"/>
              </a:rPr>
              <a:t>lại</a:t>
            </a:r>
            <a:r>
              <a:rPr lang="en-US" sz="9600" b="1" dirty="0" smtClean="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smtClean="0">
                <a:ln w="28575">
                  <a:solidFill>
                    <a:schemeClr val="bg1">
                      <a:lumMod val="10000"/>
                    </a:schemeClr>
                  </a:solidFill>
                </a:ln>
                <a:solidFill>
                  <a:schemeClr val="bg1">
                    <a:lumMod val="75000"/>
                  </a:schemeClr>
                </a:solidFill>
                <a:latin typeface="#9Slide05 FS Blonde Script" panose="03000503000000000000" pitchFamily="65" charset="0"/>
              </a:rPr>
              <a:t>tóm</a:t>
            </a:r>
            <a:r>
              <a:rPr lang="en-US" sz="9600" b="1" dirty="0" smtClean="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smtClean="0">
                <a:ln w="28575">
                  <a:solidFill>
                    <a:schemeClr val="bg1">
                      <a:lumMod val="10000"/>
                    </a:schemeClr>
                  </a:solidFill>
                </a:ln>
                <a:solidFill>
                  <a:schemeClr val="bg1">
                    <a:lumMod val="75000"/>
                  </a:schemeClr>
                </a:solidFill>
                <a:latin typeface="#9Slide05 FS Blonde Script" panose="03000503000000000000" pitchFamily="65" charset="0"/>
              </a:rPr>
              <a:t>tắt</a:t>
            </a:r>
            <a:r>
              <a:rPr lang="en-US" sz="9600" b="1" dirty="0" smtClean="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smtClean="0">
                <a:ln w="28575">
                  <a:solidFill>
                    <a:schemeClr val="bg1">
                      <a:lumMod val="10000"/>
                    </a:schemeClr>
                  </a:solidFill>
                </a:ln>
                <a:solidFill>
                  <a:schemeClr val="bg1">
                    <a:lumMod val="75000"/>
                  </a:schemeClr>
                </a:solidFill>
                <a:latin typeface="#9Slide05 FS Blonde Script" panose="03000503000000000000" pitchFamily="65" charset="0"/>
              </a:rPr>
              <a:t>câu</a:t>
            </a:r>
            <a:r>
              <a:rPr lang="en-US" sz="9600" b="1" dirty="0" smtClean="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smtClean="0">
                <a:ln w="28575">
                  <a:solidFill>
                    <a:schemeClr val="bg1">
                      <a:lumMod val="10000"/>
                    </a:schemeClr>
                  </a:solidFill>
                </a:ln>
                <a:solidFill>
                  <a:schemeClr val="bg1">
                    <a:lumMod val="75000"/>
                  </a:schemeClr>
                </a:solidFill>
                <a:latin typeface="#9Slide05 FS Blonde Script" panose="03000503000000000000" pitchFamily="65" charset="0"/>
              </a:rPr>
              <a:t>chuyện</a:t>
            </a:r>
            <a:endParaRPr kumimoji="0" lang="en-US" sz="9600" b="1" i="0" u="none" strike="noStrike" kern="1200" cap="none" spc="0" normalizeH="0" baseline="0" noProof="0" dirty="0">
              <a:ln w="28575">
                <a:solidFill>
                  <a:schemeClr val="bg1">
                    <a:lumMod val="10000"/>
                  </a:schemeClr>
                </a:solidFill>
              </a:ln>
              <a:solidFill>
                <a:schemeClr val="bg1">
                  <a:lumMod val="75000"/>
                </a:schemeClr>
              </a:solidFill>
              <a:effectLst/>
              <a:uLnTx/>
              <a:uFillTx/>
              <a:latin typeface="#9Slide05 FS Blonde Script" panose="03000503000000000000" pitchFamily="65" charset="0"/>
            </a:endParaRPr>
          </a:p>
        </p:txBody>
      </p:sp>
      <p:grpSp>
        <p:nvGrpSpPr>
          <p:cNvPr id="8" name="Google Shape;1461;p39">
            <a:extLst>
              <a:ext uri="{FF2B5EF4-FFF2-40B4-BE49-F238E27FC236}">
                <a16:creationId xmlns:a16="http://schemas.microsoft.com/office/drawing/2014/main" id="{6499AFA5-8E1D-B1C8-A734-B042B86F14F6}"/>
              </a:ext>
            </a:extLst>
          </p:cNvPr>
          <p:cNvGrpSpPr/>
          <p:nvPr/>
        </p:nvGrpSpPr>
        <p:grpSpPr>
          <a:xfrm>
            <a:off x="0" y="4693653"/>
            <a:ext cx="2664048" cy="1681879"/>
            <a:chOff x="6096075" y="734650"/>
            <a:chExt cx="709025" cy="447625"/>
          </a:xfrm>
        </p:grpSpPr>
        <p:sp>
          <p:nvSpPr>
            <p:cNvPr id="9"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7324797" y="2196419"/>
            <a:ext cx="6360337" cy="5088025"/>
          </a:xfrm>
          <a:prstGeom prst="rect">
            <a:avLst/>
          </a:prstGeom>
        </p:spPr>
      </p:pic>
    </p:spTree>
    <p:extLst>
      <p:ext uri="{BB962C8B-B14F-4D97-AF65-F5344CB8AC3E}">
        <p14:creationId xmlns:p14="http://schemas.microsoft.com/office/powerpoint/2010/main" val="136745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695740" y="1761309"/>
            <a:ext cx="5231886" cy="4730940"/>
          </a:xfrm>
          <a:prstGeom prst="rect">
            <a:avLst/>
          </a:prstGeom>
        </p:spPr>
      </p:pic>
      <p:sp>
        <p:nvSpPr>
          <p:cNvPr id="3" name="Oval Callout 2"/>
          <p:cNvSpPr/>
          <p:nvPr/>
        </p:nvSpPr>
        <p:spPr>
          <a:xfrm>
            <a:off x="5115340" y="1597583"/>
            <a:ext cx="4863547" cy="1834730"/>
          </a:xfrm>
          <a:prstGeom prst="wedgeEllipseCallout">
            <a:avLst>
              <a:gd name="adj1" fmla="val -88007"/>
              <a:gd name="adj2" fmla="val 2030"/>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err="1">
                <a:solidFill>
                  <a:srgbClr val="0070C0"/>
                </a:solidFill>
                <a:latin typeface="Cambria" panose="02040503050406030204" pitchFamily="18" charset="0"/>
                <a:ea typeface="Cambria" panose="02040503050406030204" pitchFamily="18" charset="0"/>
              </a:rPr>
              <a:t>Tinh</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thần</a:t>
            </a:r>
            <a:r>
              <a:rPr lang="en-GB" sz="2400" b="1" i="1" dirty="0">
                <a:solidFill>
                  <a:srgbClr val="0070C0"/>
                </a:solidFill>
                <a:latin typeface="Cambria" panose="02040503050406030204" pitchFamily="18" charset="0"/>
                <a:ea typeface="Cambria" panose="02040503050406030204" pitchFamily="18" charset="0"/>
              </a:rPr>
              <a:t> ham </a:t>
            </a:r>
            <a:r>
              <a:rPr lang="en-GB" sz="2400" b="1" i="1" dirty="0" err="1">
                <a:solidFill>
                  <a:srgbClr val="0070C0"/>
                </a:solidFill>
                <a:latin typeface="Cambria" panose="02040503050406030204" pitchFamily="18" charset="0"/>
                <a:ea typeface="Cambria" panose="02040503050406030204" pitchFamily="18" charset="0"/>
              </a:rPr>
              <a:t>học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hỏi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của</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cậu</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bé</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Nguyễn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Hiển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được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thể</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hiện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như</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thế</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nào</a:t>
            </a:r>
            <a:r>
              <a:rPr lang="en-GB" sz="2400" b="1" i="1" dirty="0">
                <a:solidFill>
                  <a:srgbClr val="0070C0"/>
                </a:solidFill>
                <a:latin typeface="Cambria" panose="02040503050406030204" pitchFamily="18" charset="0"/>
                <a:ea typeface="Cambria" panose="02040503050406030204" pitchFamily="18" charset="0"/>
              </a:rPr>
              <a:t>?</a:t>
            </a:r>
          </a:p>
        </p:txBody>
      </p:sp>
      <p:sp>
        <p:nvSpPr>
          <p:cNvPr id="4" name="Rectangle 3"/>
          <p:cNvSpPr/>
          <p:nvPr/>
        </p:nvSpPr>
        <p:spPr>
          <a:xfrm>
            <a:off x="3703983" y="3525818"/>
            <a:ext cx="7686260" cy="2677656"/>
          </a:xfrm>
          <a:prstGeom prst="rect">
            <a:avLst/>
          </a:prstGeom>
        </p:spPr>
        <p:txBody>
          <a:bodyPr wrap="square">
            <a:spAutoFit/>
          </a:bodyPr>
          <a:lstStyle/>
          <a:p>
            <a:pPr algn="just"/>
            <a:r>
              <a:rPr lang="en-US" sz="2800" dirty="0" smtClean="0">
                <a:latin typeface="Cambria" panose="02040503050406030204" pitchFamily="18" charset="0"/>
                <a:ea typeface="Cambria" panose="02040503050406030204" pitchFamily="18" charset="0"/>
              </a:rPr>
              <a:t>=&gt; </a:t>
            </a:r>
            <a:r>
              <a:rPr lang="en-US" sz="2800" dirty="0" err="1" smtClean="0">
                <a:latin typeface="Cambria" panose="02040503050406030204" pitchFamily="18" charset="0"/>
                <a:ea typeface="Cambria" panose="02040503050406030204" pitchFamily="18" charset="0"/>
              </a:rPr>
              <a:t>Tinh</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thần</a:t>
            </a:r>
            <a:r>
              <a:rPr lang="en-US" sz="2800" dirty="0">
                <a:latin typeface="Cambria" panose="02040503050406030204" pitchFamily="18" charset="0"/>
                <a:ea typeface="Cambria" panose="02040503050406030204" pitchFamily="18" charset="0"/>
              </a:rPr>
              <a:t> ham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Nguyễn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việc</a:t>
            </a:r>
            <a:r>
              <a:rPr lang="en-US" sz="2800" dirty="0">
                <a:latin typeface="Cambria" panose="02040503050406030204" pitchFamily="18" charset="0"/>
                <a:ea typeface="Cambria" panose="02040503050406030204" pitchFamily="18" charset="0"/>
              </a:rPr>
              <a:t>: ban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cũng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đứng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nghe</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vở</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thầy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hộ</a:t>
            </a:r>
            <a:r>
              <a:rPr lang="en-US" sz="2800" dirty="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2630488" y="-5804"/>
            <a:ext cx="8077900" cy="1603387"/>
          </a:xfrm>
          <a:prstGeom prst="rect">
            <a:avLst/>
          </a:prstGeom>
        </p:spPr>
      </p:pic>
    </p:spTree>
    <p:extLst>
      <p:ext uri="{BB962C8B-B14F-4D97-AF65-F5344CB8AC3E}">
        <p14:creationId xmlns:p14="http://schemas.microsoft.com/office/powerpoint/2010/main" val="4185862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695740" y="1761309"/>
            <a:ext cx="5231886" cy="4730940"/>
          </a:xfrm>
          <a:prstGeom prst="rect">
            <a:avLst/>
          </a:prstGeom>
        </p:spPr>
      </p:pic>
      <p:sp>
        <p:nvSpPr>
          <p:cNvPr id="3" name="Oval Callout 2"/>
          <p:cNvSpPr/>
          <p:nvPr/>
        </p:nvSpPr>
        <p:spPr>
          <a:xfrm>
            <a:off x="5115340" y="1597583"/>
            <a:ext cx="4863547" cy="1834730"/>
          </a:xfrm>
          <a:prstGeom prst="wedgeEllipseCallout">
            <a:avLst>
              <a:gd name="adj1" fmla="val -88007"/>
              <a:gd name="adj2" fmla="val 2030"/>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err="1">
                <a:solidFill>
                  <a:srgbClr val="0070C0"/>
                </a:solidFill>
                <a:latin typeface="Cambria" panose="02040503050406030204" pitchFamily="18" charset="0"/>
                <a:ea typeface="Cambria" panose="02040503050406030204" pitchFamily="18" charset="0"/>
              </a:rPr>
              <a:t>Việc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Nguyễn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Hiền</a:t>
            </a:r>
            <a:r>
              <a:rPr lang="en-GB" sz="2400" b="1" i="1" dirty="0">
                <a:solidFill>
                  <a:srgbClr val="0070C0"/>
                </a:solidFill>
                <a:latin typeface="Cambria" panose="02040503050406030204" pitchFamily="18" charset="0"/>
                <a:ea typeface="Cambria" panose="02040503050406030204" pitchFamily="18" charset="0"/>
              </a:rPr>
              <a:t> ham </a:t>
            </a:r>
            <a:r>
              <a:rPr lang="en-GB" sz="2400" b="1" i="1" dirty="0" err="1">
                <a:solidFill>
                  <a:srgbClr val="0070C0"/>
                </a:solidFill>
                <a:latin typeface="Cambria" panose="02040503050406030204" pitchFamily="18" charset="0"/>
                <a:ea typeface="Cambria" panose="02040503050406030204" pitchFamily="18" charset="0"/>
              </a:rPr>
              <a:t>học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hỏi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có</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lợi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ích</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gì</a:t>
            </a:r>
            <a:r>
              <a:rPr lang="en-GB" sz="2400" b="1" i="1" dirty="0">
                <a:solidFill>
                  <a:srgbClr val="0070C0"/>
                </a:solidFill>
                <a:latin typeface="Cambria" panose="02040503050406030204" pitchFamily="18" charset="0"/>
                <a:ea typeface="Cambria" panose="02040503050406030204" pitchFamily="18" charset="0"/>
              </a:rPr>
              <a:t>?</a:t>
            </a:r>
          </a:p>
        </p:txBody>
      </p:sp>
      <p:sp>
        <p:nvSpPr>
          <p:cNvPr id="4" name="Rectangle 3"/>
          <p:cNvSpPr/>
          <p:nvPr/>
        </p:nvSpPr>
        <p:spPr>
          <a:xfrm>
            <a:off x="4154557" y="3901492"/>
            <a:ext cx="6566452" cy="1569660"/>
          </a:xfrm>
          <a:prstGeom prst="rect">
            <a:avLst/>
          </a:prstGeom>
        </p:spPr>
        <p:txBody>
          <a:bodyPr wrap="square">
            <a:spAutoFit/>
          </a:bodyPr>
          <a:lstStyle/>
          <a:p>
            <a:pPr algn="just"/>
            <a:r>
              <a:rPr lang="en-US" sz="3200" dirty="0" smtClean="0">
                <a:latin typeface="Cambria" panose="02040503050406030204" pitchFamily="18" charset="0"/>
                <a:ea typeface="Cambria" panose="02040503050406030204" pitchFamily="18" charset="0"/>
              </a:rPr>
              <a:t>=&gt; </a:t>
            </a:r>
            <a:r>
              <a:rPr lang="vi-VN" sz="3200" dirty="0">
                <a:latin typeface="Cambria" panose="02040503050406030204" pitchFamily="18" charset="0"/>
                <a:ea typeface="Cambria" panose="02040503050406030204" pitchFamily="18" charset="0"/>
              </a:rPr>
              <a:t>Cậu đỗ Trạng nguyên khi mới mười ba tuổi và là Trạng nguyên trẻ nhất của nước Nam ta.</a:t>
            </a:r>
            <a:endParaRPr lang="en-GB" sz="32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5"/>
          <a:stretch>
            <a:fillRect/>
          </a:stretch>
        </p:blipFill>
        <p:spPr>
          <a:xfrm>
            <a:off x="2971450" y="-5804"/>
            <a:ext cx="8077900" cy="1603387"/>
          </a:xfrm>
          <a:prstGeom prst="rect">
            <a:avLst/>
          </a:prstGeom>
        </p:spPr>
      </p:pic>
    </p:spTree>
    <p:extLst>
      <p:ext uri="{BB962C8B-B14F-4D97-AF65-F5344CB8AC3E}">
        <p14:creationId xmlns:p14="http://schemas.microsoft.com/office/powerpoint/2010/main" val="2587113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695740" y="1761309"/>
            <a:ext cx="5231886" cy="4730940"/>
          </a:xfrm>
          <a:prstGeom prst="rect">
            <a:avLst/>
          </a:prstGeom>
        </p:spPr>
      </p:pic>
      <p:sp>
        <p:nvSpPr>
          <p:cNvPr id="3" name="Oval Callout 2"/>
          <p:cNvSpPr/>
          <p:nvPr/>
        </p:nvSpPr>
        <p:spPr>
          <a:xfrm>
            <a:off x="5115340" y="1597583"/>
            <a:ext cx="4863547" cy="1834730"/>
          </a:xfrm>
          <a:prstGeom prst="wedgeEllipseCallout">
            <a:avLst>
              <a:gd name="adj1" fmla="val -88007"/>
              <a:gd name="adj2" fmla="val 2030"/>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0070C0"/>
                </a:solidFill>
                <a:latin typeface="Cambria" panose="02040503050406030204" pitchFamily="18" charset="0"/>
                <a:ea typeface="Cambria" panose="02040503050406030204" pitchFamily="18" charset="0"/>
              </a:rPr>
              <a:t>Qua </a:t>
            </a:r>
            <a:r>
              <a:rPr lang="en-GB" sz="2400" b="1" i="1" dirty="0" err="1">
                <a:solidFill>
                  <a:srgbClr val="0070C0"/>
                </a:solidFill>
                <a:latin typeface="Cambria" panose="02040503050406030204" pitchFamily="18" charset="0"/>
                <a:ea typeface="Cambria" panose="02040503050406030204" pitchFamily="18" charset="0"/>
              </a:rPr>
              <a:t>câu</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chuyện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trên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em</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thấy</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việc</a:t>
            </a:r>
            <a:r>
              <a:rPr lang="en-GB" sz="2400" b="1" i="1" dirty="0">
                <a:solidFill>
                  <a:srgbClr val="0070C0"/>
                </a:solidFill>
                <a:latin typeface="Cambria" panose="02040503050406030204" pitchFamily="18" charset="0"/>
                <a:ea typeface="Cambria" panose="02040503050406030204" pitchFamily="18" charset="0"/>
              </a:rPr>
              <a:t> ham </a:t>
            </a:r>
            <a:r>
              <a:rPr lang="en-GB" sz="2400" b="1" i="1" dirty="0" err="1">
                <a:solidFill>
                  <a:srgbClr val="0070C0"/>
                </a:solidFill>
                <a:latin typeface="Cambria" panose="02040503050406030204" pitchFamily="18" charset="0"/>
                <a:ea typeface="Cambria" panose="02040503050406030204" pitchFamily="18" charset="0"/>
              </a:rPr>
              <a:t>học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hỏi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có</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lợi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ích</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gì</a:t>
            </a:r>
            <a:r>
              <a:rPr lang="en-GB" sz="2400" b="1" i="1" dirty="0">
                <a:solidFill>
                  <a:srgbClr val="0070C0"/>
                </a:solidFill>
                <a:latin typeface="Cambria" panose="02040503050406030204" pitchFamily="18" charset="0"/>
                <a:ea typeface="Cambria" panose="02040503050406030204" pitchFamily="18" charset="0"/>
              </a:rPr>
              <a:t>?</a:t>
            </a:r>
          </a:p>
        </p:txBody>
      </p:sp>
      <p:sp>
        <p:nvSpPr>
          <p:cNvPr id="4" name="Rectangle 3"/>
          <p:cNvSpPr/>
          <p:nvPr/>
        </p:nvSpPr>
        <p:spPr>
          <a:xfrm>
            <a:off x="4263887" y="3835231"/>
            <a:ext cx="6566452" cy="2062103"/>
          </a:xfrm>
          <a:prstGeom prst="rect">
            <a:avLst/>
          </a:prstGeom>
        </p:spPr>
        <p:txBody>
          <a:bodyPr wrap="square">
            <a:spAutoFit/>
          </a:bodyPr>
          <a:lstStyle/>
          <a:p>
            <a:pPr algn="just"/>
            <a:r>
              <a:rPr lang="en-US" sz="3200" dirty="0" smtClean="0">
                <a:latin typeface="Cambria" panose="02040503050406030204" pitchFamily="18" charset="0"/>
                <a:ea typeface="Cambria" panose="02040503050406030204" pitchFamily="18" charset="0"/>
              </a:rPr>
              <a:t>=&gt; </a:t>
            </a:r>
            <a:r>
              <a:rPr lang="vi-VN" sz="3200" dirty="0">
                <a:latin typeface="Cambria" panose="02040503050406030204" pitchFamily="18" charset="0"/>
                <a:ea typeface="Cambria" panose="02040503050406030204" pitchFamily="18" charset="0"/>
              </a:rPr>
              <a:t>Qua câu chuyện trên, em thấy việc ham học hỏi giúp chúng ta mở mang kiến thức và đạt được kết quả cao trong học tập.</a:t>
            </a:r>
            <a:endParaRPr lang="en-GB" sz="32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5"/>
          <a:stretch>
            <a:fillRect/>
          </a:stretch>
        </p:blipFill>
        <p:spPr>
          <a:xfrm>
            <a:off x="2630488" y="-5804"/>
            <a:ext cx="8077900" cy="1603387"/>
          </a:xfrm>
          <a:prstGeom prst="rect">
            <a:avLst/>
          </a:prstGeom>
        </p:spPr>
      </p:pic>
    </p:spTree>
    <p:extLst>
      <p:ext uri="{BB962C8B-B14F-4D97-AF65-F5344CB8AC3E}">
        <p14:creationId xmlns:p14="http://schemas.microsoft.com/office/powerpoint/2010/main" val="259111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2" name="Google Shape;85;p3">
            <a:extLst>
              <a:ext uri="{FF2B5EF4-FFF2-40B4-BE49-F238E27FC236}">
                <a16:creationId xmlns:a16="http://schemas.microsoft.com/office/drawing/2014/main" id="{E6DEE64C-1B7E-E9C2-1C2F-D8B530211CA8}"/>
              </a:ext>
            </a:extLst>
          </p:cNvPr>
          <p:cNvSpPr/>
          <p:nvPr/>
        </p:nvSpPr>
        <p:spPr>
          <a:xfrm>
            <a:off x="5860863" y="630967"/>
            <a:ext cx="2054400" cy="2054400"/>
          </a:xfrm>
          <a:prstGeom prst="ellipse">
            <a:avLst/>
          </a:prstGeom>
          <a:solidFill>
            <a:schemeClr val="accent5"/>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3" name="Picture 2"/>
          <p:cNvPicPr>
            <a:picLocks noChangeAspect="1"/>
          </p:cNvPicPr>
          <p:nvPr/>
        </p:nvPicPr>
        <p:blipFill>
          <a:blip r:embed="rId5"/>
          <a:stretch>
            <a:fillRect/>
          </a:stretch>
        </p:blipFill>
        <p:spPr>
          <a:xfrm>
            <a:off x="2576036" y="591049"/>
            <a:ext cx="8413209" cy="4139543"/>
          </a:xfrm>
          <a:prstGeom prst="rect">
            <a:avLst/>
          </a:prstGeom>
        </p:spPr>
      </p:pic>
    </p:spTree>
    <p:extLst>
      <p:ext uri="{BB962C8B-B14F-4D97-AF65-F5344CB8AC3E}">
        <p14:creationId xmlns:p14="http://schemas.microsoft.com/office/powerpoint/2010/main" val="441442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12852" y="262172"/>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4779451" y="424320"/>
            <a:ext cx="2299027" cy="646331"/>
          </a:xfrm>
          <a:prstGeom prst="rect">
            <a:avLst/>
          </a:prstGeom>
        </p:spPr>
        <p:txBody>
          <a:bodyPr wrap="none">
            <a:spAutoFit/>
          </a:bodyPr>
          <a:lstStyle/>
          <a:p>
            <a:pPr algn="ctr"/>
            <a:r>
              <a:rPr lang="en-US" sz="3600" b="1" dirty="0" err="1" smtClean="0">
                <a:latin typeface="UTM Avo" panose="02040603050506020204" pitchFamily="18" charset="0"/>
                <a:cs typeface="Times New Roman" panose="02020603050405020304" pitchFamily="18" charset="0"/>
              </a:rPr>
              <a:t>Kết</a:t>
            </a:r>
            <a:r>
              <a:rPr lang="en-US" sz="3600" b="1" dirty="0" smtClean="0">
                <a:latin typeface="UTM Avo" panose="02040603050506020204" pitchFamily="18" charset="0"/>
                <a:cs typeface="Times New Roman" panose="02020603050405020304" pitchFamily="18" charset="0"/>
              </a:rPr>
              <a:t> </a:t>
            </a:r>
            <a:r>
              <a:rPr lang="en-US" sz="3600" b="1" dirty="0" err="1" smtClean="0">
                <a:latin typeface="UTM Avo" panose="02040603050506020204" pitchFamily="18" charset="0"/>
                <a:cs typeface="Times New Roman" panose="02020603050405020304" pitchFamily="18" charset="0"/>
              </a:rPr>
              <a:t>luận</a:t>
            </a:r>
            <a:r>
              <a:rPr lang="en-US" sz="3600" b="1" dirty="0" smtClean="0">
                <a:latin typeface="UTM Avo" panose="02040603050506020204" pitchFamily="18" charset="0"/>
                <a:cs typeface="Times New Roman" panose="02020603050405020304" pitchFamily="18" charset="0"/>
              </a:rPr>
              <a:t>:</a:t>
            </a:r>
            <a:endParaRPr lang="en-US" sz="3600" b="1" dirty="0">
              <a:latin typeface="UTM Avo" panose="02040603050506020204" pitchFamily="18" charset="0"/>
              <a:cs typeface="Times New Roman" panose="02020603050405020304" pitchFamily="18" charset="0"/>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9157323" y="419897"/>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0"/>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9154682" y="3949148"/>
            <a:ext cx="4171006" cy="3336645"/>
          </a:xfrm>
          <a:prstGeom prst="rect">
            <a:avLst/>
          </a:prstGeom>
        </p:spPr>
      </p:pic>
      <p:sp>
        <p:nvSpPr>
          <p:cNvPr id="19" name="Rectangle 18"/>
          <p:cNvSpPr/>
          <p:nvPr/>
        </p:nvSpPr>
        <p:spPr>
          <a:xfrm>
            <a:off x="1473804" y="1297946"/>
            <a:ext cx="8910319" cy="4524315"/>
          </a:xfrm>
          <a:prstGeom prst="rect">
            <a:avLst/>
          </a:prstGeom>
        </p:spPr>
        <p:txBody>
          <a:bodyPr wrap="square">
            <a:spAutoFit/>
          </a:bodyPr>
          <a:lstStyle/>
          <a:p>
            <a:pPr algn="just"/>
            <a:r>
              <a:rPr lang="vi-VN" sz="3600" i="1" dirty="0">
                <a:latin typeface="Cambria" panose="02040503050406030204" pitchFamily="18" charset="0"/>
                <a:ea typeface="Cambria" panose="02040503050406030204" pitchFamily="18" charset="0"/>
              </a:rPr>
              <a:t>Tinh thần ham học hỏi của Nguyễn Hiền được thể hiện quan việc: ban ngày, khi đi chăn trâu, dù mưa gió thế nào cậu cũng đứng ngoài nghe giảng nhờ. Tối đến, đợi bạn học xong bài, cậu mượn vở về học, làm bài thi vào lá chuối khô, nhờ thầy chấm hộ. Ham học hỏi sẽ giúp chúng ta thêm hiểu biết và đạt được kết quả tốt trong học tập.</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83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2" name="Google Shape;85;p3">
            <a:extLst>
              <a:ext uri="{FF2B5EF4-FFF2-40B4-BE49-F238E27FC236}">
                <a16:creationId xmlns:a16="http://schemas.microsoft.com/office/drawing/2014/main" id="{E6DEE64C-1B7E-E9C2-1C2F-D8B530211CA8}"/>
              </a:ext>
            </a:extLst>
          </p:cNvPr>
          <p:cNvSpPr/>
          <p:nvPr/>
        </p:nvSpPr>
        <p:spPr>
          <a:xfrm>
            <a:off x="5860863" y="630967"/>
            <a:ext cx="2054400" cy="2054400"/>
          </a:xfrm>
          <a:prstGeom prst="ellipse">
            <a:avLst/>
          </a:prstGeom>
          <a:solidFill>
            <a:schemeClr val="accent5"/>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9"/>
          <p:cNvSpPr txBox="1">
            <a:spLocks noGrp="1"/>
          </p:cNvSpPr>
          <p:nvPr>
            <p:ph type="title" idx="4294967295"/>
          </p:nvPr>
        </p:nvSpPr>
        <p:spPr>
          <a:xfrm>
            <a:off x="3132551" y="2832340"/>
            <a:ext cx="7798000" cy="986400"/>
          </a:xfrm>
          <a:prstGeom prst="rect">
            <a:avLst/>
          </a:prstGeom>
        </p:spPr>
        <p:txBody>
          <a:bodyPr spcFirstLastPara="1" wrap="square" lIns="121900" tIns="121900" rIns="121900" bIns="121900" anchor="ctr" anchorCtr="0">
            <a:noAutofit/>
          </a:bodyPr>
          <a:lstStyle/>
          <a:p>
            <a:pPr algn="ctr"/>
            <a:r>
              <a:rPr lang="en-GB" sz="9600" dirty="0" err="1" smtClean="0">
                <a:solidFill>
                  <a:schemeClr val="tx2">
                    <a:lumMod val="75000"/>
                  </a:schemeClr>
                </a:solidFill>
                <a:latin typeface="SVN-Adam Gorry" panose="02040603050506020204" pitchFamily="18" charset="0"/>
              </a:rPr>
              <a:t>Vận</a:t>
            </a:r>
            <a:r>
              <a:rPr lang="en-GB" sz="9600" dirty="0" smtClean="0">
                <a:solidFill>
                  <a:schemeClr val="tx2">
                    <a:lumMod val="75000"/>
                  </a:schemeClr>
                </a:solidFill>
                <a:latin typeface="SVN-Adam Gorry" panose="02040603050506020204" pitchFamily="18" charset="0"/>
              </a:rPr>
              <a:t> </a:t>
            </a:r>
            <a:r>
              <a:rPr lang="en-GB" sz="9600" dirty="0" err="1" smtClean="0">
                <a:solidFill>
                  <a:schemeClr val="tx2">
                    <a:lumMod val="75000"/>
                  </a:schemeClr>
                </a:solidFill>
                <a:latin typeface="SVN-Adam Gorry" panose="02040603050506020204" pitchFamily="18" charset="0"/>
              </a:rPr>
              <a:t>dụng</a:t>
            </a:r>
            <a:endParaRPr sz="9600" dirty="0">
              <a:solidFill>
                <a:schemeClr val="tx2">
                  <a:lumMod val="75000"/>
                </a:schemeClr>
              </a:solidFill>
              <a:latin typeface="SVN-Adam Gorry" panose="02040603050506020204" pitchFamily="18" charset="0"/>
            </a:endParaRPr>
          </a:p>
        </p:txBody>
      </p:sp>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TextBox 4"/>
          <p:cNvSpPr txBox="1"/>
          <p:nvPr/>
        </p:nvSpPr>
        <p:spPr>
          <a:xfrm>
            <a:off x="6144363" y="987223"/>
            <a:ext cx="1730940" cy="1446550"/>
          </a:xfrm>
          <a:prstGeom prst="rect">
            <a:avLst/>
          </a:prstGeom>
          <a:noFill/>
        </p:spPr>
        <p:txBody>
          <a:bodyPr wrap="square" rtlCol="0">
            <a:spAutoFit/>
          </a:bodyPr>
          <a:lstStyle/>
          <a:p>
            <a:r>
              <a:rPr lang="en" sz="8800" dirty="0" smtClean="0">
                <a:solidFill>
                  <a:schemeClr val="tx1">
                    <a:lumMod val="75000"/>
                  </a:schemeClr>
                </a:solidFill>
                <a:latin typeface="SVN-Adam Gorry" panose="02040603050506020204" pitchFamily="18" charset="0"/>
              </a:rPr>
              <a:t>03</a:t>
            </a:r>
            <a:endParaRPr lang="en-US" sz="8800" dirty="0">
              <a:solidFill>
                <a:schemeClr val="tx1">
                  <a:lumMod val="75000"/>
                </a:schemeClr>
              </a:solidFill>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050791" y="2559959"/>
            <a:ext cx="5812786" cy="4650006"/>
          </a:xfrm>
          <a:prstGeom prst="rect">
            <a:avLst/>
          </a:prstGeom>
        </p:spPr>
      </p:pic>
    </p:spTree>
    <p:extLst>
      <p:ext uri="{BB962C8B-B14F-4D97-AF65-F5344CB8AC3E}">
        <p14:creationId xmlns:p14="http://schemas.microsoft.com/office/powerpoint/2010/main" val="973739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47"/>
                                        </p:tgtEl>
                                        <p:attrNameLst>
                                          <p:attrName>style.visibility</p:attrName>
                                        </p:attrNameLst>
                                      </p:cBhvr>
                                      <p:to>
                                        <p:strVal val="visible"/>
                                      </p:to>
                                    </p:set>
                                    <p:animEffect transition="in" filter="barn(inVertical)">
                                      <p:cBhvr>
                                        <p:cTn id="13" dur="500"/>
                                        <p:tgtEl>
                                          <p:spTgt spid="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47"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p:cNvSpPr txBox="1">
            <a:spLocks/>
          </p:cNvSpPr>
          <p:nvPr/>
        </p:nvSpPr>
        <p:spPr>
          <a:xfrm>
            <a:off x="4647048" y="-48330"/>
            <a:ext cx="37548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8000" b="1" kern="0" dirty="0" smtClean="0">
                <a:solidFill>
                  <a:srgbClr val="FFFF00"/>
                </a:solidFill>
                <a:latin typeface="#9Slide07 SVNCinnamoncake" panose="02000000000000000000" pitchFamily="2" charset="0"/>
              </a:rPr>
              <a:t>Chia </a:t>
            </a:r>
            <a:r>
              <a:rPr lang="en-US" sz="8000" b="1" kern="0" dirty="0" err="1" smtClean="0">
                <a:solidFill>
                  <a:srgbClr val="FFFF00"/>
                </a:solidFill>
                <a:latin typeface="#9Slide07 SVNCinnamoncake" panose="02000000000000000000" pitchFamily="2" charset="0"/>
              </a:rPr>
              <a:t>sẻ</a:t>
            </a:r>
            <a:endParaRPr lang="en-US" sz="8000" b="1" kern="0" dirty="0">
              <a:solidFill>
                <a:srgbClr val="FFFF00"/>
              </a:solidFill>
              <a:latin typeface="#9Slide07 SVNCinnamoncake" panose="02000000000000000000" pitchFamily="2" charset="0"/>
            </a:endParaRPr>
          </a:p>
        </p:txBody>
      </p:sp>
      <p:sp>
        <p:nvSpPr>
          <p:cNvPr id="7"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smtClean="0">
                <a:solidFill>
                  <a:schemeClr val="bg1">
                    <a:lumMod val="10000"/>
                  </a:schemeClr>
                </a:solidFill>
                <a:latin typeface="UTM Avo" panose="02040603050506020204" pitchFamily="18" charset="0"/>
              </a:rPr>
              <a:t>Em</a:t>
            </a:r>
            <a:r>
              <a:rPr lang="en-US" sz="4000" dirty="0" smtClean="0">
                <a:solidFill>
                  <a:schemeClr val="bg1">
                    <a:lumMod val="10000"/>
                  </a:schemeClr>
                </a:solidFill>
                <a:latin typeface="UTM Avo" panose="02040603050506020204" pitchFamily="18" charset="0"/>
              </a:rPr>
              <a:t> </a:t>
            </a:r>
            <a:r>
              <a:rPr lang="en-US" sz="4000" dirty="0" err="1" smtClean="0">
                <a:solidFill>
                  <a:schemeClr val="bg1">
                    <a:lumMod val="10000"/>
                  </a:schemeClr>
                </a:solidFill>
                <a:latin typeface="UTM Avo" panose="02040603050506020204" pitchFamily="18" charset="0"/>
              </a:rPr>
              <a:t>hãy</a:t>
            </a:r>
            <a:r>
              <a:rPr lang="en-US" sz="4000" dirty="0" smtClean="0">
                <a:solidFill>
                  <a:schemeClr val="bg1">
                    <a:lumMod val="10000"/>
                  </a:schemeClr>
                </a:solidFill>
                <a:latin typeface="UTM Avo" panose="02040603050506020204" pitchFamily="18" charset="0"/>
              </a:rPr>
              <a:t> chia </a:t>
            </a:r>
            <a:r>
              <a:rPr lang="en-US" sz="4000" dirty="0" err="1" smtClean="0">
                <a:solidFill>
                  <a:schemeClr val="bg1">
                    <a:lumMod val="10000"/>
                  </a:schemeClr>
                </a:solidFill>
                <a:latin typeface="UTM Avo" panose="02040603050506020204" pitchFamily="18" charset="0"/>
              </a:rPr>
              <a:t>sẻ</a:t>
            </a:r>
            <a:r>
              <a:rPr lang="en-US" sz="4000" dirty="0" smtClean="0">
                <a:solidFill>
                  <a:schemeClr val="bg1">
                    <a:lumMod val="10000"/>
                  </a:schemeClr>
                </a:solidFill>
                <a:latin typeface="UTM Avo" panose="02040603050506020204" pitchFamily="18" charset="0"/>
              </a:rPr>
              <a:t> </a:t>
            </a:r>
            <a:r>
              <a:rPr lang="en-US" sz="4000" dirty="0" err="1" smtClean="0">
                <a:solidFill>
                  <a:schemeClr val="bg1">
                    <a:lumMod val="10000"/>
                  </a:schemeClr>
                </a:solidFill>
                <a:latin typeface="UTM Avo" panose="02040603050506020204" pitchFamily="18" charset="0"/>
              </a:rPr>
              <a:t>cùng</a:t>
            </a:r>
            <a:r>
              <a:rPr lang="en-US" sz="4000" dirty="0" smtClean="0">
                <a:solidFill>
                  <a:schemeClr val="bg1">
                    <a:lumMod val="10000"/>
                  </a:schemeClr>
                </a:solidFill>
                <a:latin typeface="UTM Avo" panose="02040603050506020204" pitchFamily="18" charset="0"/>
              </a:rPr>
              <a:t> </a:t>
            </a:r>
            <a:r>
              <a:rPr lang="en-US" sz="4000" dirty="0" err="1" smtClean="0">
                <a:solidFill>
                  <a:schemeClr val="bg1">
                    <a:lumMod val="10000"/>
                  </a:schemeClr>
                </a:solidFill>
                <a:latin typeface="UTM Avo" panose="02040603050506020204" pitchFamily="18" charset="0"/>
              </a:rPr>
              <a:t>các</a:t>
            </a:r>
            <a:r>
              <a:rPr lang="en-US" sz="4000" dirty="0" smtClean="0">
                <a:solidFill>
                  <a:schemeClr val="bg1">
                    <a:lumMod val="10000"/>
                  </a:schemeClr>
                </a:solidFill>
                <a:latin typeface="UTM Avo" panose="02040603050506020204" pitchFamily="18" charset="0"/>
              </a:rPr>
              <a:t> </a:t>
            </a:r>
            <a:r>
              <a:rPr lang="en-US" sz="4000" dirty="0" err="1" smtClean="0">
                <a:solidFill>
                  <a:schemeClr val="bg1">
                    <a:lumMod val="10000"/>
                  </a:schemeClr>
                </a:solidFill>
                <a:latin typeface="UTM Avo" panose="02040603050506020204" pitchFamily="18" charset="0"/>
              </a:rPr>
              <a:t>bạn</a:t>
            </a:r>
            <a:r>
              <a:rPr lang="en-US" sz="4000" dirty="0" smtClean="0">
                <a:solidFill>
                  <a:schemeClr val="bg1">
                    <a:lumMod val="10000"/>
                  </a:schemeClr>
                </a:solidFill>
                <a:latin typeface="UTM Avo" panose="02040603050506020204" pitchFamily="18" charset="0"/>
              </a:rPr>
              <a:t> </a:t>
            </a:r>
            <a:r>
              <a:rPr lang="en-US" sz="4000" dirty="0" err="1" smtClean="0">
                <a:solidFill>
                  <a:schemeClr val="bg1">
                    <a:lumMod val="10000"/>
                  </a:schemeClr>
                </a:solidFill>
                <a:latin typeface="UTM Avo" panose="02040603050506020204" pitchFamily="18" charset="0"/>
              </a:rPr>
              <a:t>về</a:t>
            </a:r>
            <a:r>
              <a:rPr lang="en-US" sz="4000" dirty="0" smtClean="0">
                <a:solidFill>
                  <a:schemeClr val="bg1">
                    <a:lumMod val="10000"/>
                  </a:schemeClr>
                </a:solidFill>
                <a:latin typeface="UTM Avo" panose="02040603050506020204" pitchFamily="18" charset="0"/>
              </a:rPr>
              <a:t> </a:t>
            </a:r>
            <a:r>
              <a:rPr lang="en-US" sz="4000" dirty="0" err="1" smtClean="0">
                <a:solidFill>
                  <a:schemeClr val="bg1">
                    <a:lumMod val="10000"/>
                  </a:schemeClr>
                </a:solidFill>
                <a:latin typeface="UTM Avo" panose="02040603050506020204" pitchFamily="18" charset="0"/>
              </a:rPr>
              <a:t>tinh</a:t>
            </a:r>
            <a:r>
              <a:rPr lang="en-US" sz="4000" dirty="0" smtClean="0">
                <a:solidFill>
                  <a:schemeClr val="bg1">
                    <a:lumMod val="10000"/>
                  </a:schemeClr>
                </a:solidFill>
                <a:latin typeface="UTM Avo" panose="02040603050506020204" pitchFamily="18" charset="0"/>
              </a:rPr>
              <a:t> </a:t>
            </a:r>
            <a:r>
              <a:rPr lang="en-US" sz="4000" dirty="0" err="1" smtClean="0">
                <a:solidFill>
                  <a:schemeClr val="bg1">
                    <a:lumMod val="10000"/>
                  </a:schemeClr>
                </a:solidFill>
                <a:latin typeface="UTM Avo" panose="02040603050506020204" pitchFamily="18" charset="0"/>
              </a:rPr>
              <a:t>thần</a:t>
            </a:r>
            <a:r>
              <a:rPr lang="en-US" sz="4000" dirty="0" smtClean="0">
                <a:solidFill>
                  <a:schemeClr val="bg1">
                    <a:lumMod val="10000"/>
                  </a:schemeClr>
                </a:solidFill>
                <a:latin typeface="UTM Avo" panose="02040603050506020204" pitchFamily="18" charset="0"/>
              </a:rPr>
              <a:t> </a:t>
            </a:r>
            <a:r>
              <a:rPr lang="en-US" sz="4000" dirty="0" err="1" smtClean="0">
                <a:solidFill>
                  <a:schemeClr val="bg1">
                    <a:lumMod val="10000"/>
                  </a:schemeClr>
                </a:solidFill>
                <a:latin typeface="UTM Avo" panose="02040603050506020204" pitchFamily="18" charset="0"/>
              </a:rPr>
              <a:t>học</a:t>
            </a:r>
            <a:r>
              <a:rPr lang="en-US" sz="4000" dirty="0" smtClean="0">
                <a:solidFill>
                  <a:schemeClr val="bg1">
                    <a:lumMod val="10000"/>
                  </a:schemeClr>
                </a:solidFill>
                <a:latin typeface="UTM Avo" panose="02040603050506020204" pitchFamily="18" charset="0"/>
              </a:rPr>
              <a:t> </a:t>
            </a:r>
            <a:r>
              <a:rPr lang="en-US" sz="4000" dirty="0" err="1" smtClean="0">
                <a:solidFill>
                  <a:schemeClr val="bg1">
                    <a:lumMod val="10000"/>
                  </a:schemeClr>
                </a:solidFill>
                <a:latin typeface="UTM Avo" panose="02040603050506020204" pitchFamily="18" charset="0"/>
              </a:rPr>
              <a:t>hỏi</a:t>
            </a:r>
            <a:r>
              <a:rPr lang="en-US" sz="4000" dirty="0" smtClean="0">
                <a:solidFill>
                  <a:schemeClr val="bg1">
                    <a:lumMod val="10000"/>
                  </a:schemeClr>
                </a:solidFill>
                <a:latin typeface="UTM Avo" panose="02040603050506020204" pitchFamily="18" charset="0"/>
              </a:rPr>
              <a:t> </a:t>
            </a:r>
            <a:r>
              <a:rPr lang="en-US" sz="4000" dirty="0" err="1" smtClean="0">
                <a:solidFill>
                  <a:schemeClr val="bg1">
                    <a:lumMod val="10000"/>
                  </a:schemeClr>
                </a:solidFill>
                <a:latin typeface="UTM Avo" panose="02040603050506020204" pitchFamily="18" charset="0"/>
              </a:rPr>
              <a:t>của</a:t>
            </a:r>
            <a:r>
              <a:rPr lang="en-US" sz="4000" dirty="0" smtClean="0">
                <a:solidFill>
                  <a:schemeClr val="bg1">
                    <a:lumMod val="10000"/>
                  </a:schemeClr>
                </a:solidFill>
                <a:latin typeface="UTM Avo" panose="02040603050506020204" pitchFamily="18" charset="0"/>
              </a:rPr>
              <a:t> </a:t>
            </a:r>
            <a:r>
              <a:rPr lang="en-US" sz="4000" dirty="0" err="1" smtClean="0">
                <a:solidFill>
                  <a:schemeClr val="bg1">
                    <a:lumMod val="10000"/>
                  </a:schemeClr>
                </a:solidFill>
                <a:latin typeface="UTM Avo" panose="02040603050506020204" pitchFamily="18" charset="0"/>
              </a:rPr>
              <a:t>mình</a:t>
            </a:r>
            <a:r>
              <a:rPr lang="en-US" sz="4000" dirty="0" smtClean="0">
                <a:solidFill>
                  <a:schemeClr val="bg1">
                    <a:lumMod val="10000"/>
                  </a:schemeClr>
                </a:solidFill>
                <a:latin typeface="UTM Avo" panose="02040603050506020204" pitchFamily="18" charset="0"/>
              </a:rPr>
              <a:t>.</a:t>
            </a:r>
            <a:endParaRPr lang="en-US" sz="4000" dirty="0">
              <a:solidFill>
                <a:schemeClr val="bg1">
                  <a:lumMod val="10000"/>
                </a:schemeClr>
              </a:solidFill>
              <a:latin typeface="UTM Avo" panose="02040603050506020204" pitchFamily="18"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301249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483;p40">
            <a:extLst>
              <a:ext uri="{FF2B5EF4-FFF2-40B4-BE49-F238E27FC236}">
                <a16:creationId xmlns:a16="http://schemas.microsoft.com/office/drawing/2014/main" id="{07BA7F28-1E03-CF32-B6AB-CA4EFF8A5C83}"/>
              </a:ext>
            </a:extLst>
          </p:cNvPr>
          <p:cNvSpPr txBox="1">
            <a:spLocks/>
          </p:cNvSpPr>
          <p:nvPr/>
        </p:nvSpPr>
        <p:spPr>
          <a:xfrm>
            <a:off x="1836144" y="107419"/>
            <a:ext cx="7897087" cy="929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3000" b="1" i="0" u="none" strike="noStrike" cap="none">
                <a:solidFill>
                  <a:srgbClr val="FFFFFF"/>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9pPr>
          </a:lstStyle>
          <a:p>
            <a:pPr algn="ctr"/>
            <a:r>
              <a:rPr lang="en-US" sz="9600" dirty="0">
                <a:solidFill>
                  <a:srgbClr val="FFFF00"/>
                </a:solidFill>
                <a:latin typeface="#9Slide07 SVNCinnamoncake" panose="02000000000000000000" pitchFamily="2" charset="0"/>
              </a:rPr>
              <a:t>DẶN DÒ</a:t>
            </a:r>
            <a:endParaRPr lang="vi-VN" sz="9600" dirty="0">
              <a:solidFill>
                <a:srgbClr val="FFFF00"/>
              </a:solidFill>
              <a:latin typeface="#9Slide07 SVNCinnamoncake" panose="02000000000000000000" pitchFamily="2" charset="0"/>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660423" y="2967788"/>
            <a:ext cx="6264251"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rabicPeriod"/>
            </a:pPr>
            <a:r>
              <a:rPr lang="nl-NL" sz="3200" dirty="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Tìm</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hiểu</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thêm</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nhiều</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biểu</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hiện</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của</a:t>
            </a:r>
            <a:r>
              <a:rPr lang="en-GB" sz="3200" dirty="0" smtClean="0">
                <a:solidFill>
                  <a:schemeClr val="bg1">
                    <a:lumMod val="10000"/>
                  </a:schemeClr>
                </a:solidFill>
                <a:latin typeface="UTM Avo" panose="02040603050506020204" pitchFamily="18" charset="0"/>
              </a:rPr>
              <a:t> ham </a:t>
            </a:r>
            <a:r>
              <a:rPr lang="en-GB" sz="3200" dirty="0" err="1" smtClean="0">
                <a:solidFill>
                  <a:schemeClr val="bg1">
                    <a:lumMod val="10000"/>
                  </a:schemeClr>
                </a:solidFill>
                <a:latin typeface="UTM Avo" panose="02040603050506020204" pitchFamily="18" charset="0"/>
              </a:rPr>
              <a:t>học</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hỏi</a:t>
            </a:r>
            <a:endParaRPr lang="en-GB" sz="3200" dirty="0" smtClean="0">
              <a:solidFill>
                <a:schemeClr val="bg1">
                  <a:lumMod val="10000"/>
                </a:schemeClr>
              </a:solidFill>
              <a:latin typeface="UTM Avo" panose="02040603050506020204" pitchFamily="18" charset="0"/>
            </a:endParaRPr>
          </a:p>
          <a:p>
            <a:pPr marL="342900" indent="-342900">
              <a:buAutoNum type="arabicPeriod"/>
            </a:pP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Cố</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gắng</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học</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tập</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thất</a:t>
            </a:r>
            <a:r>
              <a:rPr lang="en-GB" sz="3200" dirty="0" smtClean="0">
                <a:solidFill>
                  <a:schemeClr val="bg1">
                    <a:lumMod val="10000"/>
                  </a:schemeClr>
                </a:solidFill>
                <a:latin typeface="UTM Avo" panose="02040603050506020204" pitchFamily="18" charset="0"/>
              </a:rPr>
              <a:t> </a:t>
            </a:r>
            <a:r>
              <a:rPr lang="en-GB" sz="3200" dirty="0" err="1" smtClean="0">
                <a:solidFill>
                  <a:schemeClr val="bg1">
                    <a:lumMod val="10000"/>
                  </a:schemeClr>
                </a:solidFill>
                <a:latin typeface="UTM Avo" panose="02040603050506020204" pitchFamily="18" charset="0"/>
              </a:rPr>
              <a:t>tốt</a:t>
            </a:r>
            <a:endParaRPr lang="en-US" sz="3200" dirty="0">
              <a:solidFill>
                <a:schemeClr val="bg1">
                  <a:lumMod val="10000"/>
                </a:schemeClr>
              </a:solidFill>
              <a:latin typeface="UTM Avo" panose="02040603050506020204" pitchFamily="18" charset="0"/>
            </a:endParaRPr>
          </a:p>
          <a:p>
            <a:pPr marL="514350" indent="-514350">
              <a:buAutoNum type="arabicPeriod"/>
            </a:pPr>
            <a:r>
              <a:rPr lang="en-US" sz="3200" dirty="0" err="1">
                <a:solidFill>
                  <a:schemeClr val="bg1">
                    <a:lumMod val="10000"/>
                  </a:schemeClr>
                </a:solidFill>
                <a:latin typeface="UTM Avo" panose="02040603050506020204" pitchFamily="18" charset="0"/>
              </a:rPr>
              <a:t>Xem</a:t>
            </a:r>
            <a:r>
              <a:rPr lang="en-US" sz="3200" dirty="0">
                <a:solidFill>
                  <a:schemeClr val="bg1">
                    <a:lumMod val="10000"/>
                  </a:schemeClr>
                </a:solidFill>
                <a:latin typeface="UTM Avo" panose="02040603050506020204" pitchFamily="18" charset="0"/>
              </a:rPr>
              <a:t> </a:t>
            </a:r>
            <a:r>
              <a:rPr lang="en-US" sz="3200" dirty="0" err="1">
                <a:solidFill>
                  <a:schemeClr val="bg1">
                    <a:lumMod val="10000"/>
                  </a:schemeClr>
                </a:solidFill>
                <a:latin typeface="UTM Avo" panose="02040603050506020204" pitchFamily="18" charset="0"/>
              </a:rPr>
              <a:t>trước</a:t>
            </a:r>
            <a:r>
              <a:rPr lang="en-US" sz="3200" dirty="0">
                <a:solidFill>
                  <a:schemeClr val="bg1">
                    <a:lumMod val="10000"/>
                  </a:schemeClr>
                </a:solidFill>
                <a:latin typeface="UTM Avo" panose="02040603050506020204" pitchFamily="18" charset="0"/>
              </a:rPr>
              <a:t> </a:t>
            </a:r>
            <a:r>
              <a:rPr lang="en-US" sz="3200" dirty="0" err="1">
                <a:solidFill>
                  <a:schemeClr val="bg1">
                    <a:lumMod val="10000"/>
                  </a:schemeClr>
                </a:solidFill>
                <a:latin typeface="UTM Avo" panose="02040603050506020204" pitchFamily="18" charset="0"/>
              </a:rPr>
              <a:t>bài</a:t>
            </a:r>
            <a:r>
              <a:rPr lang="en-US" sz="3200" dirty="0">
                <a:solidFill>
                  <a:schemeClr val="bg1">
                    <a:lumMod val="10000"/>
                  </a:schemeClr>
                </a:solidFill>
                <a:latin typeface="UTM Avo" panose="02040603050506020204" pitchFamily="18" charset="0"/>
              </a:rPr>
              <a:t> </a:t>
            </a:r>
            <a:r>
              <a:rPr lang="en-US" sz="3200" dirty="0" err="1">
                <a:solidFill>
                  <a:schemeClr val="bg1">
                    <a:lumMod val="10000"/>
                  </a:schemeClr>
                </a:solidFill>
                <a:latin typeface="UTM Avo" panose="02040603050506020204" pitchFamily="18" charset="0"/>
              </a:rPr>
              <a:t>mới</a:t>
            </a:r>
            <a:endParaRPr lang="en-US" sz="3200" dirty="0">
              <a:solidFill>
                <a:schemeClr val="bg1">
                  <a:lumMod val="10000"/>
                </a:schemeClr>
              </a:solidFill>
              <a:latin typeface="UTM Avo" panose="02040603050506020204" pitchFamily="18"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16277" y="1748588"/>
            <a:ext cx="6842560" cy="5473786"/>
          </a:xfrm>
          <a:prstGeom prst="rect">
            <a:avLst/>
          </a:prstGeom>
        </p:spPr>
      </p:pic>
    </p:spTree>
    <p:extLst>
      <p:ext uri="{BB962C8B-B14F-4D97-AF65-F5344CB8AC3E}">
        <p14:creationId xmlns:p14="http://schemas.microsoft.com/office/powerpoint/2010/main" val="1519816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333;p35"/>
          <p:cNvSpPr txBox="1">
            <a:spLocks/>
          </p:cNvSpPr>
          <p:nvPr/>
        </p:nvSpPr>
        <p:spPr>
          <a:xfrm>
            <a:off x="649697" y="1076833"/>
            <a:ext cx="8265910" cy="331987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8000" kern="0">
                <a:ln>
                  <a:solidFill>
                    <a:schemeClr val="bg1">
                      <a:lumMod val="10000"/>
                    </a:schemeClr>
                  </a:solidFill>
                </a:ln>
                <a:solidFill>
                  <a:schemeClr val="tx1"/>
                </a:solidFill>
              </a:rPr>
              <a:t/>
            </a:r>
            <a:br>
              <a:rPr lang="en-US" sz="8000" kern="0">
                <a:ln>
                  <a:solidFill>
                    <a:schemeClr val="bg1">
                      <a:lumMod val="10000"/>
                    </a:schemeClr>
                  </a:solidFill>
                </a:ln>
                <a:solidFill>
                  <a:schemeClr val="tx1"/>
                </a:solidFill>
              </a:rPr>
            </a:br>
            <a:r>
              <a:rPr lang="en-US" sz="11500" kern="0">
                <a:ln>
                  <a:solidFill>
                    <a:schemeClr val="bg1">
                      <a:lumMod val="10000"/>
                    </a:schemeClr>
                  </a:solidFill>
                </a:ln>
                <a:solidFill>
                  <a:schemeClr val="tx1"/>
                </a:solidFill>
                <a:latin typeface="SVN-A Love Of Thunder" panose="02040603050506020204" pitchFamily="18" charset="0"/>
              </a:rPr>
              <a:t>Chào tạm</a:t>
            </a:r>
            <a:br>
              <a:rPr lang="en-US" sz="11500" kern="0">
                <a:ln>
                  <a:solidFill>
                    <a:schemeClr val="bg1">
                      <a:lumMod val="10000"/>
                    </a:schemeClr>
                  </a:solidFill>
                </a:ln>
                <a:solidFill>
                  <a:schemeClr val="tx1"/>
                </a:solidFill>
                <a:latin typeface="SVN-A Love Of Thunder" panose="02040603050506020204" pitchFamily="18" charset="0"/>
              </a:rPr>
            </a:br>
            <a:r>
              <a:rPr lang="en-US" sz="11500" kern="0">
                <a:ln>
                  <a:solidFill>
                    <a:schemeClr val="bg1">
                      <a:lumMod val="10000"/>
                    </a:schemeClr>
                  </a:solidFill>
                </a:ln>
                <a:solidFill>
                  <a:schemeClr val="tx1"/>
                </a:solidFill>
                <a:latin typeface="SVN-A Love Of Thunder" panose="02040603050506020204" pitchFamily="18" charset="0"/>
              </a:rPr>
              <a:t> biệt</a:t>
            </a:r>
            <a:endParaRPr lang="en-US" sz="9600" kern="0" dirty="0">
              <a:ln>
                <a:solidFill>
                  <a:schemeClr val="bg1">
                    <a:lumMod val="10000"/>
                  </a:schemeClr>
                </a:solidFill>
              </a:ln>
              <a:solidFill>
                <a:schemeClr val="tx1"/>
              </a:solidFill>
              <a:latin typeface="SVN-A Love Of Thunder" panose="02040603050506020204" pitchFamily="18" charset="0"/>
            </a:endParaRPr>
          </a:p>
        </p:txBody>
      </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418887"/>
            <a:ext cx="6178141" cy="4597871"/>
          </a:xfrm>
          <a:prstGeom prst="rect">
            <a:avLst/>
          </a:prstGeom>
        </p:spPr>
      </p:pic>
    </p:spTree>
    <p:extLst>
      <p:ext uri="{BB962C8B-B14F-4D97-AF65-F5344CB8AC3E}">
        <p14:creationId xmlns:p14="http://schemas.microsoft.com/office/powerpoint/2010/main" val="132463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0442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7982" y="233569"/>
            <a:ext cx="9369286" cy="6180483"/>
          </a:xfrm>
          <a:prstGeom prst="rect">
            <a:avLst/>
          </a:prstGeom>
        </p:spPr>
      </p:pic>
    </p:spTree>
    <p:extLst>
      <p:ext uri="{BB962C8B-B14F-4D97-AF65-F5344CB8AC3E}">
        <p14:creationId xmlns:p14="http://schemas.microsoft.com/office/powerpoint/2010/main" val="21229517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TextBox 2"/>
          <p:cNvSpPr txBox="1"/>
          <p:nvPr/>
        </p:nvSpPr>
        <p:spPr>
          <a:xfrm>
            <a:off x="3041373" y="1549456"/>
            <a:ext cx="6540500" cy="3139321"/>
          </a:xfrm>
          <a:prstGeom prst="rect">
            <a:avLst/>
          </a:prstGeom>
          <a:noFill/>
        </p:spPr>
        <p:txBody>
          <a:bodyPr wrap="square" rtlCol="0">
            <a:spAutoFit/>
          </a:bodyPr>
          <a:lstStyle/>
          <a:p>
            <a:pPr algn="ct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Bài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nhắn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nhủ</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chúng</a:t>
            </a:r>
            <a:r>
              <a:rPr lang="en-US" sz="6600" b="1" dirty="0">
                <a:latin typeface="Cambria" panose="02040503050406030204" pitchFamily="18" charset="0"/>
                <a:ea typeface="Cambria" panose="02040503050406030204" pitchFamily="18" charset="0"/>
              </a:rPr>
              <a:t> ta </a:t>
            </a:r>
            <a:r>
              <a:rPr lang="en-US" sz="6600" b="1" dirty="0" err="1">
                <a:latin typeface="Cambria" panose="02040503050406030204" pitchFamily="18" charset="0"/>
                <a:ea typeface="Cambria" panose="02040503050406030204" pitchFamily="18" charset="0"/>
              </a:rPr>
              <a:t>điều</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gì</a:t>
            </a:r>
            <a:r>
              <a:rPr lang="en-US" sz="6600" b="1" dirty="0">
                <a:latin typeface="Cambria" panose="02040503050406030204" pitchFamily="18" charset="0"/>
                <a:ea typeface="Cambria" panose="02040503050406030204" pitchFamily="18" charset="0"/>
              </a:rPr>
              <a:t>?</a:t>
            </a:r>
          </a:p>
        </p:txBody>
      </p:sp>
      <p:grpSp>
        <p:nvGrpSpPr>
          <p:cNvPr id="4" name="Google Shape;1484;p40"/>
          <p:cNvGrpSpPr/>
          <p:nvPr/>
        </p:nvGrpSpPr>
        <p:grpSpPr>
          <a:xfrm rot="-899952">
            <a:off x="325378" y="492559"/>
            <a:ext cx="1524905" cy="1605025"/>
            <a:chOff x="3776725" y="489400"/>
            <a:chExt cx="484625" cy="500050"/>
          </a:xfrm>
        </p:grpSpPr>
        <p:sp>
          <p:nvSpPr>
            <p:cNvPr id="5"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461;p39">
            <a:extLst>
              <a:ext uri="{FF2B5EF4-FFF2-40B4-BE49-F238E27FC236}">
                <a16:creationId xmlns:a16="http://schemas.microsoft.com/office/drawing/2014/main" id="{6499AFA5-8E1D-B1C8-A734-B042B86F14F6}"/>
              </a:ext>
            </a:extLst>
          </p:cNvPr>
          <p:cNvGrpSpPr/>
          <p:nvPr/>
        </p:nvGrpSpPr>
        <p:grpSpPr>
          <a:xfrm>
            <a:off x="9190094" y="4203701"/>
            <a:ext cx="2900305" cy="2029250"/>
            <a:chOff x="6096075" y="734650"/>
            <a:chExt cx="709025" cy="447625"/>
          </a:xfrm>
        </p:grpSpPr>
        <p:sp>
          <p:nvSpPr>
            <p:cNvPr id="11"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1841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3" name="Picture 2"/>
          <p:cNvPicPr>
            <a:picLocks noChangeAspect="1"/>
          </p:cNvPicPr>
          <p:nvPr/>
        </p:nvPicPr>
        <p:blipFill>
          <a:blip r:embed="rId5"/>
          <a:stretch>
            <a:fillRect/>
          </a:stretch>
        </p:blipFill>
        <p:spPr>
          <a:xfrm>
            <a:off x="2925333" y="382917"/>
            <a:ext cx="7797460" cy="4170025"/>
          </a:xfrm>
          <a:prstGeom prst="rect">
            <a:avLst/>
          </a:prstGeom>
        </p:spPr>
      </p:pic>
    </p:spTree>
    <p:extLst>
      <p:ext uri="{BB962C8B-B14F-4D97-AF65-F5344CB8AC3E}">
        <p14:creationId xmlns:p14="http://schemas.microsoft.com/office/powerpoint/2010/main" val="2078779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78;p32">
            <a:extLst>
              <a:ext uri="{FF2B5EF4-FFF2-40B4-BE49-F238E27FC236}">
                <a16:creationId xmlns:a16="http://schemas.microsoft.com/office/drawing/2014/main" id="{9FDCAA96-E805-EE39-BE25-0D47C5440F46}"/>
              </a:ext>
            </a:extLst>
          </p:cNvPr>
          <p:cNvGrpSpPr/>
          <p:nvPr/>
        </p:nvGrpSpPr>
        <p:grpSpPr>
          <a:xfrm>
            <a:off x="937587" y="1258525"/>
            <a:ext cx="8398917" cy="3759856"/>
            <a:chOff x="603225" y="2182575"/>
            <a:chExt cx="2577800" cy="424450"/>
          </a:xfrm>
          <a:solidFill>
            <a:schemeClr val="accent2">
              <a:lumMod val="20000"/>
              <a:lumOff val="80000"/>
            </a:schemeClr>
          </a:solidFill>
        </p:grpSpPr>
        <p:sp>
          <p:nvSpPr>
            <p:cNvPr id="4" name="Google Shape;379;p32">
              <a:extLst>
                <a:ext uri="{FF2B5EF4-FFF2-40B4-BE49-F238E27FC236}">
                  <a16:creationId xmlns:a16="http://schemas.microsoft.com/office/drawing/2014/main" id="{8F0048B8-93A1-CDBF-721F-BDA2E7FE15B8}"/>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5" name="Google Shape;380;p32">
              <a:extLst>
                <a:ext uri="{FF2B5EF4-FFF2-40B4-BE49-F238E27FC236}">
                  <a16:creationId xmlns:a16="http://schemas.microsoft.com/office/drawing/2014/main" id="{B4AFAB4B-74EF-8900-87AB-BEFE64224F2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6" name="Google Shape;381;p32">
              <a:extLst>
                <a:ext uri="{FF2B5EF4-FFF2-40B4-BE49-F238E27FC236}">
                  <a16:creationId xmlns:a16="http://schemas.microsoft.com/office/drawing/2014/main" id="{BD3CEDCB-76C0-5BBC-A032-4907839A5CC6}"/>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grpSp>
      <p:sp>
        <p:nvSpPr>
          <p:cNvPr id="7" name="TextBox 6">
            <a:extLst>
              <a:ext uri="{FF2B5EF4-FFF2-40B4-BE49-F238E27FC236}">
                <a16:creationId xmlns:a16="http://schemas.microsoft.com/office/drawing/2014/main" id="{96503D2D-B6DF-58AD-C52E-8E36FBD4B906}"/>
              </a:ext>
            </a:extLst>
          </p:cNvPr>
          <p:cNvSpPr txBox="1"/>
          <p:nvPr/>
        </p:nvSpPr>
        <p:spPr>
          <a:xfrm>
            <a:off x="2342630" y="1916585"/>
            <a:ext cx="6497002" cy="2308324"/>
          </a:xfrm>
          <a:prstGeom prst="rect">
            <a:avLst/>
          </a:prstGeom>
          <a:noFill/>
        </p:spPr>
        <p:txBody>
          <a:bodyPr wrap="square" rtlCol="0">
            <a:spAutoFit/>
          </a:bodyPr>
          <a:lstStyle/>
          <a:p>
            <a:pPr lvl="0" algn="ctr">
              <a:defRPr/>
            </a:pP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1.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Tìm</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hiểu</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biểu</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hiện</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của</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ham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học</a:t>
            </a:r>
            <a:endParaRPr lang="en-US" sz="7200" b="1" dirty="0">
              <a:ln w="19050">
                <a:solidFill>
                  <a:schemeClr val="bg1">
                    <a:lumMod val="10000"/>
                  </a:schemeClr>
                </a:solidFill>
              </a:ln>
              <a:solidFill>
                <a:schemeClr val="bg1">
                  <a:lumMod val="75000"/>
                </a:schemeClr>
              </a:solidFill>
              <a:latin typeface="#9Slide05 FS Blonde Script" panose="03000503000000000000" pitchFamily="65" charset="0"/>
            </a:endParaRPr>
          </a:p>
        </p:txBody>
      </p:sp>
      <p:grpSp>
        <p:nvGrpSpPr>
          <p:cNvPr id="8" name="Google Shape;1461;p39">
            <a:extLst>
              <a:ext uri="{FF2B5EF4-FFF2-40B4-BE49-F238E27FC236}">
                <a16:creationId xmlns:a16="http://schemas.microsoft.com/office/drawing/2014/main" id="{6499AFA5-8E1D-B1C8-A734-B042B86F14F6}"/>
              </a:ext>
            </a:extLst>
          </p:cNvPr>
          <p:cNvGrpSpPr/>
          <p:nvPr/>
        </p:nvGrpSpPr>
        <p:grpSpPr>
          <a:xfrm>
            <a:off x="0" y="4693653"/>
            <a:ext cx="2664048" cy="1681879"/>
            <a:chOff x="6096075" y="734650"/>
            <a:chExt cx="709025" cy="447625"/>
          </a:xfrm>
        </p:grpSpPr>
        <p:sp>
          <p:nvSpPr>
            <p:cNvPr id="9"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7061604" y="2149641"/>
            <a:ext cx="6360337" cy="5088025"/>
          </a:xfrm>
          <a:prstGeom prst="rect">
            <a:avLst/>
          </a:prstGeom>
        </p:spPr>
      </p:pic>
    </p:spTree>
    <p:extLst>
      <p:ext uri="{BB962C8B-B14F-4D97-AF65-F5344CB8AC3E}">
        <p14:creationId xmlns:p14="http://schemas.microsoft.com/office/powerpoint/2010/main" val="3425785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966275" y="274811"/>
            <a:ext cx="8187241" cy="707886"/>
          </a:xfrm>
          <a:prstGeom prst="rect">
            <a:avLst/>
          </a:prstGeom>
        </p:spPr>
        <p:txBody>
          <a:bodyPr wrap="none">
            <a:spAutoFit/>
          </a:bodyPr>
          <a:lstStyle/>
          <a:p>
            <a:pPr algn="ctr"/>
            <a:r>
              <a:rPr lang="en-US" sz="4000" b="1" dirty="0" smtClean="0">
                <a:latin typeface="Cambria" panose="02040503050406030204" pitchFamily="18" charset="0"/>
                <a:ea typeface="Cambria" panose="02040503050406030204" pitchFamily="18" charset="0"/>
                <a:cs typeface="Times New Roman" panose="02020603050405020304" pitchFamily="18" charset="0"/>
              </a:rPr>
              <a:t>1.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Tìm</a:t>
            </a:r>
            <a:r>
              <a:rPr lang="en-US" sz="4000" b="1" dirty="0" smtClean="0">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hiểu</a:t>
            </a:r>
            <a:r>
              <a:rPr lang="en-US" sz="4000" b="1" dirty="0" smtClean="0">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biểu</a:t>
            </a:r>
            <a:r>
              <a:rPr lang="en-US" sz="4000" b="1" dirty="0" smtClean="0">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hiện</a:t>
            </a:r>
            <a:r>
              <a:rPr lang="en-US" sz="4000" b="1" dirty="0" smtClean="0">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của</a:t>
            </a:r>
            <a:r>
              <a:rPr lang="en-US" sz="4000" b="1" dirty="0" smtClean="0">
                <a:latin typeface="Cambria" panose="02040503050406030204" pitchFamily="18" charset="0"/>
                <a:ea typeface="Cambria" panose="02040503050406030204" pitchFamily="18" charset="0"/>
                <a:cs typeface="Times New Roman" panose="02020603050405020304" pitchFamily="18" charset="0"/>
              </a:rPr>
              <a:t> ham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học</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p:cNvSpPr/>
          <p:nvPr/>
        </p:nvSpPr>
        <p:spPr>
          <a:xfrm>
            <a:off x="2953723" y="982697"/>
            <a:ext cx="6567952" cy="646331"/>
          </a:xfrm>
          <a:prstGeom prst="rect">
            <a:avLst/>
          </a:prstGeom>
        </p:spPr>
        <p:txBody>
          <a:bodyPr wrap="none">
            <a:spAutoFit/>
          </a:bodyPr>
          <a:lstStyle/>
          <a:p>
            <a:pPr algn="ctr"/>
            <a:r>
              <a:rPr lang="en-US" sz="3600" dirty="0" err="1" smtClean="0">
                <a:latin typeface="Cambria" panose="02040503050406030204" pitchFamily="18" charset="0"/>
                <a:ea typeface="Cambria" panose="02040503050406030204" pitchFamily="18" charset="0"/>
                <a:cs typeface="Times New Roman" panose="02020603050405020304" pitchFamily="18" charset="0"/>
              </a:rPr>
              <a:t>Quan</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sát</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tranh</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và</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trả</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lời</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câu</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hỏi</a:t>
            </a:r>
            <a:r>
              <a:rPr lang="en-US" sz="3600" dirty="0" smtClean="0">
                <a:latin typeface="Cambria" panose="02040503050406030204" pitchFamily="18" charset="0"/>
                <a:ea typeface="Cambria" panose="02040503050406030204" pitchFamily="18" charset="0"/>
                <a:cs typeface="Times New Roman" panose="02020603050405020304" pitchFamily="18" charset="0"/>
              </a:rPr>
              <a:t>:</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p:cNvPicPr>
            <a:picLocks noChangeAspect="1"/>
          </p:cNvPicPr>
          <p:nvPr/>
        </p:nvPicPr>
        <p:blipFill>
          <a:blip r:embed="rId2"/>
          <a:stretch>
            <a:fillRect/>
          </a:stretch>
        </p:blipFill>
        <p:spPr>
          <a:xfrm>
            <a:off x="1074391" y="1685152"/>
            <a:ext cx="4451766" cy="2582047"/>
          </a:xfrm>
          <a:prstGeom prst="rect">
            <a:avLst/>
          </a:prstGeom>
        </p:spPr>
      </p:pic>
      <p:pic>
        <p:nvPicPr>
          <p:cNvPr id="22" name="Picture 21"/>
          <p:cNvPicPr>
            <a:picLocks noChangeAspect="1"/>
          </p:cNvPicPr>
          <p:nvPr/>
        </p:nvPicPr>
        <p:blipFill rotWithShape="1">
          <a:blip r:embed="rId3"/>
          <a:srcRect l="46749" t="48221" r="5454" b="5893"/>
          <a:stretch/>
        </p:blipFill>
        <p:spPr>
          <a:xfrm>
            <a:off x="6303631" y="4047751"/>
            <a:ext cx="4514520" cy="2452311"/>
          </a:xfrm>
          <a:prstGeom prst="rect">
            <a:avLst/>
          </a:prstGeom>
        </p:spPr>
      </p:pic>
      <p:sp>
        <p:nvSpPr>
          <p:cNvPr id="23" name="Rectangle 22"/>
          <p:cNvSpPr/>
          <p:nvPr/>
        </p:nvSpPr>
        <p:spPr>
          <a:xfrm>
            <a:off x="5687357" y="1739427"/>
            <a:ext cx="5627763" cy="2308324"/>
          </a:xfrm>
          <a:prstGeom prst="rect">
            <a:avLst/>
          </a:prstGeom>
        </p:spPr>
        <p:txBody>
          <a:bodyPr wrap="square">
            <a:spAutoFit/>
          </a:bodyPr>
          <a:lstStyle/>
          <a:p>
            <a:pPr algn="just"/>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1. An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luôn</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chú</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ý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nghe</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giảng</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có</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điều</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gì</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chưa</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bạn</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mạnh</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dạn</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thầy</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cô</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bố</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mẹ</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bạn</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bè</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Rectangle 23"/>
          <p:cNvSpPr/>
          <p:nvPr/>
        </p:nvSpPr>
        <p:spPr>
          <a:xfrm>
            <a:off x="608725" y="4489890"/>
            <a:ext cx="5221021" cy="1754326"/>
          </a:xfrm>
          <a:prstGeom prst="rect">
            <a:avLst/>
          </a:prstGeom>
        </p:spPr>
        <p:txBody>
          <a:bodyPr wrap="square">
            <a:spAutoFit/>
          </a:bodyPr>
          <a:lstStyle/>
          <a:p>
            <a:pPr algn="just"/>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2.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Hùng</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rất</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ham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sách</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mở</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rộng</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thêm</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sự</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biết</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cho</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bản</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thân</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79177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966275" y="274811"/>
            <a:ext cx="8187241" cy="707886"/>
          </a:xfrm>
          <a:prstGeom prst="rect">
            <a:avLst/>
          </a:prstGeom>
        </p:spPr>
        <p:txBody>
          <a:bodyPr wrap="none">
            <a:spAutoFit/>
          </a:bodyPr>
          <a:lstStyle/>
          <a:p>
            <a:pPr algn="ctr"/>
            <a:r>
              <a:rPr lang="en-US" sz="4000" b="1" dirty="0" smtClean="0">
                <a:latin typeface="Cambria" panose="02040503050406030204" pitchFamily="18" charset="0"/>
                <a:ea typeface="Cambria" panose="02040503050406030204" pitchFamily="18" charset="0"/>
                <a:cs typeface="Times New Roman" panose="02020603050405020304" pitchFamily="18" charset="0"/>
              </a:rPr>
              <a:t>1.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Tìm</a:t>
            </a:r>
            <a:r>
              <a:rPr lang="en-US" sz="4000" b="1" dirty="0" smtClean="0">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hiểu</a:t>
            </a:r>
            <a:r>
              <a:rPr lang="en-US" sz="4000" b="1" dirty="0" smtClean="0">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biểu</a:t>
            </a:r>
            <a:r>
              <a:rPr lang="en-US" sz="4000" b="1" dirty="0" smtClean="0">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hiện</a:t>
            </a:r>
            <a:r>
              <a:rPr lang="en-US" sz="4000" b="1" dirty="0" smtClean="0">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của</a:t>
            </a:r>
            <a:r>
              <a:rPr lang="en-US" sz="4000" b="1" dirty="0" smtClean="0">
                <a:latin typeface="Cambria" panose="02040503050406030204" pitchFamily="18" charset="0"/>
                <a:ea typeface="Cambria" panose="02040503050406030204" pitchFamily="18" charset="0"/>
                <a:cs typeface="Times New Roman" panose="02020603050405020304" pitchFamily="18" charset="0"/>
              </a:rPr>
              <a:t> ham </a:t>
            </a:r>
            <a:r>
              <a:rPr lang="en-US" sz="4000" b="1" dirty="0" err="1" smtClean="0">
                <a:latin typeface="Cambria" panose="02040503050406030204" pitchFamily="18" charset="0"/>
                <a:ea typeface="Cambria" panose="02040503050406030204" pitchFamily="18" charset="0"/>
                <a:cs typeface="Times New Roman" panose="02020603050405020304" pitchFamily="18" charset="0"/>
              </a:rPr>
              <a:t>học</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p:cNvSpPr/>
          <p:nvPr/>
        </p:nvSpPr>
        <p:spPr>
          <a:xfrm>
            <a:off x="2953723" y="982697"/>
            <a:ext cx="6567952" cy="646331"/>
          </a:xfrm>
          <a:prstGeom prst="rect">
            <a:avLst/>
          </a:prstGeom>
        </p:spPr>
        <p:txBody>
          <a:bodyPr wrap="none">
            <a:spAutoFit/>
          </a:bodyPr>
          <a:lstStyle/>
          <a:p>
            <a:pPr algn="ctr"/>
            <a:r>
              <a:rPr lang="en-US" sz="3600" dirty="0" err="1" smtClean="0">
                <a:latin typeface="Cambria" panose="02040503050406030204" pitchFamily="18" charset="0"/>
                <a:ea typeface="Cambria" panose="02040503050406030204" pitchFamily="18" charset="0"/>
                <a:cs typeface="Times New Roman" panose="02020603050405020304" pitchFamily="18" charset="0"/>
              </a:rPr>
              <a:t>Quan</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sát</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tranh</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và</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trả</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lời</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câu</a:t>
            </a:r>
            <a:r>
              <a:rPr lang="en-US" sz="3600" dirty="0" smtClean="0">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latin typeface="Cambria" panose="02040503050406030204" pitchFamily="18" charset="0"/>
                <a:ea typeface="Cambria" panose="02040503050406030204" pitchFamily="18" charset="0"/>
                <a:cs typeface="Times New Roman" panose="02020603050405020304" pitchFamily="18" charset="0"/>
              </a:rPr>
              <a:t>hỏi</a:t>
            </a:r>
            <a:r>
              <a:rPr lang="en-US" sz="3600" dirty="0" smtClean="0">
                <a:latin typeface="Cambria" panose="02040503050406030204" pitchFamily="18" charset="0"/>
                <a:ea typeface="Cambria" panose="02040503050406030204" pitchFamily="18" charset="0"/>
                <a:cs typeface="Times New Roman" panose="02020603050405020304" pitchFamily="18" charset="0"/>
              </a:rPr>
              <a:t>:</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p:cNvSpPr/>
          <p:nvPr/>
        </p:nvSpPr>
        <p:spPr>
          <a:xfrm>
            <a:off x="5963131" y="2019025"/>
            <a:ext cx="4887780" cy="1754326"/>
          </a:xfrm>
          <a:prstGeom prst="rect">
            <a:avLst/>
          </a:prstGeom>
        </p:spPr>
        <p:txBody>
          <a:bodyPr wrap="square">
            <a:spAutoFit/>
          </a:bodyPr>
          <a:lstStyle/>
          <a:p>
            <a:pPr algn="just"/>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3.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Tuấn</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thích</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làm</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việc</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học</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hỗ</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trợ</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các</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bạn</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Rectangle 23"/>
          <p:cNvSpPr/>
          <p:nvPr/>
        </p:nvSpPr>
        <p:spPr>
          <a:xfrm>
            <a:off x="1628795" y="4490228"/>
            <a:ext cx="4334336" cy="1754326"/>
          </a:xfrm>
          <a:prstGeom prst="rect">
            <a:avLst/>
          </a:prstGeom>
        </p:spPr>
        <p:txBody>
          <a:bodyPr wrap="square">
            <a:spAutoFit/>
          </a:bodyPr>
          <a:lstStyle/>
          <a:p>
            <a:pPr algn="just"/>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4.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Ngọc</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thích</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tìm</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về</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mọi</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thứ</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xung</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quanh</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360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3132" t="2307" r="44453" b="49253"/>
          <a:stretch/>
        </p:blipFill>
        <p:spPr>
          <a:xfrm>
            <a:off x="1260374" y="1644335"/>
            <a:ext cx="4540860" cy="2531539"/>
          </a:xfrm>
          <a:prstGeom prst="rect">
            <a:avLst/>
          </a:prstGeom>
        </p:spPr>
      </p:pic>
      <p:pic>
        <p:nvPicPr>
          <p:cNvPr id="25" name="Picture 24"/>
          <p:cNvPicPr>
            <a:picLocks noChangeAspect="1"/>
          </p:cNvPicPr>
          <p:nvPr/>
        </p:nvPicPr>
        <p:blipFill rotWithShape="1">
          <a:blip r:embed="rId2"/>
          <a:srcRect l="46133" t="50683" r="3846" b="2088"/>
          <a:stretch/>
        </p:blipFill>
        <p:spPr>
          <a:xfrm>
            <a:off x="6361043" y="3856266"/>
            <a:ext cx="4333461" cy="2468210"/>
          </a:xfrm>
          <a:prstGeom prst="rect">
            <a:avLst/>
          </a:prstGeom>
        </p:spPr>
      </p:pic>
    </p:spTree>
    <p:extLst>
      <p:ext uri="{BB962C8B-B14F-4D97-AF65-F5344CB8AC3E}">
        <p14:creationId xmlns:p14="http://schemas.microsoft.com/office/powerpoint/2010/main" val="2302152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TextBox 2"/>
          <p:cNvSpPr txBox="1"/>
          <p:nvPr/>
        </p:nvSpPr>
        <p:spPr>
          <a:xfrm>
            <a:off x="2649293" y="1390924"/>
            <a:ext cx="8169966" cy="2308324"/>
          </a:xfrm>
          <a:prstGeom prst="rect">
            <a:avLst/>
          </a:prstGeom>
          <a:noFill/>
        </p:spPr>
        <p:txBody>
          <a:bodyPr wrap="square" rtlCol="0">
            <a:spAutoFit/>
          </a:bodyPr>
          <a:lstStyle/>
          <a:p>
            <a:pPr marL="571500" indent="-571500" algn="just">
              <a:buFontTx/>
              <a:buChar char="-"/>
            </a:pPr>
            <a:r>
              <a:rPr lang="en-US" sz="3600" b="1" dirty="0" err="1" smtClean="0">
                <a:latin typeface="Cambria" panose="02040503050406030204" pitchFamily="18" charset="0"/>
                <a:ea typeface="Cambria" panose="02040503050406030204" pitchFamily="18" charset="0"/>
              </a:rPr>
              <a:t>Hãy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nêu</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những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biểu</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hiện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của</a:t>
            </a:r>
            <a:r>
              <a:rPr lang="en-US" sz="3600" b="1" dirty="0" smtClean="0">
                <a:latin typeface="Cambria" panose="02040503050406030204" pitchFamily="18" charset="0"/>
                <a:ea typeface="Cambria" panose="02040503050406030204" pitchFamily="18" charset="0"/>
              </a:rPr>
              <a:t> ham </a:t>
            </a:r>
            <a:r>
              <a:rPr lang="en-US" sz="3600" b="1" dirty="0" err="1" smtClean="0">
                <a:latin typeface="Cambria" panose="02040503050406030204" pitchFamily="18" charset="0"/>
                <a:ea typeface="Cambria" panose="02040503050406030204" pitchFamily="18" charset="0"/>
              </a:rPr>
              <a:t>học</a:t>
            </a:r>
            <a:r>
              <a:rPr lang="en-US" sz="3600" b="1" dirty="0" smtClean="0">
                <a:latin typeface="Cambria" panose="02040503050406030204" pitchFamily="18" charset="0"/>
                <a:ea typeface="Cambria" panose="02040503050406030204" pitchFamily="18" charset="0"/>
              </a:rPr>
              <a:t> qua </a:t>
            </a:r>
            <a:r>
              <a:rPr lang="en-US" sz="3600" b="1" dirty="0" err="1" smtClean="0">
                <a:latin typeface="Cambria" panose="02040503050406030204" pitchFamily="18" charset="0"/>
                <a:ea typeface="Cambria" panose="02040503050406030204" pitchFamily="18" charset="0"/>
              </a:rPr>
              <a:t>các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bức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tranh</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trên</a:t>
            </a:r>
            <a:r>
              <a:rPr lang="en-US" sz="3600" b="1" dirty="0" smtClean="0">
                <a:latin typeface="Cambria" panose="02040503050406030204" pitchFamily="18" charset="0"/>
                <a:ea typeface="Cambria" panose="02040503050406030204" pitchFamily="18" charset="0"/>
              </a:rPr>
              <a:t>.</a:t>
            </a:r>
          </a:p>
          <a:p>
            <a:pPr marL="571500" indent="-571500" algn="just">
              <a:buFontTx/>
              <a:buChar char="-"/>
            </a:pPr>
            <a:r>
              <a:rPr lang="en-US" sz="3600" b="1" dirty="0" err="1" smtClean="0">
                <a:latin typeface="Cambria" panose="02040503050406030204" pitchFamily="18" charset="0"/>
                <a:ea typeface="Cambria" panose="02040503050406030204" pitchFamily="18" charset="0"/>
              </a:rPr>
              <a:t>Em</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còn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biết</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biểu</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hiện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nào</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khác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của</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việc</a:t>
            </a:r>
            <a:r>
              <a:rPr lang="en-US" sz="3600" b="1" dirty="0" smtClean="0">
                <a:latin typeface="Cambria" panose="02040503050406030204" pitchFamily="18" charset="0"/>
                <a:ea typeface="Cambria" panose="02040503050406030204" pitchFamily="18" charset="0"/>
              </a:rPr>
              <a:t> ham </a:t>
            </a:r>
            <a:r>
              <a:rPr lang="en-US" sz="3600" b="1" dirty="0" err="1" smtClean="0">
                <a:latin typeface="Cambria" panose="02040503050406030204" pitchFamily="18" charset="0"/>
                <a:ea typeface="Cambria" panose="02040503050406030204" pitchFamily="18" charset="0"/>
              </a:rPr>
              <a:t>học</a:t>
            </a:r>
            <a:r>
              <a:rPr lang="en-US" sz="3600" b="1" dirty="0" smtClean="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nvGrpSpPr>
          <p:cNvPr id="4" name="Google Shape;1484;p40"/>
          <p:cNvGrpSpPr/>
          <p:nvPr/>
        </p:nvGrpSpPr>
        <p:grpSpPr>
          <a:xfrm rot="-899952">
            <a:off x="325378" y="492559"/>
            <a:ext cx="1524905" cy="1605025"/>
            <a:chOff x="3776725" y="489400"/>
            <a:chExt cx="484625" cy="500050"/>
          </a:xfrm>
        </p:grpSpPr>
        <p:sp>
          <p:nvSpPr>
            <p:cNvPr id="5"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461;p39">
            <a:extLst>
              <a:ext uri="{FF2B5EF4-FFF2-40B4-BE49-F238E27FC236}">
                <a16:creationId xmlns:a16="http://schemas.microsoft.com/office/drawing/2014/main" id="{6499AFA5-8E1D-B1C8-A734-B042B86F14F6}"/>
              </a:ext>
            </a:extLst>
          </p:cNvPr>
          <p:cNvGrpSpPr/>
          <p:nvPr/>
        </p:nvGrpSpPr>
        <p:grpSpPr>
          <a:xfrm>
            <a:off x="9190094" y="4203701"/>
            <a:ext cx="2900305" cy="2029250"/>
            <a:chOff x="6096075" y="734650"/>
            <a:chExt cx="709025" cy="447625"/>
          </a:xfrm>
        </p:grpSpPr>
        <p:sp>
          <p:nvSpPr>
            <p:cNvPr id="11"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Cloud 15"/>
          <p:cNvSpPr/>
          <p:nvPr/>
        </p:nvSpPr>
        <p:spPr>
          <a:xfrm>
            <a:off x="3171563" y="4004047"/>
            <a:ext cx="5817704" cy="1982735"/>
          </a:xfrm>
          <a:prstGeom prst="cloud">
            <a:avLst/>
          </a:prstGeom>
          <a:solidFill>
            <a:schemeClr val="accent2"/>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rgbClr val="002060"/>
                </a:solidFill>
                <a:latin typeface="Cambria" panose="02040503050406030204" pitchFamily="18" charset="0"/>
                <a:ea typeface="Cambria" panose="02040503050406030204" pitchFamily="18" charset="0"/>
              </a:rPr>
              <a:t>Thảo</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luận</a:t>
            </a:r>
            <a:r>
              <a:rPr lang="en-GB" sz="4000" b="1" dirty="0" smtClean="0">
                <a:solidFill>
                  <a:srgbClr val="002060"/>
                </a:solidFill>
                <a:latin typeface="Cambria" panose="02040503050406030204" pitchFamily="18" charset="0"/>
                <a:ea typeface="Cambria" panose="02040503050406030204" pitchFamily="18" charset="0"/>
              </a:rPr>
              <a:t> </a:t>
            </a:r>
            <a:r>
              <a:rPr lang="en-GB" sz="4000" b="1" dirty="0" err="1" smtClean="0">
                <a:solidFill>
                  <a:srgbClr val="002060"/>
                </a:solidFill>
                <a:latin typeface="Cambria" panose="02040503050406030204" pitchFamily="18" charset="0"/>
                <a:ea typeface="Cambria" panose="02040503050406030204" pitchFamily="18" charset="0"/>
              </a:rPr>
              <a:t>nhóm</a:t>
            </a:r>
            <a:r>
              <a:rPr lang="en-GB" sz="4000" b="1" dirty="0" smtClean="0">
                <a:solidFill>
                  <a:srgbClr val="002060"/>
                </a:solidFill>
                <a:latin typeface="Cambria" panose="02040503050406030204" pitchFamily="18" charset="0"/>
                <a:ea typeface="Cambria" panose="02040503050406030204" pitchFamily="18" charset="0"/>
              </a:rPr>
              <a:t> 4</a:t>
            </a:r>
            <a:endParaRPr lang="en-GB"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2029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900</Words>
  <Application>Microsoft Office PowerPoint</Application>
  <PresentationFormat>Widescreen</PresentationFormat>
  <Paragraphs>60</Paragraphs>
  <Slides>25</Slides>
  <Notes>7</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25</vt:i4>
      </vt:variant>
    </vt:vector>
  </HeadingPairs>
  <TitlesOfParts>
    <vt:vector size="46" baseType="lpstr">
      <vt:lpstr>Calibri</vt:lpstr>
      <vt:lpstr>#9Slide07 HoneyCream</vt:lpstr>
      <vt:lpstr>#9Slide05 FS Blonde Script</vt:lpstr>
      <vt:lpstr>Arial</vt:lpstr>
      <vt:lpstr>SVN-Dancing Script</vt:lpstr>
      <vt:lpstr>Fredoka One</vt:lpstr>
      <vt:lpstr>SVN-A Love Of Thunder</vt:lpstr>
      <vt:lpstr>Cambria</vt:lpstr>
      <vt:lpstr>SVN-Adam Gorry</vt:lpstr>
      <vt:lpstr>#9Slide05 Bodega Script</vt:lpstr>
      <vt:lpstr>#9Slide07 IcielBC Cubano Normal</vt:lpstr>
      <vt:lpstr>#9Slide07 IcielPony</vt:lpstr>
      <vt:lpstr>#9Slide07 SVNCinnamoncake</vt:lpstr>
      <vt:lpstr>SVN-Poky's</vt:lpstr>
      <vt:lpstr>Calibri Light</vt:lpstr>
      <vt:lpstr>Times New Roman</vt:lpstr>
      <vt:lpstr>UTM Avo</vt:lpstr>
      <vt:lpstr>SVN-Newton</vt:lpstr>
      <vt:lpstr>Office Theme</vt:lpstr>
      <vt:lpstr>Grammar Subject for Pre-K: Adjectives by Slidesgo</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dc:creator>
  <cp:keywords>MĂNGNON</cp:keywords>
  <cp:lastModifiedBy>admin</cp:lastModifiedBy>
  <cp:revision>42</cp:revision>
  <dcterms:created xsi:type="dcterms:W3CDTF">2022-09-05T15:37:32Z</dcterms:created>
  <dcterms:modified xsi:type="dcterms:W3CDTF">2022-10-24T05:38:23Z</dcterms:modified>
</cp:coreProperties>
</file>