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</p:sldMasterIdLst>
  <p:notesMasterIdLst>
    <p:notesMasterId r:id="rId39"/>
  </p:notesMasterIdLst>
  <p:sldIdLst>
    <p:sldId id="280" r:id="rId4"/>
    <p:sldId id="387" r:id="rId5"/>
    <p:sldId id="257" r:id="rId6"/>
    <p:sldId id="276" r:id="rId7"/>
    <p:sldId id="258" r:id="rId8"/>
    <p:sldId id="259" r:id="rId9"/>
    <p:sldId id="261" r:id="rId10"/>
    <p:sldId id="394" r:id="rId11"/>
    <p:sldId id="395" r:id="rId12"/>
    <p:sldId id="396" r:id="rId13"/>
    <p:sldId id="404" r:id="rId14"/>
    <p:sldId id="405" r:id="rId15"/>
    <p:sldId id="406" r:id="rId16"/>
    <p:sldId id="399" r:id="rId17"/>
    <p:sldId id="401" r:id="rId18"/>
    <p:sldId id="402" r:id="rId19"/>
    <p:sldId id="400" r:id="rId20"/>
    <p:sldId id="397" r:id="rId21"/>
    <p:sldId id="398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27" r:id="rId31"/>
    <p:sldId id="421" r:id="rId32"/>
    <p:sldId id="422" r:id="rId33"/>
    <p:sldId id="423" r:id="rId34"/>
    <p:sldId id="428" r:id="rId35"/>
    <p:sldId id="425" r:id="rId36"/>
    <p:sldId id="426" r:id="rId37"/>
    <p:sldId id="4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23" autoAdjust="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1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888" y="-78595"/>
            <a:ext cx="12217400" cy="6911853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53397" y="5179695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97942" y="5453380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790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99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58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3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9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91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7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07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7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91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4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0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97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64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88DF619-584F-3BF9-B182-953F01A911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45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1"/>
              <a:ext cx="20203331" cy="2789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hậu quả của việc phân bố dân cư chưa hợp lí.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782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cư phân bố không 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đều dẫn đến nơi thừa, nơi thiếu lao động; gây khó khăn cho việc khai thác tài nguyên và sử dụng hợp lí nguồn lao động.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5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Google Shape;1044;p38">
            <a:extLst>
              <a:ext uri="{FF2B5EF4-FFF2-40B4-BE49-F238E27FC236}">
                <a16:creationId xmlns:a16="http://schemas.microsoft.com/office/drawing/2014/main" id="{F5B923AF-A5D4-B67A-59E8-AD06F63CDE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0545" y="1835785"/>
            <a:ext cx="4619625" cy="21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45;p38" descr="IMG_0546">
            <a:extLst>
              <a:ext uri="{FF2B5EF4-FFF2-40B4-BE49-F238E27FC236}">
                <a16:creationId xmlns:a16="http://schemas.microsoft.com/office/drawing/2014/main" id="{A248E2AC-9501-C32C-C4DE-25CC7C2FAA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540" y="1835785"/>
            <a:ext cx="5542915" cy="36950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46;p38">
            <a:extLst>
              <a:ext uri="{FF2B5EF4-FFF2-40B4-BE49-F238E27FC236}">
                <a16:creationId xmlns:a16="http://schemas.microsoft.com/office/drawing/2014/main" id="{6EF142E8-9918-9C7F-9934-007AC45A202A}"/>
              </a:ext>
            </a:extLst>
          </p:cNvPr>
          <p:cNvSpPr txBox="1"/>
          <p:nvPr/>
        </p:nvSpPr>
        <p:spPr>
          <a:xfrm>
            <a:off x="7398385" y="2586355"/>
            <a:ext cx="33870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THẤT NGHIỆP</a:t>
            </a:r>
            <a:endParaRPr sz="3600" b="1" dirty="0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6" name="Google Shape;1047;p38">
            <a:extLst>
              <a:ext uri="{FF2B5EF4-FFF2-40B4-BE49-F238E27FC236}">
                <a16:creationId xmlns:a16="http://schemas.microsoft.com/office/drawing/2014/main" id="{48F50C51-FA19-7238-2127-12C5A00D6F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8750" y="165100"/>
            <a:ext cx="7489825" cy="140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48;p38">
            <a:extLst>
              <a:ext uri="{FF2B5EF4-FFF2-40B4-BE49-F238E27FC236}">
                <a16:creationId xmlns:a16="http://schemas.microsoft.com/office/drawing/2014/main" id="{58D9DFDB-60ED-E778-1143-9D7DA31CB606}"/>
              </a:ext>
            </a:extLst>
          </p:cNvPr>
          <p:cNvSpPr txBox="1"/>
          <p:nvPr/>
        </p:nvSpPr>
        <p:spPr>
          <a:xfrm>
            <a:off x="3035300" y="314532"/>
            <a:ext cx="681037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1800"/>
            </a:pPr>
            <a:r>
              <a:rPr lang="en-US" sz="36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</a:t>
            </a:r>
            <a:r>
              <a:rPr lang="vi-VN" sz="36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ậu quả của việc phân bố dân cư chưa hợp lí</a:t>
            </a:r>
            <a:endParaRPr sz="44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56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Google Shape;1053;p39">
            <a:extLst>
              <a:ext uri="{FF2B5EF4-FFF2-40B4-BE49-F238E27FC236}">
                <a16:creationId xmlns:a16="http://schemas.microsoft.com/office/drawing/2014/main" id="{F456A21D-10E2-CF13-B6AC-4DB8425F80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0545" y="1835785"/>
            <a:ext cx="4619625" cy="21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54;p39" descr="C:\Users\HP\Desktop\Bao-dam-si-so-hoc-sinh-theo.jpgBao-dam-si-so-hoc-sinh-theo">
            <a:extLst>
              <a:ext uri="{FF2B5EF4-FFF2-40B4-BE49-F238E27FC236}">
                <a16:creationId xmlns:a16="http://schemas.microsoft.com/office/drawing/2014/main" id="{75B6AC0F-3E1E-443F-B4CD-A79F39B5AA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540" y="1913890"/>
            <a:ext cx="5542915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55;p39">
            <a:extLst>
              <a:ext uri="{FF2B5EF4-FFF2-40B4-BE49-F238E27FC236}">
                <a16:creationId xmlns:a16="http://schemas.microsoft.com/office/drawing/2014/main" id="{9A84D5BB-195E-81B5-F042-EFF4E125EA68}"/>
              </a:ext>
            </a:extLst>
          </p:cNvPr>
          <p:cNvSpPr txBox="1"/>
          <p:nvPr/>
        </p:nvSpPr>
        <p:spPr>
          <a:xfrm>
            <a:off x="7724775" y="2481580"/>
            <a:ext cx="2799080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LỚP HỌC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QUÁ ĐÔNG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9" name="Google Shape;1056;p39">
            <a:extLst>
              <a:ext uri="{FF2B5EF4-FFF2-40B4-BE49-F238E27FC236}">
                <a16:creationId xmlns:a16="http://schemas.microsoft.com/office/drawing/2014/main" id="{8E084941-D411-38F5-5E48-8E341FC3A3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8750" y="165100"/>
            <a:ext cx="7489825" cy="140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57;p39">
            <a:extLst>
              <a:ext uri="{FF2B5EF4-FFF2-40B4-BE49-F238E27FC236}">
                <a16:creationId xmlns:a16="http://schemas.microsoft.com/office/drawing/2014/main" id="{73D0E1EE-49B4-2455-F29A-E2C9B1C0D053}"/>
              </a:ext>
            </a:extLst>
          </p:cNvPr>
          <p:cNvSpPr txBox="1"/>
          <p:nvPr/>
        </p:nvSpPr>
        <p:spPr>
          <a:xfrm>
            <a:off x="3035300" y="420857"/>
            <a:ext cx="68103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1800"/>
            </a:pPr>
            <a:r>
              <a:rPr lang="vi-VN" sz="32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Hậu quả của việc phân bố dân cư chưa hợp lí</a:t>
            </a:r>
            <a:endParaRPr lang="vi-VN" sz="40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90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Google Shape;1062;p40">
            <a:extLst>
              <a:ext uri="{FF2B5EF4-FFF2-40B4-BE49-F238E27FC236}">
                <a16:creationId xmlns:a16="http://schemas.microsoft.com/office/drawing/2014/main" id="{331A75CB-44B1-A73C-8F34-4DF5C4049E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0545" y="1835785"/>
            <a:ext cx="4619625" cy="21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63;p40" descr="C:\Users\HP\Desktop\0ozos2nv-1437446693.jpg0ozos2nv-1437446693">
            <a:extLst>
              <a:ext uri="{FF2B5EF4-FFF2-40B4-BE49-F238E27FC236}">
                <a16:creationId xmlns:a16="http://schemas.microsoft.com/office/drawing/2014/main" id="{4766D65C-ADAC-853F-EEDD-4475D0DB0F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705" y="1835785"/>
            <a:ext cx="5442585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064;p40">
            <a:extLst>
              <a:ext uri="{FF2B5EF4-FFF2-40B4-BE49-F238E27FC236}">
                <a16:creationId xmlns:a16="http://schemas.microsoft.com/office/drawing/2014/main" id="{914C1EEA-5D90-AACB-8E37-64041A57CFA6}"/>
              </a:ext>
            </a:extLst>
          </p:cNvPr>
          <p:cNvSpPr txBox="1"/>
          <p:nvPr/>
        </p:nvSpPr>
        <p:spPr>
          <a:xfrm>
            <a:off x="8065135" y="2309495"/>
            <a:ext cx="2117090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Y TẾ </a:t>
            </a:r>
            <a:endParaRPr sz="3600" b="1" dirty="0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QUÁ TẢI</a:t>
            </a:r>
            <a:endParaRPr sz="3600" b="1" dirty="0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4" name="Google Shape;1065;p40">
            <a:extLst>
              <a:ext uri="{FF2B5EF4-FFF2-40B4-BE49-F238E27FC236}">
                <a16:creationId xmlns:a16="http://schemas.microsoft.com/office/drawing/2014/main" id="{E36D9D52-2CCD-70C8-35DE-B88DC6C4E25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8750" y="165100"/>
            <a:ext cx="7489825" cy="140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66;p40">
            <a:extLst>
              <a:ext uri="{FF2B5EF4-FFF2-40B4-BE49-F238E27FC236}">
                <a16:creationId xmlns:a16="http://schemas.microsoft.com/office/drawing/2014/main" id="{1F49E5CC-315F-4744-A0D2-4D80E9618CA0}"/>
              </a:ext>
            </a:extLst>
          </p:cNvPr>
          <p:cNvSpPr txBox="1"/>
          <p:nvPr/>
        </p:nvSpPr>
        <p:spPr>
          <a:xfrm>
            <a:off x="3014035" y="410225"/>
            <a:ext cx="68103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1800"/>
            </a:pPr>
            <a:r>
              <a:rPr lang="vi-VN" sz="32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Hậu quả của việc phân bố dân cư chưa hợp lí</a:t>
            </a:r>
            <a:endParaRPr lang="vi-VN" sz="40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45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Google Shape;946;p27">
            <a:extLst>
              <a:ext uri="{FF2B5EF4-FFF2-40B4-BE49-F238E27FC236}">
                <a16:creationId xmlns:a16="http://schemas.microsoft.com/office/drawing/2014/main" id="{355F526A-B063-560E-40D9-2C631CACCE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6275" y="1402715"/>
            <a:ext cx="829945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47;p27">
            <a:extLst>
              <a:ext uri="{FF2B5EF4-FFF2-40B4-BE49-F238E27FC236}">
                <a16:creationId xmlns:a16="http://schemas.microsoft.com/office/drawing/2014/main" id="{D43832E0-9537-65C0-7C0B-79593D2AFF03}"/>
              </a:ext>
            </a:extLst>
          </p:cNvPr>
          <p:cNvSpPr/>
          <p:nvPr/>
        </p:nvSpPr>
        <p:spPr>
          <a:xfrm>
            <a:off x="2836545" y="1940560"/>
            <a:ext cx="65182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vi-VN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 độ dân số cao có ảnh hưởng gì đối với môi trường (đất ở, đất trồng, không khí, …) ?</a:t>
            </a:r>
          </a:p>
        </p:txBody>
      </p:sp>
      <p:pic>
        <p:nvPicPr>
          <p:cNvPr id="17" name="Google Shape;948;p27">
            <a:extLst>
              <a:ext uri="{FF2B5EF4-FFF2-40B4-BE49-F238E27FC236}">
                <a16:creationId xmlns:a16="http://schemas.microsoft.com/office/drawing/2014/main" id="{F9DAE763-3589-C398-58A1-16260B5EEF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95" y="3014980"/>
            <a:ext cx="3203575" cy="3843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1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oogle Shape;953;p28">
            <a:extLst>
              <a:ext uri="{FF2B5EF4-FFF2-40B4-BE49-F238E27FC236}">
                <a16:creationId xmlns:a16="http://schemas.microsoft.com/office/drawing/2014/main" id="{A3E7882D-41FF-CA5E-FBB9-58080DE435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4;p28">
            <a:extLst>
              <a:ext uri="{FF2B5EF4-FFF2-40B4-BE49-F238E27FC236}">
                <a16:creationId xmlns:a16="http://schemas.microsoft.com/office/drawing/2014/main" id="{F3649893-DE3C-18BC-6C84-985B091BAFE6}"/>
              </a:ext>
            </a:extLst>
          </p:cNvPr>
          <p:cNvSpPr txBox="1"/>
          <p:nvPr/>
        </p:nvSpPr>
        <p:spPr>
          <a:xfrm>
            <a:off x="2123440" y="306070"/>
            <a:ext cx="7632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8" name="Google Shape;955;p28">
            <a:extLst>
              <a:ext uri="{FF2B5EF4-FFF2-40B4-BE49-F238E27FC236}">
                <a16:creationId xmlns:a16="http://schemas.microsoft.com/office/drawing/2014/main" id="{E6C2BAAE-0C2D-F7B7-F31F-7B11B36F7971}"/>
              </a:ext>
            </a:extLst>
          </p:cNvPr>
          <p:cNvSpPr txBox="1"/>
          <p:nvPr/>
        </p:nvSpPr>
        <p:spPr>
          <a:xfrm>
            <a:off x="7709535" y="2309495"/>
            <a:ext cx="2828290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NHÀ Ở 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CHẬT CHỘI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9" name="Google Shape;956;p28">
            <a:extLst>
              <a:ext uri="{FF2B5EF4-FFF2-40B4-BE49-F238E27FC236}">
                <a16:creationId xmlns:a16="http://schemas.microsoft.com/office/drawing/2014/main" id="{E11C4782-7AD4-4C80-CEC4-E8B36394E4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905" y="1707515"/>
            <a:ext cx="5445125" cy="3735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7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Google Shape;961;p29">
            <a:extLst>
              <a:ext uri="{FF2B5EF4-FFF2-40B4-BE49-F238E27FC236}">
                <a16:creationId xmlns:a16="http://schemas.microsoft.com/office/drawing/2014/main" id="{90146A19-C7D2-BC8B-CFB3-1CD6ABACEE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62;p29">
            <a:extLst>
              <a:ext uri="{FF2B5EF4-FFF2-40B4-BE49-F238E27FC236}">
                <a16:creationId xmlns:a16="http://schemas.microsoft.com/office/drawing/2014/main" id="{F2197272-839C-986B-9B5B-7395391A83E8}"/>
              </a:ext>
            </a:extLst>
          </p:cNvPr>
          <p:cNvSpPr txBox="1"/>
          <p:nvPr/>
        </p:nvSpPr>
        <p:spPr>
          <a:xfrm>
            <a:off x="2214880" y="306070"/>
            <a:ext cx="754126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2" name="Google Shape;963;p29" descr="C:\Users\HP\Desktop\040411_CS_rưngtuyducbitanphanghiemtrong1.jpg040411_CS_rưngtuyducbitanphanghiemtrong1">
            <a:extLst>
              <a:ext uri="{FF2B5EF4-FFF2-40B4-BE49-F238E27FC236}">
                <a16:creationId xmlns:a16="http://schemas.microsoft.com/office/drawing/2014/main" id="{B7ACD022-B032-3C16-8CEB-C1CB510B1E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0973" y="1835785"/>
            <a:ext cx="4718050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964;p29">
            <a:extLst>
              <a:ext uri="{FF2B5EF4-FFF2-40B4-BE49-F238E27FC236}">
                <a16:creationId xmlns:a16="http://schemas.microsoft.com/office/drawing/2014/main" id="{5A984B9F-36BE-1326-482A-F909893D0BCE}"/>
              </a:ext>
            </a:extLst>
          </p:cNvPr>
          <p:cNvSpPr txBox="1"/>
          <p:nvPr/>
        </p:nvSpPr>
        <p:spPr>
          <a:xfrm>
            <a:off x="7021513" y="2309495"/>
            <a:ext cx="4204335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PHÁ RỪNG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 NƯƠNG RẪY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22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Google Shape;969;p30">
            <a:extLst>
              <a:ext uri="{FF2B5EF4-FFF2-40B4-BE49-F238E27FC236}">
                <a16:creationId xmlns:a16="http://schemas.microsoft.com/office/drawing/2014/main" id="{EA46EAFE-A27B-E9E6-D005-0889816B75E1}"/>
              </a:ext>
            </a:extLst>
          </p:cNvPr>
          <p:cNvSpPr txBox="1"/>
          <p:nvPr/>
        </p:nvSpPr>
        <p:spPr>
          <a:xfrm>
            <a:off x="2133600" y="306070"/>
            <a:ext cx="83616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1" name="Google Shape;970;p30" descr="C:\Users\HP\Desktop\O-nhiem-moi-truong.jpgO-nhiem-moi-truong">
            <a:extLst>
              <a:ext uri="{FF2B5EF4-FFF2-40B4-BE49-F238E27FC236}">
                <a16:creationId xmlns:a16="http://schemas.microsoft.com/office/drawing/2014/main" id="{7C168C81-D1B9-E2D9-B881-47CB0CE70B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545" y="1410335"/>
            <a:ext cx="6212205" cy="45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71;p30">
            <a:extLst>
              <a:ext uri="{FF2B5EF4-FFF2-40B4-BE49-F238E27FC236}">
                <a16:creationId xmlns:a16="http://schemas.microsoft.com/office/drawing/2014/main" id="{D86D2AAC-E347-1200-FBD5-ADEEA9F045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72;p30">
            <a:extLst>
              <a:ext uri="{FF2B5EF4-FFF2-40B4-BE49-F238E27FC236}">
                <a16:creationId xmlns:a16="http://schemas.microsoft.com/office/drawing/2014/main" id="{9310DDA0-19E2-4CDB-D061-61FC23AA8149}"/>
              </a:ext>
            </a:extLst>
          </p:cNvPr>
          <p:cNvSpPr txBox="1"/>
          <p:nvPr/>
        </p:nvSpPr>
        <p:spPr>
          <a:xfrm>
            <a:off x="7476808" y="2309495"/>
            <a:ext cx="3293745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Ô NHIỄM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 TRƯỜNG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8C5782D7-3A04-0A15-E583-E1D4EF046FC4}"/>
              </a:ext>
            </a:extLst>
          </p:cNvPr>
          <p:cNvGrpSpPr/>
          <p:nvPr/>
        </p:nvGrpSpPr>
        <p:grpSpPr>
          <a:xfrm>
            <a:off x="645160" y="106541"/>
            <a:ext cx="10938438" cy="1173619"/>
            <a:chOff x="0" y="0"/>
            <a:chExt cx="21876876" cy="3597486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CABF038B-5CAB-D449-1745-D6868A603904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F709955B-220D-A236-03C6-58EF554121F6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321D5540-6C19-826A-B1DA-05D60610F7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DCD88126-FABD-F86B-2C10-CA957E91FB6C}"/>
                </a:ext>
              </a:extLst>
            </p:cNvPr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ình ảnh về các điểm dân cư ở đồng bằng, miền núi, thành thị, nông thôn.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A61B5FC-9B14-2351-012F-E087F653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64" y="1471612"/>
            <a:ext cx="4285616" cy="38086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6A0053-8724-1F82-0577-574AD5DCF5A2}"/>
              </a:ext>
            </a:extLst>
          </p:cNvPr>
          <p:cNvSpPr txBox="1"/>
          <p:nvPr/>
        </p:nvSpPr>
        <p:spPr>
          <a:xfrm>
            <a:off x="1330960" y="550672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 dân cư ở đồng bằng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1A45E0-EB63-4CB7-E358-B9E1C3A49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24" y="1493520"/>
            <a:ext cx="3945255" cy="3759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A2EE96-0D99-3F8A-EBC0-5759F4DC05A8}"/>
              </a:ext>
            </a:extLst>
          </p:cNvPr>
          <p:cNvSpPr txBox="1"/>
          <p:nvPr/>
        </p:nvSpPr>
        <p:spPr>
          <a:xfrm>
            <a:off x="7061200" y="541528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vùng núi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8C5782D7-3A04-0A15-E583-E1D4EF046FC4}"/>
              </a:ext>
            </a:extLst>
          </p:cNvPr>
          <p:cNvGrpSpPr/>
          <p:nvPr/>
        </p:nvGrpSpPr>
        <p:grpSpPr>
          <a:xfrm>
            <a:off x="645160" y="106541"/>
            <a:ext cx="10938438" cy="1173619"/>
            <a:chOff x="0" y="0"/>
            <a:chExt cx="21876876" cy="3597486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CABF038B-5CAB-D449-1745-D6868A603904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F709955B-220D-A236-03C6-58EF554121F6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321D5540-6C19-826A-B1DA-05D60610F7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DCD88126-FABD-F86B-2C10-CA957E91FB6C}"/>
                </a:ext>
              </a:extLst>
            </p:cNvPr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ình ảnh về các điểm dân cư ở đồng bằng, miền núi, thành thị, nông thôn.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70E4E56-6000-A259-1BBF-EDD216023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04" y="1549399"/>
            <a:ext cx="4186556" cy="3726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5D1B9-3A60-76A9-45DB-4DB77C306969}"/>
              </a:ext>
            </a:extLst>
          </p:cNvPr>
          <p:cNvSpPr txBox="1"/>
          <p:nvPr/>
        </p:nvSpPr>
        <p:spPr>
          <a:xfrm>
            <a:off x="1473200" y="550672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thành thị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4DA38-2C62-C417-21FC-45220E3A2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144" y="1539239"/>
            <a:ext cx="4057016" cy="3707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BE0DE8-540E-93B8-9D6F-69E9361BD38E}"/>
              </a:ext>
            </a:extLst>
          </p:cNvPr>
          <p:cNvSpPr txBox="1"/>
          <p:nvPr/>
        </p:nvSpPr>
        <p:spPr>
          <a:xfrm>
            <a:off x="7132320" y="543560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nông thôn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35;p3">
            <a:extLst>
              <a:ext uri="{FF2B5EF4-FFF2-40B4-BE49-F238E27FC236}">
                <a16:creationId xmlns:a16="http://schemas.microsoft.com/office/drawing/2014/main" id="{7D61B92F-3022-2E64-A405-D7A74E98C16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75555" r="-1013"/>
          <a:stretch/>
        </p:blipFill>
        <p:spPr>
          <a:xfrm>
            <a:off x="0" y="4787900"/>
            <a:ext cx="12193271" cy="20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36;p3">
            <a:extLst>
              <a:ext uri="{FF2B5EF4-FFF2-40B4-BE49-F238E27FC236}">
                <a16:creationId xmlns:a16="http://schemas.microsoft.com/office/drawing/2014/main" id="{95D43B4F-F404-55AD-3EDA-96B3167ACD3C}"/>
              </a:ext>
            </a:extLst>
          </p:cNvPr>
          <p:cNvSpPr txBox="1"/>
          <p:nvPr/>
        </p:nvSpPr>
        <p:spPr>
          <a:xfrm>
            <a:off x="102743" y="174595"/>
            <a:ext cx="12089257" cy="3970277"/>
          </a:xfrm>
          <a:prstGeom prst="rect">
            <a:avLst/>
          </a:prstGeom>
          <a:noFill/>
          <a:ln w="76200" cap="flat" cmpd="tri">
            <a:solidFill>
              <a:srgbClr val="E532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Số dân nước ta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…………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khá nhanh, bình quân mỗi năm tăng thêm khoảng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……..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triệu người. Trong thời gian gần đây, tốc độ gia tăng dân số có xu hướng giảm.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Dân số đông và tăng lên hằng năm tạo cho nước ta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……………………..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dồi dào, thị trường tiêu thụ rộng lớn. Tuy nhiên, đông cũng gây ra một số khó khăn trong giải quyết việc làm, nhà ở, y tế, giáo dục,...; đồng thời dẫn đến nguy cơ suy thoái tài nguyên thiên nhiên và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…………………….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5" name="Google Shape;737;p3">
            <a:extLst>
              <a:ext uri="{FF2B5EF4-FFF2-40B4-BE49-F238E27FC236}">
                <a16:creationId xmlns:a16="http://schemas.microsoft.com/office/drawing/2014/main" id="{F597226F-B7FF-D6A9-5CE5-083FAAFA08FB}"/>
              </a:ext>
            </a:extLst>
          </p:cNvPr>
          <p:cNvSpPr txBox="1"/>
          <p:nvPr/>
        </p:nvSpPr>
        <p:spPr>
          <a:xfrm>
            <a:off x="116959" y="4809165"/>
            <a:ext cx="3732028" cy="553957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ô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nhiễm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môi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trường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738;p3">
            <a:extLst>
              <a:ext uri="{FF2B5EF4-FFF2-40B4-BE49-F238E27FC236}">
                <a16:creationId xmlns:a16="http://schemas.microsoft.com/office/drawing/2014/main" id="{3C3B50AB-B113-7DFE-E4DA-0C4434494958}"/>
              </a:ext>
            </a:extLst>
          </p:cNvPr>
          <p:cNvSpPr txBox="1"/>
          <p:nvPr/>
        </p:nvSpPr>
        <p:spPr>
          <a:xfrm>
            <a:off x="4348715" y="4809166"/>
            <a:ext cx="2955851" cy="553957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nguồn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739;p3">
            <a:extLst>
              <a:ext uri="{FF2B5EF4-FFF2-40B4-BE49-F238E27FC236}">
                <a16:creationId xmlns:a16="http://schemas.microsoft.com/office/drawing/2014/main" id="{22D9F260-B3F8-FF47-F4A1-AA08B76341FA}"/>
              </a:ext>
            </a:extLst>
          </p:cNvPr>
          <p:cNvSpPr txBox="1"/>
          <p:nvPr/>
        </p:nvSpPr>
        <p:spPr>
          <a:xfrm>
            <a:off x="7891470" y="4745370"/>
            <a:ext cx="1029246" cy="553085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740;p3">
            <a:extLst>
              <a:ext uri="{FF2B5EF4-FFF2-40B4-BE49-F238E27FC236}">
                <a16:creationId xmlns:a16="http://schemas.microsoft.com/office/drawing/2014/main" id="{615A56D9-5CF3-22CD-4F50-F089F21641B6}"/>
              </a:ext>
            </a:extLst>
          </p:cNvPr>
          <p:cNvSpPr txBox="1"/>
          <p:nvPr/>
        </p:nvSpPr>
        <p:spPr>
          <a:xfrm>
            <a:off x="10344593" y="4734737"/>
            <a:ext cx="957816" cy="553085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tăng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521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62174 -0.659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-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6641 -0.653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28698 -0.4840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31003 -0.211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4: Tìm hiểu về dân tộc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Google Shape;778;p7">
            <a:extLst>
              <a:ext uri="{FF2B5EF4-FFF2-40B4-BE49-F238E27FC236}">
                <a16:creationId xmlns:a16="http://schemas.microsoft.com/office/drawing/2014/main" id="{77186B46-2E30-3501-BAFE-D9AED4C404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639185" y="502285"/>
            <a:ext cx="5556885" cy="2445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79;p7">
            <a:extLst>
              <a:ext uri="{FF2B5EF4-FFF2-40B4-BE49-F238E27FC236}">
                <a16:creationId xmlns:a16="http://schemas.microsoft.com/office/drawing/2014/main" id="{3AE00266-B9AB-D0D2-3668-6BE97942B567}"/>
              </a:ext>
            </a:extLst>
          </p:cNvPr>
          <p:cNvSpPr txBox="1"/>
          <p:nvPr/>
        </p:nvSpPr>
        <p:spPr>
          <a:xfrm>
            <a:off x="3860800" y="810260"/>
            <a:ext cx="4780915" cy="91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3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Nước ta có </a:t>
            </a:r>
            <a:endParaRPr sz="3200" b="1" i="0" u="none" strike="noStrike" cap="none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342900" marR="0" lvl="3" indent="0" algn="ctr" rtl="0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bao nhiêu dân tộc?</a:t>
            </a:r>
            <a:endParaRPr sz="3200" b="1" i="0" u="none" strike="noStrike" cap="none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3" name="Google Shape;780;p7">
            <a:extLst>
              <a:ext uri="{FF2B5EF4-FFF2-40B4-BE49-F238E27FC236}">
                <a16:creationId xmlns:a16="http://schemas.microsoft.com/office/drawing/2014/main" id="{C141CE87-648C-721F-5C7E-5812C65A3E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695" y="1629410"/>
            <a:ext cx="3034030" cy="508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781;p7">
            <a:extLst>
              <a:ext uri="{FF2B5EF4-FFF2-40B4-BE49-F238E27FC236}">
                <a16:creationId xmlns:a16="http://schemas.microsoft.com/office/drawing/2014/main" id="{E30BB7FF-360F-6898-8095-E0E1414AB726}"/>
              </a:ext>
            </a:extLst>
          </p:cNvPr>
          <p:cNvGrpSpPr/>
          <p:nvPr/>
        </p:nvGrpSpPr>
        <p:grpSpPr>
          <a:xfrm>
            <a:off x="5027930" y="2638425"/>
            <a:ext cx="4167505" cy="1033780"/>
            <a:chOff x="7918" y="4155"/>
            <a:chExt cx="6563" cy="1628"/>
          </a:xfrm>
        </p:grpSpPr>
        <p:pic>
          <p:nvPicPr>
            <p:cNvPr id="15" name="Google Shape;782;p7">
              <a:extLst>
                <a:ext uri="{FF2B5EF4-FFF2-40B4-BE49-F238E27FC236}">
                  <a16:creationId xmlns:a16="http://schemas.microsoft.com/office/drawing/2014/main" id="{F25D9FC4-820F-67AC-3CB5-DD0F69293F9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783;p7">
              <a:extLst>
                <a:ext uri="{FF2B5EF4-FFF2-40B4-BE49-F238E27FC236}">
                  <a16:creationId xmlns:a16="http://schemas.microsoft.com/office/drawing/2014/main" id="{E675500A-323C-D203-F21F-A4C3B494F3D3}"/>
                </a:ext>
              </a:extLst>
            </p:cNvPr>
            <p:cNvSpPr/>
            <p:nvPr/>
          </p:nvSpPr>
          <p:spPr>
            <a:xfrm>
              <a:off x="8476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A. 54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19" name="Google Shape;784;p7">
            <a:extLst>
              <a:ext uri="{FF2B5EF4-FFF2-40B4-BE49-F238E27FC236}">
                <a16:creationId xmlns:a16="http://schemas.microsoft.com/office/drawing/2014/main" id="{ED795DFE-E821-2675-9EC2-2953FDDCC85C}"/>
              </a:ext>
            </a:extLst>
          </p:cNvPr>
          <p:cNvGrpSpPr/>
          <p:nvPr/>
        </p:nvGrpSpPr>
        <p:grpSpPr>
          <a:xfrm>
            <a:off x="5027930" y="4094480"/>
            <a:ext cx="4167505" cy="1033780"/>
            <a:chOff x="7918" y="4155"/>
            <a:chExt cx="6563" cy="1628"/>
          </a:xfrm>
        </p:grpSpPr>
        <p:pic>
          <p:nvPicPr>
            <p:cNvPr id="20" name="Google Shape;785;p7">
              <a:extLst>
                <a:ext uri="{FF2B5EF4-FFF2-40B4-BE49-F238E27FC236}">
                  <a16:creationId xmlns:a16="http://schemas.microsoft.com/office/drawing/2014/main" id="{897238ED-7F48-807A-E0C6-B443CC716B0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786;p7">
              <a:extLst>
                <a:ext uri="{FF2B5EF4-FFF2-40B4-BE49-F238E27FC236}">
                  <a16:creationId xmlns:a16="http://schemas.microsoft.com/office/drawing/2014/main" id="{9E887CBB-65DB-A604-4286-614E79E8F24A}"/>
                </a:ext>
              </a:extLst>
            </p:cNvPr>
            <p:cNvSpPr/>
            <p:nvPr/>
          </p:nvSpPr>
          <p:spPr>
            <a:xfrm>
              <a:off x="8501" y="4364"/>
              <a:ext cx="5397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B. 64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22" name="Google Shape;787;p7">
            <a:extLst>
              <a:ext uri="{FF2B5EF4-FFF2-40B4-BE49-F238E27FC236}">
                <a16:creationId xmlns:a16="http://schemas.microsoft.com/office/drawing/2014/main" id="{9BAB23D7-CC54-0F3E-BA66-D725E21CACD7}"/>
              </a:ext>
            </a:extLst>
          </p:cNvPr>
          <p:cNvGrpSpPr/>
          <p:nvPr/>
        </p:nvGrpSpPr>
        <p:grpSpPr>
          <a:xfrm>
            <a:off x="5027930" y="5373370"/>
            <a:ext cx="4167505" cy="1033780"/>
            <a:chOff x="7918" y="4155"/>
            <a:chExt cx="6563" cy="1628"/>
          </a:xfrm>
        </p:grpSpPr>
        <p:pic>
          <p:nvPicPr>
            <p:cNvPr id="23" name="Google Shape;788;p7">
              <a:extLst>
                <a:ext uri="{FF2B5EF4-FFF2-40B4-BE49-F238E27FC236}">
                  <a16:creationId xmlns:a16="http://schemas.microsoft.com/office/drawing/2014/main" id="{C44719AF-4422-2FF2-4A59-008ACCCB317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789;p7">
              <a:extLst>
                <a:ext uri="{FF2B5EF4-FFF2-40B4-BE49-F238E27FC236}">
                  <a16:creationId xmlns:a16="http://schemas.microsoft.com/office/drawing/2014/main" id="{645F878E-1C19-083A-BE37-9858C8E82BEE}"/>
                </a:ext>
              </a:extLst>
            </p:cNvPr>
            <p:cNvSpPr/>
            <p:nvPr/>
          </p:nvSpPr>
          <p:spPr>
            <a:xfrm>
              <a:off x="8477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C. 63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pic>
        <p:nvPicPr>
          <p:cNvPr id="25" name="Google Shape;790;p7">
            <a:extLst>
              <a:ext uri="{FF2B5EF4-FFF2-40B4-BE49-F238E27FC236}">
                <a16:creationId xmlns:a16="http://schemas.microsoft.com/office/drawing/2014/main" id="{EFB82D14-D808-A4BC-18A2-94A9613CC1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41232" y="2770917"/>
            <a:ext cx="1009841" cy="721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5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oogle Shape;796;p8">
            <a:extLst>
              <a:ext uri="{FF2B5EF4-FFF2-40B4-BE49-F238E27FC236}">
                <a16:creationId xmlns:a16="http://schemas.microsoft.com/office/drawing/2014/main" id="{848BEE44-C1BD-D770-3357-6439FC8447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" flipH="1">
            <a:off x="3349625" y="304165"/>
            <a:ext cx="7090410" cy="56476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7;p8">
            <a:extLst>
              <a:ext uri="{FF2B5EF4-FFF2-40B4-BE49-F238E27FC236}">
                <a16:creationId xmlns:a16="http://schemas.microsoft.com/office/drawing/2014/main" id="{BE2762A9-B8C5-AA7C-9BFA-4A3AD1D5ED4F}"/>
              </a:ext>
            </a:extLst>
          </p:cNvPr>
          <p:cNvSpPr txBox="1"/>
          <p:nvPr/>
        </p:nvSpPr>
        <p:spPr>
          <a:xfrm>
            <a:off x="3862705" y="831850"/>
            <a:ext cx="571722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3" algn="ctr">
              <a:buClr>
                <a:schemeClr val="lt1"/>
              </a:buClr>
              <a:buSzPts val="3600"/>
            </a:pP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Việt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Nam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54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tộc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cùng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sinh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trong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tộc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Kinh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đông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nhất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</a:t>
            </a:r>
            <a:endParaRPr sz="4000" b="1" i="0" u="none" strike="noStrike" cap="none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8" name="Google Shape;798;p8">
            <a:extLst>
              <a:ext uri="{FF2B5EF4-FFF2-40B4-BE49-F238E27FC236}">
                <a16:creationId xmlns:a16="http://schemas.microsoft.com/office/drawing/2014/main" id="{A0F272A7-A0EA-B0DF-CBB9-071B7BDE01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130" y="2182495"/>
            <a:ext cx="2687955" cy="4675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9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Google Shape;770;p6">
            <a:extLst>
              <a:ext uri="{FF2B5EF4-FFF2-40B4-BE49-F238E27FC236}">
                <a16:creationId xmlns:a16="http://schemas.microsoft.com/office/drawing/2014/main" id="{32432B0B-CC9E-C5E6-A927-E14FDCD4A5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370"/>
          <a:stretch/>
        </p:blipFill>
        <p:spPr>
          <a:xfrm>
            <a:off x="2955925" y="623570"/>
            <a:ext cx="7786370" cy="44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72;p6">
            <a:extLst>
              <a:ext uri="{FF2B5EF4-FFF2-40B4-BE49-F238E27FC236}">
                <a16:creationId xmlns:a16="http://schemas.microsoft.com/office/drawing/2014/main" id="{DF1630F6-A162-3C80-C385-122851FDE7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7867" y="3343784"/>
            <a:ext cx="7315200" cy="324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F131FF-BDEB-F99D-AD6E-53147923B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156" y="1785556"/>
            <a:ext cx="683420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8" y="254176"/>
            <a:ext cx="11574358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27ADC-740B-301E-C755-C627A999E4BB}"/>
              </a:ext>
            </a:extLst>
          </p:cNvPr>
          <p:cNvSpPr/>
          <p:nvPr/>
        </p:nvSpPr>
        <p:spPr>
          <a:xfrm>
            <a:off x="797442" y="1614577"/>
            <a:ext cx="7602279" cy="4040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quyết định đội được kể tên trước bằng cách tung đồng xu mặt sấp ngửa.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4 đội chơi nhận số thứ tự của mình.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của đội đầu tiên kể tên một dân tộc ở Việt Nam. HS số 1 của các đội lần lượt kể tên một dân tộc ở Việt Nam không trùng lặp. HS nối tiếp chơi cho đến hết. 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nói đúng được cộng 10 điểm. HS của đội nào nêu trùng tên sẽ trừ 10 điểm.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có số điểm cao nhất sẽ chiến thắng.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8D061-0538-C2CD-DF0F-1C996211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297" y="2842215"/>
            <a:ext cx="4322703" cy="4322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4E3B0E-565C-25E5-D2CE-98115CB59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292" y="351324"/>
            <a:ext cx="369449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 descr="54 Dân tộc, bao nhiêu ngôn ngữ?">
            <a:extLst>
              <a:ext uri="{FF2B5EF4-FFF2-40B4-BE49-F238E27FC236}">
                <a16:creationId xmlns:a16="http://schemas.microsoft.com/office/drawing/2014/main" id="{71BE867A-9428-B9B1-1DC7-EC2ED5CA7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83" y="1765544"/>
            <a:ext cx="8243837" cy="4293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494EAD-F648-772E-A572-B2CE5065E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339" y="649181"/>
            <a:ext cx="707197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3261D4-B7A8-7326-9147-5D36D1368B44}"/>
              </a:ext>
            </a:extLst>
          </p:cNvPr>
          <p:cNvSpPr/>
          <p:nvPr/>
        </p:nvSpPr>
        <p:spPr>
          <a:xfrm>
            <a:off x="850604" y="200446"/>
            <a:ext cx="10185991" cy="9378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54 dân tộc cùng sinh sống.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dân tộc có bản sắc văn hóa riêng thể hiện qua ngôn ngữ, trang phục, ẩm thực, lễ hội...</a:t>
            </a:r>
          </a:p>
        </p:txBody>
      </p:sp>
      <p:pic>
        <p:nvPicPr>
          <p:cNvPr id="4" name="y2mate.com - Cộng đồng 54 dân tộc Việt Nam xếp theo số dân l GV Channel_360p">
            <a:hlinkClick r:id="" action="ppaction://media"/>
            <a:extLst>
              <a:ext uri="{FF2B5EF4-FFF2-40B4-BE49-F238E27FC236}">
                <a16:creationId xmlns:a16="http://schemas.microsoft.com/office/drawing/2014/main" id="{DFAA3936-C62A-5DA1-A9F6-96CD2D445E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617" y="1414129"/>
            <a:ext cx="9577573" cy="538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577568-37A0-397B-9E89-15AE038E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80" y="394217"/>
            <a:ext cx="3084843" cy="85961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A7479-6542-26EF-C5D5-30A11E068477}"/>
              </a:ext>
            </a:extLst>
          </p:cNvPr>
          <p:cNvSpPr/>
          <p:nvPr/>
        </p:nvSpPr>
        <p:spPr>
          <a:xfrm>
            <a:off x="818707" y="1860698"/>
            <a:ext cx="10738884" cy="29771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Theo kết quả Tổng điều tra dân số và nhà ở năm 2019 của Việt Nam, 10 dân tộc có số dân đông nhất ở nước ta lần lượt là Kinh, Tày, Thái, Hoa, Khơ-me (Khmer), Mường, Nùng, Mông, Dao, Gia Rai.</a:t>
            </a:r>
          </a:p>
        </p:txBody>
      </p:sp>
    </p:spTree>
    <p:extLst>
      <p:ext uri="{BB962C8B-B14F-4D97-AF65-F5344CB8AC3E}">
        <p14:creationId xmlns:p14="http://schemas.microsoft.com/office/powerpoint/2010/main" val="8552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A7479-6542-26EF-C5D5-30A11E068477}"/>
              </a:ext>
            </a:extLst>
          </p:cNvPr>
          <p:cNvSpPr/>
          <p:nvPr/>
        </p:nvSpPr>
        <p:spPr>
          <a:xfrm>
            <a:off x="818707" y="1860698"/>
            <a:ext cx="10738884" cy="29771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Cambria" panose="02040503050406030204" pitchFamily="18" charset="0"/>
                <a:ea typeface="Cambria" panose="02040503050406030204" pitchFamily="18" charset="0"/>
              </a:rPr>
              <a:t>Chúng ta có quyền 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giữ gìn phát huy bản </a:t>
            </a:r>
            <a:r>
              <a:rPr lang="en-US" sz="5400" smtClean="0">
                <a:latin typeface="Cambria" panose="02040503050406030204" pitchFamily="18" charset="0"/>
                <a:ea typeface="Cambria" panose="02040503050406030204" pitchFamily="18" charset="0"/>
              </a:rPr>
              <a:t>sắc dân tộc.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5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1069D-293F-82B9-8CB0-A75AFF48E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574" y="1058629"/>
            <a:ext cx="3737172" cy="981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8158" y="2443024"/>
            <a:ext cx="110816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ĐÚNG hay SAI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nhỏ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图片 14" descr="图层 7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63737" y="5666752"/>
            <a:ext cx="1628775" cy="1182370"/>
          </a:xfrm>
          <a:prstGeom prst="rect">
            <a:avLst/>
          </a:prstGeom>
        </p:spPr>
      </p:pic>
      <p:pic>
        <p:nvPicPr>
          <p:cNvPr id="23" name="图片 15" descr="图层 9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540" y="5179695"/>
            <a:ext cx="4750435" cy="1664335"/>
          </a:xfrm>
          <a:prstGeom prst="rect">
            <a:avLst/>
          </a:prstGeom>
        </p:spPr>
      </p:pic>
      <p:pic>
        <p:nvPicPr>
          <p:cNvPr id="25" name="图片 16" descr="图层 7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09" y="5218308"/>
            <a:ext cx="2254885" cy="1638300"/>
          </a:xfrm>
          <a:prstGeom prst="rect">
            <a:avLst/>
          </a:prstGeom>
        </p:spPr>
      </p:pic>
      <p:pic>
        <p:nvPicPr>
          <p:cNvPr id="26" name="图片 22" descr="02"/>
          <p:cNvPicPr>
            <a:picLocks noChangeAspect="1"/>
          </p:cNvPicPr>
          <p:nvPr/>
        </p:nvPicPr>
        <p:blipFill>
          <a:blip r:embed="rId5"/>
          <a:srcRect l="43349" t="64262" r="16065" b="661"/>
          <a:stretch>
            <a:fillRect/>
          </a:stretch>
        </p:blipFill>
        <p:spPr>
          <a:xfrm>
            <a:off x="5883910" y="3352165"/>
            <a:ext cx="6308090" cy="3491865"/>
          </a:xfrm>
          <a:prstGeom prst="rect">
            <a:avLst/>
          </a:prstGeom>
        </p:spPr>
      </p:pic>
      <p:pic>
        <p:nvPicPr>
          <p:cNvPr id="27" name="图片 23" descr="图层 7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00561" y="4810003"/>
            <a:ext cx="2816225" cy="2046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213460-0E69-4090-F17C-23492C565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3980"/>
            <a:ext cx="12162574" cy="2334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9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5274" y="768272"/>
            <a:ext cx="791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có mật độ dân số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1" y="768273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91438" y="1420106"/>
            <a:ext cx="5390181" cy="4997222"/>
            <a:chOff x="91438" y="1420106"/>
            <a:chExt cx="5390181" cy="49972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8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993271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18855" y="1420106"/>
            <a:ext cx="5390181" cy="4997222"/>
            <a:chOff x="3918855" y="1420106"/>
            <a:chExt cx="5390181" cy="49972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55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936076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6888" y="881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5274" y="768272"/>
            <a:ext cx="791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2: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tộc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1" y="768273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3960364" y="1124755"/>
            <a:ext cx="5390181" cy="4997222"/>
            <a:chOff x="91438" y="1420106"/>
            <a:chExt cx="5390181" cy="49972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8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993271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74419" y="1155149"/>
            <a:ext cx="5390181" cy="4997222"/>
            <a:chOff x="3918855" y="1420106"/>
            <a:chExt cx="5390181" cy="49972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55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936076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6888" y="881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5274" y="768272"/>
            <a:ext cx="791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3: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Dân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tộc nào có số dân đông nhất?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1" y="768273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91438" y="1420106"/>
            <a:ext cx="5390181" cy="4997222"/>
            <a:chOff x="91438" y="1420106"/>
            <a:chExt cx="5390181" cy="49972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8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993271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Dao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18855" y="1420106"/>
            <a:ext cx="5390181" cy="4997222"/>
            <a:chOff x="3918855" y="1420106"/>
            <a:chExt cx="5390181" cy="49972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55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936076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Kinh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6888" y="881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1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484909" y="733069"/>
            <a:ext cx="11263746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Dân cư và dân tộc Việt Nam 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</a:p>
          <a:p>
            <a:pPr algn="just"/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dân cư:</a:t>
            </a:r>
          </a:p>
          <a:p>
            <a:pPr algn="just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 độ dân số nước ta cao. Phân bố dân cư không đồng đều.</a:t>
            </a:r>
          </a:p>
          <a:p>
            <a:pPr algn="just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Dân cư phân bố không đồng đều dẫn đến nơi thừa, nơi thiếu lao động; gây khó khăn cho việc khai thác tài nguyên và sử dụng hợp lí nguồn lao động.</a:t>
            </a:r>
          </a:p>
          <a:p>
            <a:pPr algn="just"/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tộc: </a:t>
            </a:r>
          </a:p>
          <a:p>
            <a:pPr algn="just"/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54 dân tộc cùng sinh sống. Trong đó, dân tộc Kinh có số dân đông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tộc có bản sắc văn hóa riêng thể hiện qua ngôn ngữ, trang phục, ẩm thực, lễ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1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559519" y="1729203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</a:t>
            </a:r>
            <a:r>
              <a:rPr lang="vi-VN" sz="2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vi-VN" sz="2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559519" y="2652431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559518" y="387309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3: Tìm hiểu về phân bố dân cư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6600" y="849590"/>
            <a:ext cx="7117080" cy="177169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3" y="13970"/>
              <a:ext cx="20203330" cy="270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800" b="1" dirty="0">
                  <a:solidFill>
                    <a:srgbClr val="FFE8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bảng chú giải, cho biết có mấy mức chia mật độ dân số. Màu càng đậm thể hiện mật độ dân số như thế nào?</a:t>
              </a:r>
              <a:endParaRPr lang="en-US" sz="2800" dirty="0">
                <a:solidFill>
                  <a:srgbClr val="FFE87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E57F386-51B3-0146-42F3-7613F2DBA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020" y="519747"/>
            <a:ext cx="3243580" cy="5506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632CF2-9A98-2C34-68B4-6FB093FDF397}"/>
              </a:ext>
            </a:extLst>
          </p:cNvPr>
          <p:cNvSpPr txBox="1"/>
          <p:nvPr/>
        </p:nvSpPr>
        <p:spPr>
          <a:xfrm>
            <a:off x="1056640" y="3149600"/>
            <a:ext cx="660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6440" y="168870"/>
            <a:ext cx="7117080" cy="177169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1" cy="2800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 định trên lược đồ những khu vực có mật độ dân số cao, các khu vực có mật độ dân số thấp.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5632CF2-9A98-2C34-68B4-6FB093FDF397}"/>
              </a:ext>
            </a:extLst>
          </p:cNvPr>
          <p:cNvSpPr txBox="1"/>
          <p:nvPr/>
        </p:nvSpPr>
        <p:spPr>
          <a:xfrm>
            <a:off x="426720" y="1808480"/>
            <a:ext cx="7914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có mật độ dân số cao: Hà Nội, Hải Phòng, Thái Bình, Nam Định, TP. Hồ Chí Minh.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74C188-5903-6752-A886-D1D609FBD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663" y="2787650"/>
            <a:ext cx="1582738" cy="16259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43B24B-78F7-8027-1417-C1F13E3E0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40" y="2937827"/>
            <a:ext cx="1122680" cy="14173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0D7117-6841-A9EA-431F-3157995BA660}"/>
              </a:ext>
            </a:extLst>
          </p:cNvPr>
          <p:cNvSpPr txBox="1"/>
          <p:nvPr/>
        </p:nvSpPr>
        <p:spPr>
          <a:xfrm>
            <a:off x="406400" y="4429760"/>
            <a:ext cx="8046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có mật độ dân số thấp: Kon Tum, Lai Châu, Điện Biên, Sơn La, Cao Bằng, Bắc Kạn, Lạng Sơn.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4E9F37-2FB8-42A8-07AD-854B24B19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60" b="95971" l="4545" r="90000">
                        <a14:foregroundMark x1="15455" y1="7692" x2="26667" y2="13919"/>
                        <a14:foregroundMark x1="4848" y1="19048" x2="11515" y2="28571"/>
                        <a14:foregroundMark x1="48788" y1="85714" x2="55455" y2="9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59415">
            <a:off x="3312160" y="5165292"/>
            <a:ext cx="2181225" cy="18044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2A5E45-74CC-085F-F79A-315C734383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480" y="5237122"/>
            <a:ext cx="1822767" cy="1798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8BEB13-553A-9E39-05C1-44DBDC9C7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8017" y="5324475"/>
            <a:ext cx="13049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1" cy="213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 bố dân cư nước ta có đặc điểm như thế nào?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47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ta có mật độ dân số khá cao. Dân cư phân bố không đều giữa đồng bằng và miền núi, giữa thành thị và nông thôn.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1114</Words>
  <Application>Microsoft Office PowerPoint</Application>
  <PresentationFormat>Widescreen</PresentationFormat>
  <Paragraphs>77</Paragraphs>
  <Slides>35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等线</vt:lpstr>
      <vt:lpstr>宋体</vt:lpstr>
      <vt:lpstr>Arial</vt:lpstr>
      <vt:lpstr>Calibri</vt:lpstr>
      <vt:lpstr>Calibri Light</vt:lpstr>
      <vt:lpstr>Cambria</vt:lpstr>
      <vt:lpstr>Times New Roman</vt:lpstr>
      <vt:lpstr>UTM Avo</vt:lpstr>
      <vt:lpstr>Wingdings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2024-07-19T12:50:26Z</dcterms:created>
  <dcterms:modified xsi:type="dcterms:W3CDTF">2024-09-15T05:16:28Z</dcterms:modified>
</cp:coreProperties>
</file>