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65" r:id="rId4"/>
    <p:sldId id="284" r:id="rId5"/>
    <p:sldId id="285" r:id="rId6"/>
    <p:sldId id="286" r:id="rId7"/>
    <p:sldId id="287" r:id="rId8"/>
    <p:sldId id="271" r:id="rId9"/>
    <p:sldId id="260" r:id="rId10"/>
    <p:sldId id="283" r:id="rId11"/>
    <p:sldId id="261" r:id="rId12"/>
    <p:sldId id="281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</p:embeddedFont>
    <p:embeddedFont>
      <p:font typeface="微软雅黑" panose="020B0503020204020204" pitchFamily="34" charset="-122"/>
      <p:regular r:id="rId16"/>
      <p:bold r:id="rId17"/>
    </p:embeddedFont>
    <p:embeddedFont>
      <p:font typeface="#9Slide07 Crocante" panose="020B0604020202020204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#9Slide07 IcielBC Cubano Normal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0049" autoAdjust="0"/>
  </p:normalViewPr>
  <p:slideViewPr>
    <p:cSldViewPr snapToGrid="0">
      <p:cViewPr varScale="1">
        <p:scale>
          <a:sx n="100" d="100"/>
          <a:sy n="100" d="100"/>
        </p:scale>
        <p:origin x="8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865FB-D454-4F77-B111-2C5CE7A8D65E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45252-FB1C-4C0E-9F62-DDC2F301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264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Gv</a:t>
            </a:r>
            <a:r>
              <a:rPr lang="en-US" altLang="zh-CN" baseline="0" dirty="0"/>
              <a:t> CHO HS THỰC HÀNH TRƯỚC LỚP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580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724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466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KHỞI ĐỘNG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45252-FB1C-4C0E-9F62-DDC2F30176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41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KHỞI ĐỘNG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45252-FB1C-4C0E-9F62-DDC2F30176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2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KHỞI ĐỘNG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45252-FB1C-4C0E-9F62-DDC2F30176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KHỞI ĐỘNG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45252-FB1C-4C0E-9F62-DDC2F30176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62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404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Sau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TLN, GV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bày</a:t>
            </a:r>
            <a:r>
              <a:rPr lang="en-US" altLang="zh-CN" baseline="0" dirty="0"/>
              <a:t>, 1 HS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1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Mời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khác</a:t>
            </a:r>
            <a:r>
              <a:rPr lang="en-US" altLang="zh-CN" baseline="0" dirty="0"/>
              <a:t> chia </a:t>
            </a:r>
            <a:r>
              <a:rPr lang="en-US" altLang="zh-CN" baseline="0" dirty="0" err="1"/>
              <a:t>sẻ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xét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782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98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59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859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859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59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859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859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0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59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859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859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66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59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859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859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42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59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859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859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76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59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859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859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59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859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859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59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859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859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9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59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859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859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5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59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859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859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2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35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59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859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859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2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17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30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9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29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2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10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2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07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1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66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8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59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859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859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8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3" r:id="rId14"/>
    <p:sldLayoutId id="2147483692" r:id="rId15"/>
    <p:sldLayoutId id="2147483691" r:id="rId16"/>
    <p:sldLayoutId id="2147483690" r:id="rId17"/>
    <p:sldLayoutId id="2147483689" r:id="rId18"/>
    <p:sldLayoutId id="2147483688" r:id="rId19"/>
    <p:sldLayoutId id="2147483687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4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slide" Target="slide4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69361" y="4748451"/>
            <a:ext cx="6003800" cy="707886"/>
            <a:chOff x="3072362" y="3910917"/>
            <a:chExt cx="6003800" cy="707886"/>
          </a:xfrm>
        </p:grpSpPr>
        <p:sp>
          <p:nvSpPr>
            <p:cNvPr id="16" name="矩形 15"/>
            <p:cNvSpPr/>
            <p:nvPr/>
          </p:nvSpPr>
          <p:spPr>
            <a:xfrm>
              <a:off x="3072362" y="3979894"/>
              <a:ext cx="6002846" cy="621755"/>
            </a:xfrm>
            <a:prstGeom prst="rect">
              <a:avLst/>
            </a:prstGeom>
            <a:noFill/>
            <a:ln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" name="TextBox 4"/>
            <p:cNvSpPr txBox="1"/>
            <p:nvPr/>
          </p:nvSpPr>
          <p:spPr>
            <a:xfrm>
              <a:off x="3416471" y="3910917"/>
              <a:ext cx="56596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4000" b="1" spc="6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altLang="zh-CN" sz="4000" b="1" spc="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– </a:t>
              </a:r>
              <a:r>
                <a:rPr lang="en-US" altLang="zh-CN" sz="4000" b="1" spc="6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altLang="zh-CN" sz="4000" b="1" spc="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66" y="2109549"/>
            <a:ext cx="8785097" cy="2237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CDA7B3-D2CF-8E12-4086-78D87804AD65}"/>
              </a:ext>
            </a:extLst>
          </p:cNvPr>
          <p:cNvSpPr txBox="1"/>
          <p:nvPr/>
        </p:nvSpPr>
        <p:spPr>
          <a:xfrm>
            <a:off x="3236742" y="67252"/>
            <a:ext cx="5718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UBND QUẬN LONG BIÊN</a:t>
            </a:r>
          </a:p>
          <a:p>
            <a:pPr algn="ctr"/>
            <a:r>
              <a:rPr lang="en-US" sz="2800" b="1" dirty="0"/>
              <a:t>TRƯỜNG TIỂU HỌC ÁI MỘ A</a:t>
            </a:r>
          </a:p>
        </p:txBody>
      </p:sp>
    </p:spTree>
    <p:extLst>
      <p:ext uri="{BB962C8B-B14F-4D97-AF65-F5344CB8AC3E}">
        <p14:creationId xmlns:p14="http://schemas.microsoft.com/office/powerpoint/2010/main" val="28903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40241" y="181315"/>
            <a:ext cx="11033599" cy="2033565"/>
            <a:chOff x="1341281" y="2386035"/>
            <a:chExt cx="11033599" cy="2033565"/>
          </a:xfrm>
        </p:grpSpPr>
        <p:sp>
          <p:nvSpPr>
            <p:cNvPr id="14" name="Freeform 1"/>
            <p:cNvSpPr/>
            <p:nvPr/>
          </p:nvSpPr>
          <p:spPr>
            <a:xfrm>
              <a:off x="2296160" y="2386035"/>
              <a:ext cx="10078720" cy="203356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nối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Do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CMND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kích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CDNM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1416" marR="0" lvl="1" indent="-171416" algn="l" defTabSz="7110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endParaRPr>
            </a:p>
          </p:txBody>
        </p:sp>
        <p:sp>
          <p:nvSpPr>
            <p:cNvPr id="15" name="Freeform 5"/>
            <p:cNvSpPr/>
            <p:nvPr/>
          </p:nvSpPr>
          <p:spPr>
            <a:xfrm>
              <a:off x="1341281" y="2686618"/>
              <a:ext cx="1432399" cy="1432398"/>
            </a:xfrm>
            <a:custGeom>
              <a:avLst/>
              <a:gdLst>
                <a:gd name="connsiteX0" fmla="*/ 0 w 1152002"/>
                <a:gd name="connsiteY0" fmla="*/ 576001 h 1152002"/>
                <a:gd name="connsiteX1" fmla="*/ 576001 w 1152002"/>
                <a:gd name="connsiteY1" fmla="*/ 0 h 1152002"/>
                <a:gd name="connsiteX2" fmla="*/ 1152002 w 1152002"/>
                <a:gd name="connsiteY2" fmla="*/ 576001 h 1152002"/>
                <a:gd name="connsiteX3" fmla="*/ 576001 w 1152002"/>
                <a:gd name="connsiteY3" fmla="*/ 1152002 h 1152002"/>
                <a:gd name="connsiteX4" fmla="*/ 0 w 1152002"/>
                <a:gd name="connsiteY4" fmla="*/ 576001 h 115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002" h="1152002">
                  <a:moveTo>
                    <a:pt x="0" y="576001"/>
                  </a:moveTo>
                  <a:cubicBezTo>
                    <a:pt x="0" y="257884"/>
                    <a:pt x="257884" y="0"/>
                    <a:pt x="576001" y="0"/>
                  </a:cubicBezTo>
                  <a:cubicBezTo>
                    <a:pt x="894118" y="0"/>
                    <a:pt x="1152002" y="257884"/>
                    <a:pt x="1152002" y="576001"/>
                  </a:cubicBezTo>
                  <a:cubicBezTo>
                    <a:pt x="1152002" y="894118"/>
                    <a:pt x="894118" y="1152002"/>
                    <a:pt x="576001" y="1152002"/>
                  </a:cubicBezTo>
                  <a:cubicBezTo>
                    <a:pt x="257884" y="1152002"/>
                    <a:pt x="0" y="894118"/>
                    <a:pt x="0" y="576001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809" tIns="185809" rIns="185809" bIns="185809" numCol="1" spcCol="1270" anchor="ctr" anchorCtr="0">
              <a:noAutofit/>
            </a:bodyPr>
            <a:lstStyle/>
            <a:p>
              <a:pPr lvl="0" algn="ctr" defTabSz="11999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dirty="0">
                  <a:ln>
                    <a:solidFill>
                      <a:srgbClr val="000000"/>
                    </a:solidFill>
                  </a:ln>
                  <a:solidFill>
                    <a:srgbClr val="FFFF00"/>
                  </a:solidFill>
                  <a:latin typeface="#9Slide07 Crocante" panose="02000000000000000000" pitchFamily="2" charset="0"/>
                  <a:ea typeface="微软雅黑" panose="020B0503020204020204" pitchFamily="34" charset="-122"/>
                  <a:sym typeface="+mn-lt"/>
                </a:rPr>
                <a:t>2</a:t>
              </a:r>
              <a:endParaRPr lang="id-ID" sz="66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#9Slide07 Crocante" panose="020000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96160" y="3063241"/>
            <a:ext cx="8336280" cy="71120"/>
            <a:chOff x="2296160" y="3063241"/>
            <a:chExt cx="8336280" cy="7112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367280" y="3098801"/>
              <a:ext cx="8229600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2296160" y="3063241"/>
              <a:ext cx="8336280" cy="71120"/>
              <a:chOff x="2296160" y="3063241"/>
              <a:chExt cx="8336280" cy="7112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29616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056132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79" l="1985" r="993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6520" y="3158099"/>
            <a:ext cx="2606040" cy="12093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5113020" y="3098801"/>
            <a:ext cx="27432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5036820" y="3063241"/>
            <a:ext cx="71120" cy="1427480"/>
            <a:chOff x="5036820" y="3063241"/>
            <a:chExt cx="71120" cy="142748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074920" y="3119121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5036820" y="3063241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825111" y="3074902"/>
            <a:ext cx="71120" cy="1412239"/>
            <a:chOff x="7832235" y="3068322"/>
            <a:chExt cx="71120" cy="1412239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7863840" y="3108961"/>
              <a:ext cx="0" cy="137160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7832235" y="3068322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36820" y="4424682"/>
            <a:ext cx="2854960" cy="74785"/>
            <a:chOff x="5036820" y="4424682"/>
            <a:chExt cx="2854960" cy="74785"/>
          </a:xfrm>
        </p:grpSpPr>
        <p:grpSp>
          <p:nvGrpSpPr>
            <p:cNvPr id="49" name="Group 48"/>
            <p:cNvGrpSpPr/>
            <p:nvPr/>
          </p:nvGrpSpPr>
          <p:grpSpPr>
            <a:xfrm>
              <a:off x="5036820" y="4424682"/>
              <a:ext cx="2814320" cy="71120"/>
              <a:chOff x="5036820" y="4424682"/>
              <a:chExt cx="2814320" cy="7112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5107940" y="4470401"/>
                <a:ext cx="2743200" cy="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>
                <a:off x="5036820" y="4424682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Oval 40"/>
            <p:cNvSpPr/>
            <p:nvPr/>
          </p:nvSpPr>
          <p:spPr>
            <a:xfrm>
              <a:off x="7820660" y="4428347"/>
              <a:ext cx="71120" cy="7112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034" y="3966602"/>
            <a:ext cx="816935" cy="96934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5352" y="2969646"/>
            <a:ext cx="737680" cy="9632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0048" y="2970301"/>
            <a:ext cx="731583" cy="96325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2560" y="4002467"/>
            <a:ext cx="780356" cy="9693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8040" y="3003351"/>
            <a:ext cx="737680" cy="96325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8467" y="3003695"/>
            <a:ext cx="755970" cy="96325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4214658" y="3592615"/>
            <a:ext cx="95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km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154943" y="4513162"/>
            <a:ext cx="95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 km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968467" y="2969646"/>
            <a:ext cx="8997253" cy="2005181"/>
            <a:chOff x="1968467" y="2969646"/>
            <a:chExt cx="8997253" cy="2005181"/>
          </a:xfrm>
        </p:grpSpPr>
        <p:grpSp>
          <p:nvGrpSpPr>
            <p:cNvPr id="63" name="Group 62"/>
            <p:cNvGrpSpPr/>
            <p:nvPr/>
          </p:nvGrpSpPr>
          <p:grpSpPr>
            <a:xfrm>
              <a:off x="2296160" y="3063241"/>
              <a:ext cx="8336280" cy="71120"/>
              <a:chOff x="2296160" y="3063241"/>
              <a:chExt cx="8336280" cy="71120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>
                <a:off x="2367280" y="3098801"/>
                <a:ext cx="8229600" cy="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86" name="Group 85"/>
              <p:cNvGrpSpPr/>
              <p:nvPr/>
            </p:nvGrpSpPr>
            <p:grpSpPr>
              <a:xfrm>
                <a:off x="2296160" y="3063241"/>
                <a:ext cx="8336280" cy="71120"/>
                <a:chOff x="2296160" y="3063241"/>
                <a:chExt cx="8336280" cy="71120"/>
              </a:xfrm>
            </p:grpSpPr>
            <p:sp>
              <p:nvSpPr>
                <p:cNvPr id="87" name="Oval 86"/>
                <p:cNvSpPr/>
                <p:nvPr/>
              </p:nvSpPr>
              <p:spPr>
                <a:xfrm>
                  <a:off x="2296160" y="3063241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0561320" y="3063241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979" l="1985" r="993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76520" y="3158099"/>
              <a:ext cx="2606040" cy="1209353"/>
            </a:xfrm>
            <a:prstGeom prst="rect">
              <a:avLst/>
            </a:prstGeom>
          </p:spPr>
        </p:pic>
        <p:cxnSp>
          <p:nvCxnSpPr>
            <p:cNvPr id="65" name="Straight Connector 64"/>
            <p:cNvCxnSpPr/>
            <p:nvPr/>
          </p:nvCxnSpPr>
          <p:spPr>
            <a:xfrm>
              <a:off x="5113020" y="3098801"/>
              <a:ext cx="2743200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5036820" y="3063241"/>
              <a:ext cx="71120" cy="1427480"/>
              <a:chOff x="5036820" y="3063241"/>
              <a:chExt cx="71120" cy="1427480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5074920" y="3119121"/>
                <a:ext cx="0" cy="137160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84" name="Oval 83"/>
              <p:cNvSpPr/>
              <p:nvPr/>
            </p:nvSpPr>
            <p:spPr>
              <a:xfrm>
                <a:off x="5036820" y="3063241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7825111" y="3074902"/>
              <a:ext cx="71120" cy="1412239"/>
              <a:chOff x="7832235" y="3068322"/>
              <a:chExt cx="71120" cy="1412239"/>
            </a:xfrm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7863840" y="3108961"/>
                <a:ext cx="0" cy="1371600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82" name="Oval 81"/>
              <p:cNvSpPr/>
              <p:nvPr/>
            </p:nvSpPr>
            <p:spPr>
              <a:xfrm>
                <a:off x="7832235" y="3068322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5036820" y="4424682"/>
              <a:ext cx="2854960" cy="74785"/>
              <a:chOff x="5036820" y="4424682"/>
              <a:chExt cx="2854960" cy="74785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5036820" y="4424682"/>
                <a:ext cx="2814320" cy="71120"/>
                <a:chOff x="5036820" y="4424682"/>
                <a:chExt cx="2814320" cy="71120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5107940" y="4470401"/>
                  <a:ext cx="27432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/>
                <p:cNvSpPr/>
                <p:nvPr/>
              </p:nvSpPr>
              <p:spPr>
                <a:xfrm>
                  <a:off x="5036820" y="4424682"/>
                  <a:ext cx="71120" cy="7112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Oval 77"/>
              <p:cNvSpPr/>
              <p:nvPr/>
            </p:nvSpPr>
            <p:spPr>
              <a:xfrm>
                <a:off x="7820660" y="4428347"/>
                <a:ext cx="71120" cy="7112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7034" y="3966602"/>
              <a:ext cx="816935" cy="96934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5352" y="2969646"/>
              <a:ext cx="737680" cy="963251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50048" y="2970301"/>
              <a:ext cx="731583" cy="963251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82560" y="4002467"/>
              <a:ext cx="780356" cy="969348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28040" y="3003351"/>
              <a:ext cx="737680" cy="963251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68467" y="3003695"/>
              <a:ext cx="755970" cy="963251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214658" y="3592615"/>
              <a:ext cx="95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km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54943" y="4513162"/>
              <a:ext cx="95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 km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83074" y="2273672"/>
            <a:ext cx="11343190" cy="4487220"/>
            <a:chOff x="424405" y="2370780"/>
            <a:chExt cx="11343190" cy="4487220"/>
          </a:xfrm>
        </p:grpSpPr>
        <p:sp>
          <p:nvSpPr>
            <p:cNvPr id="95" name="Rectangle 94"/>
            <p:cNvSpPr/>
            <p:nvPr/>
          </p:nvSpPr>
          <p:spPr>
            <a:xfrm>
              <a:off x="424405" y="2370780"/>
              <a:ext cx="11343190" cy="448722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8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0" bIns="0" rtlCol="0" anchor="ctr"/>
            <a:lstStyle/>
            <a:p>
              <a:pPr>
                <a:lnSpc>
                  <a:spcPct val="125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a)         ?  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km.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b)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ki-lô-mét</a:t>
              </a: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>
                <a:lnSpc>
                  <a:spcPct val="125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A. 1km 		B. 3km 		C. 2km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1458734" y="2799167"/>
              <a:ext cx="752401" cy="54864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32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7" name="Rounded Rectangle 96"/>
          <p:cNvSpPr/>
          <p:nvPr/>
        </p:nvSpPr>
        <p:spPr>
          <a:xfrm>
            <a:off x="5211832" y="3320034"/>
            <a:ext cx="619144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8" name="Oval 97"/>
          <p:cNvSpPr/>
          <p:nvPr/>
        </p:nvSpPr>
        <p:spPr>
          <a:xfrm>
            <a:off x="6634480" y="5739051"/>
            <a:ext cx="646808" cy="64680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/>
          <p:cNvGrpSpPr/>
          <p:nvPr/>
        </p:nvGrpSpPr>
        <p:grpSpPr>
          <a:xfrm>
            <a:off x="9566311" y="1752270"/>
            <a:ext cx="2911481" cy="5521784"/>
            <a:chOff x="-307894" y="1726246"/>
            <a:chExt cx="2911481" cy="5521784"/>
          </a:xfrm>
        </p:grpSpPr>
        <p:sp>
          <p:nvSpPr>
            <p:cNvPr id="100" name="Cloud Callout 99"/>
            <p:cNvSpPr/>
            <p:nvPr/>
          </p:nvSpPr>
          <p:spPr>
            <a:xfrm>
              <a:off x="288650" y="1726246"/>
              <a:ext cx="2314937" cy="1607005"/>
            </a:xfrm>
            <a:prstGeom prst="cloudCallout">
              <a:avLst>
                <a:gd name="adj1" fmla="val -2833"/>
                <a:gd name="adj2" fmla="val 761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2</a:t>
              </a:r>
            </a:p>
          </p:txBody>
        </p:sp>
        <p:pic>
          <p:nvPicPr>
            <p:cNvPr id="101" name="图片 27">
              <a:extLst>
                <a:ext uri="{FF2B5EF4-FFF2-40B4-BE49-F238E27FC236}">
                  <a16:creationId xmlns:a16="http://schemas.microsoft.com/office/drawing/2014/main" id="{894E1564-537B-1C4E-B821-61D8834F8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7894" y="3199604"/>
              <a:ext cx="2695775" cy="4048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757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00078 -0.40371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1" grpId="0"/>
      <p:bldP spid="61" grpId="1"/>
      <p:bldP spid="97" grpId="0" animBg="1"/>
      <p:bldP spid="97" grpId="1" animBg="1"/>
      <p:bldP spid="98" grpId="0" animBg="1"/>
      <p:bldP spid="9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01599" y="394945"/>
            <a:ext cx="5375564" cy="5324320"/>
            <a:chOff x="867294" y="3111490"/>
            <a:chExt cx="5375564" cy="5324320"/>
          </a:xfrm>
        </p:grpSpPr>
        <p:sp>
          <p:nvSpPr>
            <p:cNvPr id="19" name="Freeform 1"/>
            <p:cNvSpPr/>
            <p:nvPr/>
          </p:nvSpPr>
          <p:spPr>
            <a:xfrm>
              <a:off x="867294" y="4257561"/>
              <a:ext cx="5375564" cy="4178249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 que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10 que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1416" marR="0" lvl="1" indent="-171416" algn="l" defTabSz="711058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endParaRPr>
            </a:p>
          </p:txBody>
        </p:sp>
        <p:sp>
          <p:nvSpPr>
            <p:cNvPr id="20" name="Freeform 5"/>
            <p:cNvSpPr/>
            <p:nvPr/>
          </p:nvSpPr>
          <p:spPr>
            <a:xfrm>
              <a:off x="2838876" y="3111490"/>
              <a:ext cx="1432399" cy="1432398"/>
            </a:xfrm>
            <a:custGeom>
              <a:avLst/>
              <a:gdLst>
                <a:gd name="connsiteX0" fmla="*/ 0 w 1152002"/>
                <a:gd name="connsiteY0" fmla="*/ 576001 h 1152002"/>
                <a:gd name="connsiteX1" fmla="*/ 576001 w 1152002"/>
                <a:gd name="connsiteY1" fmla="*/ 0 h 1152002"/>
                <a:gd name="connsiteX2" fmla="*/ 1152002 w 1152002"/>
                <a:gd name="connsiteY2" fmla="*/ 576001 h 1152002"/>
                <a:gd name="connsiteX3" fmla="*/ 576001 w 1152002"/>
                <a:gd name="connsiteY3" fmla="*/ 1152002 h 1152002"/>
                <a:gd name="connsiteX4" fmla="*/ 0 w 1152002"/>
                <a:gd name="connsiteY4" fmla="*/ 576001 h 115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2002" h="1152002">
                  <a:moveTo>
                    <a:pt x="0" y="576001"/>
                  </a:moveTo>
                  <a:cubicBezTo>
                    <a:pt x="0" y="257884"/>
                    <a:pt x="257884" y="0"/>
                    <a:pt x="576001" y="0"/>
                  </a:cubicBezTo>
                  <a:cubicBezTo>
                    <a:pt x="894118" y="0"/>
                    <a:pt x="1152002" y="257884"/>
                    <a:pt x="1152002" y="576001"/>
                  </a:cubicBezTo>
                  <a:cubicBezTo>
                    <a:pt x="1152002" y="894118"/>
                    <a:pt x="894118" y="1152002"/>
                    <a:pt x="576001" y="1152002"/>
                  </a:cubicBezTo>
                  <a:cubicBezTo>
                    <a:pt x="257884" y="1152002"/>
                    <a:pt x="0" y="894118"/>
                    <a:pt x="0" y="576001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809" tIns="185809" rIns="185809" bIns="185809" numCol="1" spcCol="1270" anchor="ctr" anchorCtr="0">
              <a:noAutofit/>
            </a:bodyPr>
            <a:lstStyle/>
            <a:p>
              <a:pPr lvl="0" algn="ctr" defTabSz="11999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dirty="0">
                  <a:ln>
                    <a:solidFill>
                      <a:srgbClr val="000000"/>
                    </a:solidFill>
                  </a:ln>
                  <a:solidFill>
                    <a:srgbClr val="FFFF00"/>
                  </a:solidFill>
                  <a:latin typeface="#9Slide07 Crocante" panose="02000000000000000000" pitchFamily="2" charset="0"/>
                  <a:ea typeface="微软雅黑" panose="020B0503020204020204" pitchFamily="34" charset="-122"/>
                  <a:sym typeface="+mn-lt"/>
                </a:rPr>
                <a:t>3</a:t>
              </a:r>
              <a:endParaRPr lang="id-ID" sz="66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#9Slide07 Crocante" panose="020000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1855" y="2573459"/>
            <a:ext cx="5320145" cy="232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Group 21"/>
          <p:cNvGrpSpPr/>
          <p:nvPr/>
        </p:nvGrpSpPr>
        <p:grpSpPr>
          <a:xfrm>
            <a:off x="4575605" y="1247018"/>
            <a:ext cx="2756373" cy="5935995"/>
            <a:chOff x="-243240" y="1637048"/>
            <a:chExt cx="2756373" cy="5935995"/>
          </a:xfrm>
        </p:grpSpPr>
        <p:sp>
          <p:nvSpPr>
            <p:cNvPr id="23" name="Cloud Callout 22"/>
            <p:cNvSpPr/>
            <p:nvPr/>
          </p:nvSpPr>
          <p:spPr>
            <a:xfrm>
              <a:off x="198196" y="1637048"/>
              <a:ext cx="2314937" cy="1607005"/>
            </a:xfrm>
            <a:prstGeom prst="cloudCallout">
              <a:avLst>
                <a:gd name="adj1" fmla="val -18394"/>
                <a:gd name="adj2" fmla="val 756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4</a:t>
              </a:r>
            </a:p>
          </p:txBody>
        </p:sp>
        <p:pic>
          <p:nvPicPr>
            <p:cNvPr id="24" name="图片 27">
              <a:extLst>
                <a:ext uri="{FF2B5EF4-FFF2-40B4-BE49-F238E27FC236}">
                  <a16:creationId xmlns:a16="http://schemas.microsoft.com/office/drawing/2014/main" id="{894E1564-537B-1C4E-B821-61D8834F8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243240" y="3524617"/>
              <a:ext cx="2695775" cy="4048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56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5356" y="2645596"/>
            <a:ext cx="968128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"/>
          <p:cNvSpPr txBox="1"/>
          <p:nvPr/>
        </p:nvSpPr>
        <p:spPr>
          <a:xfrm>
            <a:off x="1471611" y="2402804"/>
            <a:ext cx="8181975" cy="830997"/>
          </a:xfrm>
          <a:prstGeom prst="rect">
            <a:avLst/>
          </a:prstGeom>
          <a:solidFill>
            <a:srgbClr val="92D050"/>
          </a:solidFill>
          <a:ln w="38100">
            <a:solidFill>
              <a:srgbClr val="699E56"/>
            </a:solidFill>
          </a:ln>
        </p:spPr>
        <p:txBody>
          <a:bodyPr wrap="square" rtlCol="0">
            <a:spAutoFit/>
          </a:bodyPr>
          <a:lstStyle/>
          <a:p>
            <a:pPr algn="just" defTabSz="914217"/>
            <a:r>
              <a:rPr kumimoji="1"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1"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kumimoji="1" lang="zh-CN" altLang="en-US" sz="2400" b="1" dirty="0">
                <a:latin typeface="Cambria" panose="02040503050406030204" pitchFamily="18" charset="0"/>
                <a:ea typeface="华康标题宋W9(P)" panose="02020900000000000000" pitchFamily="18" charset="-122"/>
              </a:rPr>
              <a:t> </a:t>
            </a:r>
            <a:r>
              <a:rPr kumimoji="1"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các yếu tố cơ bản gồm đỉnh, cạnh, góc của hình chữ nhật, hình vuông.</a:t>
            </a:r>
            <a:endParaRPr kumimoji="1" lang="zh-CN" altLang="en-US" sz="2400" b="1" dirty="0">
              <a:latin typeface="Cambria" panose="02040503050406030204" pitchFamily="18" charset="0"/>
              <a:ea typeface="华康标题宋W9(P)" panose="02020900000000000000" pitchFamily="18" charset="-122"/>
            </a:endParaRPr>
          </a:p>
        </p:txBody>
      </p:sp>
      <p:sp>
        <p:nvSpPr>
          <p:cNvPr id="54" name="文本框 4"/>
          <p:cNvSpPr txBox="1"/>
          <p:nvPr/>
        </p:nvSpPr>
        <p:spPr>
          <a:xfrm>
            <a:off x="1471611" y="3720021"/>
            <a:ext cx="8244911" cy="830997"/>
          </a:xfrm>
          <a:prstGeom prst="rect">
            <a:avLst/>
          </a:prstGeom>
          <a:solidFill>
            <a:srgbClr val="92D050"/>
          </a:solidFill>
          <a:ln w="38100">
            <a:solidFill>
              <a:srgbClr val="699E56"/>
            </a:solidFill>
          </a:ln>
        </p:spPr>
        <p:txBody>
          <a:bodyPr wrap="square" rtlCol="0">
            <a:spAutoFit/>
          </a:bodyPr>
          <a:lstStyle/>
          <a:p>
            <a:pPr algn="just" defTabSz="914217"/>
            <a:r>
              <a:rPr kumimoji="1" lang="en-US" altLang="zh-CN" sz="2400" b="1" dirty="0">
                <a:solidFill>
                  <a:srgbClr val="699E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1" lang="en-US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1"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năng lực lập luận, tư duy toán học và năng lực giao tiếp toán học</a:t>
            </a:r>
            <a:endParaRPr kumimoji="1" lang="zh-CN" altLang="en-US" sz="2400" b="1" dirty="0">
              <a:latin typeface="Cambria" panose="02040503050406030204" pitchFamily="18" charset="0"/>
              <a:ea typeface="华康标题宋W9(P)" panose="02020900000000000000" pitchFamily="18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454" y="1188267"/>
            <a:ext cx="6511092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梯形 17"/>
          <p:cNvSpPr/>
          <p:nvPr/>
        </p:nvSpPr>
        <p:spPr>
          <a:xfrm rot="10800000">
            <a:off x="2722698" y="2416445"/>
            <a:ext cx="2065436" cy="1540283"/>
          </a:xfrm>
          <a:prstGeom prst="trapezoid">
            <a:avLst>
              <a:gd name="adj" fmla="val 0"/>
            </a:avLst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400">
              <a:solidFill>
                <a:srgbClr val="FFFFFF"/>
              </a:solidFill>
              <a:latin typeface="华康标题宋W9(P)" panose="02020900000000000000" pitchFamily="18" charset="-122"/>
              <a:ea typeface="华康标题宋W9(P)" panose="020209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714350" y="2678215"/>
            <a:ext cx="2073784" cy="93305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kumimoji="1" lang="en-US" altLang="zh-CN" sz="6600" b="1" dirty="0">
                <a:ln w="38100">
                  <a:solidFill>
                    <a:srgbClr val="00206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1.</a:t>
            </a:r>
            <a:endParaRPr lang="zh-CN" altLang="en-US" sz="6600" b="1" dirty="0">
              <a:ln w="38100">
                <a:solidFill>
                  <a:srgbClr val="002060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latin typeface="#9Slide07 IcielBC Cubano Normal" panose="00000500000000000000" pitchFamily="2" charset="0"/>
              <a:ea typeface="华康标题宋W9(P)" panose="02020900000000000000" pitchFamily="18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134" y="2678215"/>
            <a:ext cx="4822354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255" y="166770"/>
            <a:ext cx="865707" cy="871804"/>
          </a:xfrm>
          <a:prstGeom prst="rect">
            <a:avLst/>
          </a:prstGeom>
        </p:spPr>
      </p:pic>
      <p:sp>
        <p:nvSpPr>
          <p:cNvPr id="11" name="矩形 1"/>
          <p:cNvSpPr/>
          <p:nvPr/>
        </p:nvSpPr>
        <p:spPr>
          <a:xfrm>
            <a:off x="3709815" y="859252"/>
            <a:ext cx="4989945" cy="838006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</a:rPr>
              <a:t>Hình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</a:rPr>
              <a:t>vuông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</a:rPr>
              <a:t>là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</a:rPr>
              <a:t>hình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</a:rPr>
              <a:t>có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</a:rPr>
              <a:t>: </a:t>
            </a:r>
            <a:endParaRPr lang="zh-CN" altLang="en-US" sz="3200" b="1" dirty="0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圆角矩形 7"/>
          <p:cNvSpPr/>
          <p:nvPr/>
        </p:nvSpPr>
        <p:spPr>
          <a:xfrm>
            <a:off x="544946" y="2551720"/>
            <a:ext cx="5379516" cy="1373093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4 </a:t>
            </a:r>
            <a:r>
              <a:rPr lang="en-US" altLang="zh-CN" sz="3200" dirty="0" err="1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đỉnh</a:t>
            </a:r>
            <a:r>
              <a:rPr lang="en-US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endParaRPr lang="zh-CN" altLang="en-US" sz="3200" dirty="0">
              <a:solidFill>
                <a:schemeClr val="tx1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4" name="椭圆 5"/>
          <p:cNvSpPr/>
          <p:nvPr/>
        </p:nvSpPr>
        <p:spPr>
          <a:xfrm>
            <a:off x="617076" y="2786173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8" name="圆角矩形 12"/>
          <p:cNvSpPr/>
          <p:nvPr/>
        </p:nvSpPr>
        <p:spPr>
          <a:xfrm>
            <a:off x="6385162" y="2523039"/>
            <a:ext cx="5406839" cy="1373093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4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góc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vuông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9" name="椭圆 11"/>
          <p:cNvSpPr/>
          <p:nvPr/>
        </p:nvSpPr>
        <p:spPr>
          <a:xfrm>
            <a:off x="6440265" y="2757466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圆角矩形 19"/>
          <p:cNvSpPr/>
          <p:nvPr/>
        </p:nvSpPr>
        <p:spPr>
          <a:xfrm>
            <a:off x="544946" y="4709689"/>
            <a:ext cx="5379516" cy="1373093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6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	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4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cạnh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có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độ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dài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bằng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nhau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6" name="椭圆 18"/>
          <p:cNvSpPr/>
          <p:nvPr/>
        </p:nvSpPr>
        <p:spPr>
          <a:xfrm>
            <a:off x="617076" y="4972823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0" name="圆角矩形 24"/>
          <p:cNvSpPr/>
          <p:nvPr/>
        </p:nvSpPr>
        <p:spPr>
          <a:xfrm>
            <a:off x="6385162" y="4709689"/>
            <a:ext cx="5406840" cy="1373093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6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Cả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3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đáp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án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đều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đúng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.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1" name="椭圆 23"/>
          <p:cNvSpPr/>
          <p:nvPr/>
        </p:nvSpPr>
        <p:spPr>
          <a:xfrm>
            <a:off x="6440265" y="497282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110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19" grpId="0" animBg="1"/>
      <p:bldP spid="25" grpId="0" animBg="1"/>
      <p:bldP spid="26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055" y="97944"/>
            <a:ext cx="865707" cy="871804"/>
          </a:xfrm>
          <a:prstGeom prst="rect">
            <a:avLst/>
          </a:prstGeom>
        </p:spPr>
      </p:pic>
      <p:sp>
        <p:nvSpPr>
          <p:cNvPr id="3" name="矩形 1"/>
          <p:cNvSpPr/>
          <p:nvPr/>
        </p:nvSpPr>
        <p:spPr>
          <a:xfrm>
            <a:off x="1897236" y="838647"/>
            <a:ext cx="8397528" cy="1361898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Độ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dài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của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cạnh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dài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và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cạnh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ngắn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của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hình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chữ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nhật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có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tên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gọi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lần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lượt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là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:</a:t>
            </a:r>
            <a:endParaRPr lang="zh-CN" alt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4" name="圆角矩形 7"/>
          <p:cNvSpPr/>
          <p:nvPr/>
        </p:nvSpPr>
        <p:spPr>
          <a:xfrm>
            <a:off x="916727" y="2526217"/>
            <a:ext cx="4884305" cy="1373093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Chiều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rộng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,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chiều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dài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圆角矩形 12"/>
          <p:cNvSpPr/>
          <p:nvPr/>
        </p:nvSpPr>
        <p:spPr>
          <a:xfrm>
            <a:off x="6479459" y="2523039"/>
            <a:ext cx="4957296" cy="1373093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        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Chiều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dài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,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chiều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rộng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11"/>
          <p:cNvSpPr/>
          <p:nvPr/>
        </p:nvSpPr>
        <p:spPr>
          <a:xfrm>
            <a:off x="6608039" y="2698259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9"/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Cạnh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dài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,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cạnh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rộng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8"/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24"/>
          <p:cNvSpPr/>
          <p:nvPr/>
        </p:nvSpPr>
        <p:spPr>
          <a:xfrm>
            <a:off x="6479460" y="4709689"/>
            <a:ext cx="4955158" cy="1373093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914217"/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Cạnh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rộng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,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cạnh</a:t>
            </a:r>
            <a:r>
              <a:rPr lang="en-US" altLang="zh-CN" sz="3200" dirty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dài</a:t>
            </a:r>
            <a:endParaRPr lang="zh-CN" altLang="en-US" sz="3200" dirty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23"/>
          <p:cNvSpPr/>
          <p:nvPr/>
        </p:nvSpPr>
        <p:spPr>
          <a:xfrm>
            <a:off x="6608039" y="4972823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8560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2528" y="35900"/>
            <a:ext cx="865707" cy="871804"/>
          </a:xfrm>
          <a:prstGeom prst="rect">
            <a:avLst/>
          </a:prstGeom>
        </p:spPr>
      </p:pic>
      <p:sp>
        <p:nvSpPr>
          <p:cNvPr id="3" name="矩形 1"/>
          <p:cNvSpPr/>
          <p:nvPr/>
        </p:nvSpPr>
        <p:spPr>
          <a:xfrm>
            <a:off x="4055807" y="777117"/>
            <a:ext cx="4080386" cy="1136819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Đâu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là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hình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vuông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?</a:t>
            </a:r>
            <a:endParaRPr lang="zh-CN" alt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4" name="圆角矩形 7"/>
          <p:cNvSpPr/>
          <p:nvPr/>
        </p:nvSpPr>
        <p:spPr>
          <a:xfrm>
            <a:off x="916727" y="2526217"/>
            <a:ext cx="4670859" cy="1373093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rgbClr val="FFFFFF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圆角矩形 12"/>
          <p:cNvSpPr/>
          <p:nvPr/>
        </p:nvSpPr>
        <p:spPr>
          <a:xfrm>
            <a:off x="6768393" y="2523039"/>
            <a:ext cx="4668361" cy="1373093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11"/>
          <p:cNvSpPr/>
          <p:nvPr/>
        </p:nvSpPr>
        <p:spPr>
          <a:xfrm>
            <a:off x="6863677" y="2747420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9"/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8"/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24"/>
          <p:cNvSpPr/>
          <p:nvPr/>
        </p:nvSpPr>
        <p:spPr>
          <a:xfrm>
            <a:off x="6766256" y="4709689"/>
            <a:ext cx="4668361" cy="1373093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23"/>
          <p:cNvSpPr/>
          <p:nvPr/>
        </p:nvSpPr>
        <p:spPr>
          <a:xfrm>
            <a:off x="6861539" y="4934070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668" y="2238599"/>
            <a:ext cx="1876416" cy="1864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2649" y="2150674"/>
            <a:ext cx="1731833" cy="1916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0535" y="4427726"/>
            <a:ext cx="2529057" cy="1861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1545" y="4558523"/>
            <a:ext cx="2926690" cy="167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54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255" y="166770"/>
            <a:ext cx="865707" cy="871804"/>
          </a:xfrm>
          <a:prstGeom prst="rect">
            <a:avLst/>
          </a:prstGeom>
        </p:spPr>
      </p:pic>
      <p:sp>
        <p:nvSpPr>
          <p:cNvPr id="3" name="矩形 1"/>
          <p:cNvSpPr/>
          <p:nvPr/>
        </p:nvSpPr>
        <p:spPr>
          <a:xfrm>
            <a:off x="3500285" y="859252"/>
            <a:ext cx="5378244" cy="838006"/>
          </a:xfrm>
          <a:prstGeom prst="rect">
            <a:avLst/>
          </a:prstGeom>
          <a:solidFill>
            <a:srgbClr val="699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Đâu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là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hình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hình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chữ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</a:rPr>
              <a:t>nhật</a:t>
            </a:r>
            <a:r>
              <a:rPr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</a:rPr>
              <a:t>?</a:t>
            </a:r>
            <a:endParaRPr lang="zh-CN" altLang="en-US" sz="32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4" name="圆角矩形 7"/>
          <p:cNvSpPr/>
          <p:nvPr/>
        </p:nvSpPr>
        <p:spPr>
          <a:xfrm>
            <a:off x="916727" y="2526217"/>
            <a:ext cx="4670859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5" name="椭圆 5"/>
          <p:cNvSpPr/>
          <p:nvPr/>
        </p:nvSpPr>
        <p:spPr>
          <a:xfrm>
            <a:off x="1000861" y="2795192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圆角矩形 12"/>
          <p:cNvSpPr/>
          <p:nvPr/>
        </p:nvSpPr>
        <p:spPr>
          <a:xfrm>
            <a:off x="6768393" y="252303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椭圆 11"/>
          <p:cNvSpPr/>
          <p:nvPr/>
        </p:nvSpPr>
        <p:spPr>
          <a:xfrm>
            <a:off x="6863677" y="2747420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19"/>
          <p:cNvSpPr/>
          <p:nvPr/>
        </p:nvSpPr>
        <p:spPr>
          <a:xfrm>
            <a:off x="900523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椭圆 18"/>
          <p:cNvSpPr/>
          <p:nvPr/>
        </p:nvSpPr>
        <p:spPr>
          <a:xfrm>
            <a:off x="984659" y="4978665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24"/>
          <p:cNvSpPr/>
          <p:nvPr/>
        </p:nvSpPr>
        <p:spPr>
          <a:xfrm>
            <a:off x="6766256" y="4709689"/>
            <a:ext cx="4668361" cy="1373093"/>
          </a:xfrm>
          <a:prstGeom prst="roundRect">
            <a:avLst>
              <a:gd name="adj" fmla="val 7594"/>
            </a:avLst>
          </a:prstGeom>
          <a:noFill/>
          <a:ln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椭圆 23"/>
          <p:cNvSpPr/>
          <p:nvPr/>
        </p:nvSpPr>
        <p:spPr>
          <a:xfrm>
            <a:off x="6861539" y="4934070"/>
            <a:ext cx="846823" cy="846823"/>
          </a:xfrm>
          <a:prstGeom prst="ellipse">
            <a:avLst/>
          </a:prstGeom>
          <a:noFill/>
          <a:ln w="25400">
            <a:solidFill>
              <a:srgbClr val="699E5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lang="en-US" altLang="zh-C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endParaRPr lang="zh-CN" altLang="en-US" sz="4000" b="1" dirty="0">
              <a:solidFill>
                <a:srgbClr val="00B05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1544" y="2210347"/>
            <a:ext cx="2525971" cy="1873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239" y="2185573"/>
            <a:ext cx="1978161" cy="19705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4813" y="4355571"/>
            <a:ext cx="1564469" cy="20428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1545" y="4558523"/>
            <a:ext cx="2926690" cy="167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23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梯形 17"/>
          <p:cNvSpPr/>
          <p:nvPr/>
        </p:nvSpPr>
        <p:spPr>
          <a:xfrm rot="10800000">
            <a:off x="3499446" y="2555419"/>
            <a:ext cx="2065436" cy="1540283"/>
          </a:xfrm>
          <a:prstGeom prst="trapezoid">
            <a:avLst>
              <a:gd name="adj" fmla="val 0"/>
            </a:avLst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400">
              <a:solidFill>
                <a:srgbClr val="FFFFFF"/>
              </a:solidFill>
              <a:latin typeface="华康标题宋W9(P)" panose="02020900000000000000" pitchFamily="18" charset="-122"/>
              <a:ea typeface="华康标题宋W9(P)" panose="020209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91098" y="2817189"/>
            <a:ext cx="2073784" cy="93305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17"/>
            <a:r>
              <a:rPr kumimoji="1" lang="en-US" altLang="zh-CN" sz="6600" b="1" dirty="0">
                <a:ln w="38100">
                  <a:solidFill>
                    <a:srgbClr val="002060"/>
                  </a:solidFill>
                </a:ln>
                <a:solidFill>
                  <a:srgbClr val="01B3C5">
                    <a:lumMod val="40000"/>
                    <a:lumOff val="60000"/>
                  </a:srgbClr>
                </a:solidFill>
                <a:latin typeface="#9Slide07 IcielBC Cubano Normal" panose="00000500000000000000" pitchFamily="2" charset="0"/>
                <a:ea typeface="Cambria" panose="02040503050406030204" pitchFamily="18" charset="0"/>
              </a:rPr>
              <a:t>2.</a:t>
            </a:r>
            <a:endParaRPr lang="zh-CN" altLang="en-US" sz="6600" b="1" dirty="0">
              <a:ln w="38100">
                <a:solidFill>
                  <a:srgbClr val="002060"/>
                </a:solidFill>
              </a:ln>
              <a:solidFill>
                <a:srgbClr val="01B3C5">
                  <a:lumMod val="40000"/>
                  <a:lumOff val="60000"/>
                </a:srgbClr>
              </a:solidFill>
              <a:latin typeface="#9Slide07 IcielBC Cubano Normal" panose="00000500000000000000" pitchFamily="2" charset="0"/>
              <a:ea typeface="华康标题宋W9(P)" panose="02020900000000000000" pitchFamily="18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229" y="2735030"/>
            <a:ext cx="4822354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999" y="1726246"/>
            <a:ext cx="8465599" cy="398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956878" y="5785588"/>
            <a:ext cx="862584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xén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trũi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8619" y="2807600"/>
            <a:ext cx="3931920" cy="20062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703898" y="2442259"/>
            <a:ext cx="648183" cy="5671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42137" y="2504368"/>
            <a:ext cx="648183" cy="5671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87350" y="4597932"/>
            <a:ext cx="648183" cy="5671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47112" y="4611982"/>
            <a:ext cx="648183" cy="56715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921924" y="2724906"/>
            <a:ext cx="100055" cy="2132376"/>
            <a:chOff x="7909432" y="2821592"/>
            <a:chExt cx="100055" cy="2132376"/>
          </a:xfrm>
        </p:grpSpPr>
        <p:grpSp>
          <p:nvGrpSpPr>
            <p:cNvPr id="11" name="Group 10"/>
            <p:cNvGrpSpPr/>
            <p:nvPr/>
          </p:nvGrpSpPr>
          <p:grpSpPr>
            <a:xfrm rot="5400000">
              <a:off x="6912114" y="3818910"/>
              <a:ext cx="2086076" cy="91440"/>
              <a:chOff x="5025247" y="4424682"/>
              <a:chExt cx="2086076" cy="9144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6108924" y="3469418"/>
                <a:ext cx="1416" cy="2003383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5025247" y="4424682"/>
                <a:ext cx="91440" cy="9144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Oval 17"/>
            <p:cNvSpPr/>
            <p:nvPr/>
          </p:nvSpPr>
          <p:spPr>
            <a:xfrm rot="5400000">
              <a:off x="7918047" y="4862528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58915" y="4774867"/>
            <a:ext cx="4031094" cy="91440"/>
            <a:chOff x="7918047" y="4862528"/>
            <a:chExt cx="4031094" cy="91440"/>
          </a:xfrm>
        </p:grpSpPr>
        <p:cxnSp>
          <p:nvCxnSpPr>
            <p:cNvPr id="22" name="Straight Connector 21"/>
            <p:cNvCxnSpPr/>
            <p:nvPr/>
          </p:nvCxnSpPr>
          <p:spPr>
            <a:xfrm flipH="1" flipV="1">
              <a:off x="7962307" y="4912882"/>
              <a:ext cx="3986834" cy="579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 rot="5400000">
              <a:off x="7918047" y="4862528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8013410" y="3460830"/>
            <a:ext cx="1037994" cy="381965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470901" y="4992323"/>
            <a:ext cx="1037994" cy="345533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602461" y="126005"/>
            <a:ext cx="11019663" cy="1525565"/>
            <a:chOff x="567737" y="384258"/>
            <a:chExt cx="11019663" cy="1525565"/>
          </a:xfrm>
        </p:grpSpPr>
        <p:sp>
          <p:nvSpPr>
            <p:cNvPr id="14" name="Freeform 1"/>
            <p:cNvSpPr/>
            <p:nvPr/>
          </p:nvSpPr>
          <p:spPr>
            <a:xfrm>
              <a:off x="1508680" y="384258"/>
              <a:ext cx="10078720" cy="152556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182880" rIns="640080" bIns="0" numCol="1" spcCol="1270" anchor="ctr" anchorCtr="0">
              <a:noAutofit/>
            </a:bodyPr>
            <a:lstStyle/>
            <a:p>
              <a:pPr lvl="0" algn="just"/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bạn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DẾ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mèn, dế trũi, châu chấu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voi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và xén tóc ở bốn đỉnh của hình chữ nhật ABCD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(như hình vẽ). </a:t>
              </a:r>
              <a:r>
                <a:rPr lang="en-US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vi-VN" sz="2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iết rằng BC = 13 dm, CD = 20 dm.</a:t>
              </a:r>
            </a:p>
            <a:p>
              <a:pPr marL="171416" lvl="1" indent="-171416" defTabSz="711058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id-ID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737" y="440560"/>
              <a:ext cx="1469263" cy="1469263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-307894" y="1726246"/>
            <a:ext cx="2911481" cy="5521784"/>
            <a:chOff x="-307894" y="1726246"/>
            <a:chExt cx="2911481" cy="5521784"/>
          </a:xfrm>
        </p:grpSpPr>
        <p:sp>
          <p:nvSpPr>
            <p:cNvPr id="34" name="Cloud Callout 33"/>
            <p:cNvSpPr/>
            <p:nvPr/>
          </p:nvSpPr>
          <p:spPr>
            <a:xfrm>
              <a:off x="288650" y="1726246"/>
              <a:ext cx="2314937" cy="1607005"/>
            </a:xfrm>
            <a:prstGeom prst="cloudCallout">
              <a:avLst>
                <a:gd name="adj1" fmla="val -2833"/>
                <a:gd name="adj2" fmla="val 761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endParaRPr lang="en-US" sz="2400" b="1" dirty="0"/>
            </a:p>
            <a:p>
              <a:pPr algn="ctr"/>
              <a:r>
                <a:rPr lang="en-US" sz="2400" b="1" dirty="0" err="1"/>
                <a:t>nhóm</a:t>
              </a:r>
              <a:r>
                <a:rPr lang="en-US" sz="2400" b="1" dirty="0"/>
                <a:t> 2</a:t>
              </a:r>
            </a:p>
          </p:txBody>
        </p:sp>
        <p:pic>
          <p:nvPicPr>
            <p:cNvPr id="36" name="图片 27">
              <a:extLst>
                <a:ext uri="{FF2B5EF4-FFF2-40B4-BE49-F238E27FC236}">
                  <a16:creationId xmlns:a16="http://schemas.microsoft.com/office/drawing/2014/main" id="{894E1564-537B-1C4E-B821-61D8834F8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77" b="96010" l="3091" r="90000">
                          <a14:foregroundMark x1="16909" y1="54776" x2="10364" y2="49940"/>
                          <a14:foregroundMark x1="22000" y1="56832" x2="15636" y2="53083"/>
                          <a14:foregroundMark x1="52909" y1="32769" x2="53818" y2="28779"/>
                          <a14:foregroundMark x1="58545" y1="25030" x2="63273" y2="22491"/>
                          <a14:foregroundMark x1="69636" y1="74244" x2="60182" y2="69649"/>
                          <a14:foregroundMark x1="75636" y1="74244" x2="60727" y2="74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307894" y="3199604"/>
              <a:ext cx="2695775" cy="4048426"/>
            </a:xfrm>
            <a:prstGeom prst="rect">
              <a:avLst/>
            </a:prstGeom>
          </p:spPr>
        </p:pic>
      </p:grpSp>
      <p:sp>
        <p:nvSpPr>
          <p:cNvPr id="38" name="Rounded Rectangle 37"/>
          <p:cNvSpPr/>
          <p:nvPr/>
        </p:nvSpPr>
        <p:spPr>
          <a:xfrm>
            <a:off x="6790479" y="5746282"/>
            <a:ext cx="3291070" cy="4763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790479" y="6279388"/>
            <a:ext cx="3291070" cy="4763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05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3" grpId="0" animBg="1"/>
      <p:bldP spid="8" grpId="0" animBg="1"/>
      <p:bldP spid="9" grpId="0" animBg="1"/>
      <p:bldP spid="10" grpId="0" animBg="1"/>
      <p:bldP spid="25" grpId="0" animBg="1"/>
      <p:bldP spid="31" grpId="0" animBg="1"/>
      <p:bldP spid="38" grpId="0" animBg="1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08536868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516</Words>
  <Application>Microsoft Office PowerPoint</Application>
  <PresentationFormat>Widescreen</PresentationFormat>
  <Paragraphs>80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微软雅黑</vt:lpstr>
      <vt:lpstr>#9Slide07 HoneyCream</vt:lpstr>
      <vt:lpstr>UTM Aquarelle</vt:lpstr>
      <vt:lpstr>华康标题宋W9(P)</vt:lpstr>
      <vt:lpstr>等线</vt:lpstr>
      <vt:lpstr>UTM Avo</vt:lpstr>
      <vt:lpstr>Cambria</vt:lpstr>
      <vt:lpstr>Arial</vt:lpstr>
      <vt:lpstr>SVN-Newton</vt:lpstr>
      <vt:lpstr>Times New Roman</vt:lpstr>
      <vt:lpstr>#9Slide07 Crocante</vt:lpstr>
      <vt:lpstr>ITC Avant Garde Std Bk</vt:lpstr>
      <vt:lpstr>Calibri</vt:lpstr>
      <vt:lpstr>#9Slide07 IcielBC Cubano Normal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Administrator</cp:lastModifiedBy>
  <cp:revision>100</cp:revision>
  <dcterms:created xsi:type="dcterms:W3CDTF">2022-09-26T13:11:28Z</dcterms:created>
  <dcterms:modified xsi:type="dcterms:W3CDTF">2024-10-21T09:50:51Z</dcterms:modified>
</cp:coreProperties>
</file>