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60" r:id="rId3"/>
    <p:sldId id="273" r:id="rId4"/>
    <p:sldId id="257" r:id="rId5"/>
    <p:sldId id="291" r:id="rId6"/>
    <p:sldId id="7751" r:id="rId7"/>
    <p:sldId id="7746" r:id="rId8"/>
    <p:sldId id="7747" r:id="rId9"/>
    <p:sldId id="262" r:id="rId10"/>
    <p:sldId id="284" r:id="rId11"/>
    <p:sldId id="7748" r:id="rId12"/>
    <p:sldId id="7752" r:id="rId13"/>
    <p:sldId id="7753" r:id="rId14"/>
    <p:sldId id="7754" r:id="rId15"/>
    <p:sldId id="7749" r:id="rId16"/>
    <p:sldId id="7755" r:id="rId17"/>
    <p:sldId id="7757" r:id="rId18"/>
    <p:sldId id="7756" r:id="rId19"/>
    <p:sldId id="7758"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180"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xmlns="" id="{92A8F3E6-F8F9-48DB-8B37-95018FE3142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urtains"/>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Xếp các câu dưới đây vào nhóm thích hợp và giải thích vì sao em xếp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 </a:t>
              </a:r>
              <a:r>
                <a:rPr kumimoji="0" lang="vi-VN" sz="32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0" name="Rounded Rectangle 13">
            <a:extLst>
              <a:ext uri="{FF2B5EF4-FFF2-40B4-BE49-F238E27FC236}">
                <a16:creationId xmlns:a16="http://schemas.microsoft.com/office/drawing/2014/main" xmlns="" id="{EF6C7D4A-3132-4F92-99A4-A3EA47768CE0}"/>
              </a:ext>
            </a:extLst>
          </p:cNvPr>
          <p:cNvSpPr/>
          <p:nvPr/>
        </p:nvSpPr>
        <p:spPr>
          <a:xfrm>
            <a:off x="4963823" y="1475705"/>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ounded Rectangle 15">
            <a:extLst>
              <a:ext uri="{FF2B5EF4-FFF2-40B4-BE49-F238E27FC236}">
                <a16:creationId xmlns:a16="http://schemas.microsoft.com/office/drawing/2014/main" xmlns="" id="{1ADC2BBE-D261-48A3-9C96-33BDD6BA068B}"/>
              </a:ext>
            </a:extLst>
          </p:cNvPr>
          <p:cNvSpPr/>
          <p:nvPr/>
        </p:nvSpPr>
        <p:spPr>
          <a:xfrm>
            <a:off x="4963823" y="2637754"/>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xmlns="" id="{3AC9E938-A612-451B-927A-142858EF08D9}"/>
              </a:ext>
            </a:extLst>
          </p:cNvPr>
          <p:cNvSpPr txBox="1"/>
          <p:nvPr/>
        </p:nvSpPr>
        <p:spPr>
          <a:xfrm>
            <a:off x="1449746" y="3695663"/>
            <a:ext cx="10220326"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a</a:t>
            </a:r>
            <a:r>
              <a:rPr lang="vi-VN" sz="3600" dirty="0">
                <a:latin typeface="+mj-lt"/>
                <a:ea typeface="Arial-Rounded" panose="020B0500000000000000" pitchFamily="34" charset="0"/>
                <a:cs typeface="Arial-Rounded" panose="020B0500000000000000" pitchFamily="34" charset="0"/>
              </a:rPr>
              <a:t>. Bút nâu </a:t>
            </a:r>
            <a:r>
              <a:rPr lang="en-US" sz="3600" dirty="0" err="1">
                <a:latin typeface="+mj-lt"/>
                <a:ea typeface="Arial-Rounded" panose="020B0500000000000000" pitchFamily="34" charset="0"/>
                <a:cs typeface="Arial-Rounded" panose="020B0500000000000000" pitchFamily="34" charset="0"/>
              </a:rPr>
              <a:t>trông</a:t>
            </a:r>
            <a:r>
              <a:rPr lang="en-US" sz="3600" dirty="0">
                <a:latin typeface="+mj-lt"/>
                <a:ea typeface="Arial-Rounded" panose="020B0500000000000000" pitchFamily="34" charset="0"/>
                <a:cs typeface="Arial-Rounded" panose="020B0500000000000000" pitchFamily="34" charset="0"/>
              </a:rPr>
              <a:t> </a:t>
            </a:r>
            <a:r>
              <a:rPr lang="en-US" sz="3600" dirty="0" err="1">
                <a:latin typeface="+mj-lt"/>
                <a:ea typeface="Arial-Rounded" panose="020B0500000000000000" pitchFamily="34" charset="0"/>
                <a:cs typeface="Arial-Rounded" panose="020B0500000000000000" pitchFamily="34" charset="0"/>
              </a:rPr>
              <a:t>thế</a:t>
            </a:r>
            <a:r>
              <a:rPr lang="en-US" sz="3600" dirty="0">
                <a:latin typeface="+mj-lt"/>
                <a:ea typeface="Arial-Rounded" panose="020B0500000000000000" pitchFamily="34" charset="0"/>
                <a:cs typeface="Arial-Rounded" panose="020B0500000000000000" pitchFamily="34" charset="0"/>
              </a:rPr>
              <a:t> </a:t>
            </a:r>
            <a:r>
              <a:rPr lang="en-US" sz="3600" dirty="0" err="1">
                <a:latin typeface="+mj-lt"/>
                <a:ea typeface="Arial-Rounded" panose="020B0500000000000000" pitchFamily="34" charset="0"/>
                <a:cs typeface="Arial-Rounded" panose="020B0500000000000000" pitchFamily="34" charset="0"/>
              </a:rPr>
              <a:t>nào</a:t>
            </a:r>
            <a:r>
              <a:rPr lang="en-US" sz="3600" dirty="0">
                <a:latin typeface="+mj-lt"/>
                <a:ea typeface="Arial-Rounded" panose="020B0500000000000000" pitchFamily="34" charset="0"/>
                <a:cs typeface="Arial-Rounded" panose="020B0500000000000000" pitchFamily="34" charset="0"/>
              </a:rPr>
              <a:t>?</a:t>
            </a:r>
            <a:endParaRPr lang="vi-VN" sz="3600" dirty="0">
              <a:latin typeface="+mj-lt"/>
              <a:ea typeface="Arial-Rounded" panose="020B0500000000000000" pitchFamily="34" charset="0"/>
              <a:cs typeface="Arial-Rounded" panose="020B0500000000000000" pitchFamily="34" charset="0"/>
            </a:endParaRPr>
          </a:p>
          <a:p>
            <a:pPr algn="just"/>
            <a:r>
              <a:rPr lang="vi-VN" sz="3600" dirty="0">
                <a:latin typeface="+mj-lt"/>
                <a:ea typeface="Arial-Rounded" panose="020B0500000000000000" pitchFamily="34" charset="0"/>
                <a:cs typeface="Arial-Rounded" panose="020B0500000000000000" pitchFamily="34" charset="0"/>
              </a:rPr>
              <a:t>b. Bút nâu là một người bạn tốt.</a:t>
            </a:r>
          </a:p>
          <a:p>
            <a:pPr algn="just"/>
            <a:r>
              <a:rPr lang="vi-VN" sz="3600" dirty="0">
                <a:latin typeface="+mj-lt"/>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mj-lt"/>
                <a:ea typeface="Arial-Rounded" panose="020B0500000000000000" pitchFamily="34" charset="0"/>
                <a:cs typeface="Arial-Rounded" panose="020B0500000000000000" pitchFamily="34" charset="0"/>
              </a:rPr>
              <a:t>d. Bút nâu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gắn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bút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đỏ</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endParaRPr lang="vi-VN" sz="3600"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xmlns="" id="{D743DB4D-30DB-46EF-B23B-21FE53EDD35D}"/>
              </a:ext>
            </a:extLst>
          </p:cNvPr>
          <p:cNvCxnSpPr>
            <a:cxnSpLocks/>
          </p:cNvCxnSpPr>
          <p:nvPr/>
        </p:nvCxnSpPr>
        <p:spPr>
          <a:xfrm>
            <a:off x="1019175" y="678352"/>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6889B5D-8C9B-4A35-A642-C8B28002BE3D}"/>
              </a:ext>
            </a:extLst>
          </p:cNvPr>
          <p:cNvCxnSpPr>
            <a:cxnSpLocks/>
          </p:cNvCxnSpPr>
          <p:nvPr/>
        </p:nvCxnSpPr>
        <p:spPr>
          <a:xfrm>
            <a:off x="5600700" y="668827"/>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A4E3F82-E350-424F-B8AF-F289D6BBC2B0}"/>
              </a:ext>
            </a:extLst>
          </p:cNvPr>
          <p:cNvCxnSpPr>
            <a:cxnSpLocks/>
          </p:cNvCxnSpPr>
          <p:nvPr/>
        </p:nvCxnSpPr>
        <p:spPr>
          <a:xfrm>
            <a:off x="8851473"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xmlns=""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xmlns=""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xmlns=""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xmlns=""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xmlns=""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xmlns=""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xmlns=""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1822"/>
                </a:solidFill>
                <a:effectLst/>
                <a:uLnTx/>
                <a:uFillTx/>
                <a:latin typeface="Times New Roman" panose="02020603050405020304" pitchFamily="18" charset="0"/>
                <a:cs typeface="Times New Roman" panose="02020603050405020304" pitchFamily="18" charset="0"/>
              </a:rPr>
              <a:t>Cùng nhớ lại</a:t>
            </a:r>
            <a:endPar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xmlns=""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a16="http://schemas.microsoft.com/office/drawing/2014/main" xmlns="" id="{9ABE57E2-064E-4305-B6E3-5EAD3FEFD473}"/>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xmlns="" id="{DBB0DAF1-1C15-4690-8F3B-C58DE23A953C}"/>
                </a:ext>
              </a:extLst>
            </p:cNvPr>
            <p:cNvSpPr txBox="1"/>
            <p:nvPr/>
          </p:nvSpPr>
          <p:spPr>
            <a:xfrm>
              <a:off x="2103829" y="1689557"/>
              <a:ext cx="2448342" cy="1009761"/>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 dùng để giới thiệu, kể , tả sự vật, sự việc.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Cuối câu có dấu chấm</a:t>
              </a:r>
              <a:endParaRPr kumimoji="0" lang="vi-VN" sz="2800" b="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xmlns="" id="{3FB55F5F-72DE-49AA-8FF8-3C661BA8A7E3}"/>
              </a:ext>
            </a:extLst>
          </p:cNvPr>
          <p:cNvGrpSpPr/>
          <p:nvPr/>
        </p:nvGrpSpPr>
        <p:grpSpPr>
          <a:xfrm>
            <a:off x="6219441" y="1133764"/>
            <a:ext cx="5641911" cy="3474720"/>
            <a:chOff x="7320411" y="1469790"/>
            <a:chExt cx="2979388" cy="1991617"/>
          </a:xfrm>
        </p:grpSpPr>
        <p:pic>
          <p:nvPicPr>
            <p:cNvPr id="27" name="Picture 26" descr="Background pattern, icon&#10;&#10;Description automatically generated">
              <a:extLst>
                <a:ext uri="{FF2B5EF4-FFF2-40B4-BE49-F238E27FC236}">
                  <a16:creationId xmlns:a16="http://schemas.microsoft.com/office/drawing/2014/main" xmlns="" id="{B3E25A7D-CAC3-400A-82C0-CCE501F20BB6}"/>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xmlns="" id="{70318FC3-1387-4BC2-8673-0D9E2FD766DC}"/>
                </a:ext>
              </a:extLst>
            </p:cNvPr>
            <p:cNvSpPr txBox="1"/>
            <p:nvPr/>
          </p:nvSpPr>
          <p:spPr>
            <a:xfrm>
              <a:off x="7642029" y="1817790"/>
              <a:ext cx="2280885" cy="1295617"/>
            </a:xfrm>
            <a:prstGeom prst="rect">
              <a:avLst/>
            </a:prstGeom>
            <a:noFill/>
          </p:spPr>
          <p:txBody>
            <a:bodyPr wrap="square" rtlCol="0">
              <a:spAutoFit/>
            </a:bodyPr>
            <a:lstStyle/>
            <a:p>
              <a:pPr marL="0" marR="0" algn="ctr">
                <a:lnSpc>
                  <a:spcPct val="120000"/>
                </a:lnSpc>
                <a:spcBef>
                  <a:spcPts val="0"/>
                </a:spcBef>
                <a:spcAft>
                  <a:spcPts val="0"/>
                </a:spcAft>
              </a:pP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hỏi</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dùng</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để</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thắc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mắc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một điều chưa biết</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hoặc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nêu lên quan điểm của mình về hiện tượng, sự vật nhưng chưa chắc chắn.</a:t>
              </a:r>
              <a:endParaRPr kumimoji="0" lang="en-US" sz="2400" b="0" u="none" strike="noStrike" kern="1200" cap="none" spc="0" normalizeH="0" baseline="0" noProof="0" dirty="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xmlns=""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a16="http://schemas.microsoft.com/office/drawing/2014/main" xmlns=""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Thảo</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luận</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ghép</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từ</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ngữ</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để</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tạo</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thành</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9" name="Picture 2">
            <a:extLst>
              <a:ext uri="{FF2B5EF4-FFF2-40B4-BE49-F238E27FC236}">
                <a16:creationId xmlns:a16="http://schemas.microsoft.com/office/drawing/2014/main" xmlns=""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CHIA SẺ TRƯỚC LỚP</a:t>
            </a:r>
          </a:p>
        </p:txBody>
      </p:sp>
      <p:pic>
        <p:nvPicPr>
          <p:cNvPr id="5" name="Picture 4" descr="Icon&#10;&#10;Description automatically generated">
            <a:extLst>
              <a:ext uri="{FF2B5EF4-FFF2-40B4-BE49-F238E27FC236}">
                <a16:creationId xmlns:a16="http://schemas.microsoft.com/office/drawing/2014/main" xmlns=""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xmlns=""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xmlns=""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Trình</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bày</a:t>
              </a:r>
              <a:endPar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0" name="Group 9">
            <a:extLst>
              <a:ext uri="{FF2B5EF4-FFF2-40B4-BE49-F238E27FC236}">
                <a16:creationId xmlns:a16="http://schemas.microsoft.com/office/drawing/2014/main" xmlns=""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xmlns=""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xmlns=""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Nhận</a:t>
              </a:r>
              <a:r>
                <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xét</a:t>
              </a:r>
              <a:endPar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xmlns=""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xmlns=""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1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ED999F70-AA20-4B2E-9067-E9A802403731}"/>
              </a:ext>
            </a:extLst>
          </p:cNvPr>
          <p:cNvGraphicFramePr>
            <a:graphicFrameLocks noGrp="1"/>
          </p:cNvGraphicFramePr>
          <p:nvPr>
            <p:extLst>
              <p:ext uri="{D42A27DB-BD31-4B8C-83A1-F6EECF244321}">
                <p14:modId xmlns:p14="http://schemas.microsoft.com/office/powerpoint/2010/main" val="2798041398"/>
              </p:ext>
            </p:extLst>
          </p:nvPr>
        </p:nvGraphicFramePr>
        <p:xfrm>
          <a:off x="0" y="612617"/>
          <a:ext cx="11482385" cy="3584448"/>
        </p:xfrm>
        <a:graphic>
          <a:graphicData uri="http://schemas.openxmlformats.org/drawingml/2006/table">
            <a:tbl>
              <a:tblPr firstRow="1" firstCol="1" bandRow="1">
                <a:tableStyleId>{5C22544A-7EE6-4342-B048-85BDC9FD1C3A}</a:tableStyleId>
              </a:tblPr>
              <a:tblGrid>
                <a:gridCol w="1197150">
                  <a:extLst>
                    <a:ext uri="{9D8B030D-6E8A-4147-A177-3AD203B41FA5}">
                      <a16:colId xmlns:a16="http://schemas.microsoft.com/office/drawing/2014/main" xmlns="" val="494456963"/>
                    </a:ext>
                  </a:extLst>
                </a:gridCol>
                <a:gridCol w="5320333">
                  <a:extLst>
                    <a:ext uri="{9D8B030D-6E8A-4147-A177-3AD203B41FA5}">
                      <a16:colId xmlns:a16="http://schemas.microsoft.com/office/drawing/2014/main" xmlns="" val="1789348938"/>
                    </a:ext>
                  </a:extLst>
                </a:gridCol>
                <a:gridCol w="4964902">
                  <a:extLst>
                    <a:ext uri="{9D8B030D-6E8A-4147-A177-3AD203B41FA5}">
                      <a16:colId xmlns:a16="http://schemas.microsoft.com/office/drawing/2014/main" xmlns="" val="1431731555"/>
                    </a:ext>
                  </a:extLst>
                </a:gridCol>
              </a:tblGrid>
              <a:tr h="0">
                <a:tc rowSpan="2">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Kiểu câu</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hỏi</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41559947"/>
                  </a:ext>
                </a:extLst>
              </a:tr>
              <a:tr h="0">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b. Bút nâu là một người bạn tốt.</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 Bút nâu nhảy với  bút vàng, lắng nghe ước mơ của bút tím.</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a. Bút nâu trông thế nào?</a:t>
                      </a:r>
                    </a:p>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d. Bút nâu gắn bút đỏ bên cạnh mình để làm gì?</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321677539"/>
                  </a:ext>
                </a:extLst>
              </a:tr>
              <a:tr h="0">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Lí do</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54103530"/>
                  </a:ext>
                </a:extLst>
              </a:tr>
            </a:tbl>
          </a:graphicData>
        </a:graphic>
      </p:graphicFrame>
    </p:spTree>
    <p:extLst>
      <p:ext uri="{BB962C8B-B14F-4D97-AF65-F5344CB8AC3E}">
        <p14:creationId xmlns:p14="http://schemas.microsoft.com/office/powerpoint/2010/main" val="41073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than)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5" name="TextBox 4">
            <a:extLst>
              <a:ext uri="{FF2B5EF4-FFF2-40B4-BE49-F238E27FC236}">
                <a16:creationId xmlns:a16="http://schemas.microsoft.com/office/drawing/2014/main" xmlns="" id="{D1AB3717-B71B-4D3C-BD2F-784718868853}"/>
              </a:ext>
            </a:extLst>
          </p:cNvPr>
          <p:cNvSpPr txBox="1"/>
          <p:nvPr/>
        </p:nvSpPr>
        <p:spPr>
          <a:xfrm>
            <a:off x="333375" y="1651528"/>
            <a:ext cx="11658599" cy="4031873"/>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M</a:t>
            </a:r>
            <a:r>
              <a:rPr lang="en-US" sz="3200" dirty="0" err="1">
                <a:latin typeface="+mj-lt"/>
                <a:ea typeface="Arial-Rounded" panose="020B0500000000000000" pitchFamily="34" charset="0"/>
                <a:cs typeface="Arial-Rounded" panose="020B0500000000000000" pitchFamily="34" charset="0"/>
              </a:rPr>
              <a:t>i</a:t>
            </a:r>
            <a:r>
              <a:rPr lang="vi-VN" sz="3200" dirty="0">
                <a:latin typeface="+mj-lt"/>
                <a:ea typeface="Arial-Rounded" panose="020B0500000000000000" pitchFamily="34" charset="0"/>
                <a:cs typeface="Arial-Rounded" panose="020B0500000000000000" pitchFamily="34" charset="0"/>
              </a:rPr>
              <a:t>nh là thành viên mới của lớp 3A</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Minh vừa chuyển từ trường khác đến</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Bạn ấy vui vẻ giới thiệu:</a:t>
            </a:r>
          </a:p>
          <a:p>
            <a:pPr algn="just"/>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Tớ tên là Tuệ Minh</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Tớ thích chơi cờ vua và múa ba lê</a:t>
            </a:r>
          </a:p>
          <a:p>
            <a:pPr algn="just"/>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Các bạn xôn xao đáp lại:</a:t>
            </a:r>
          </a:p>
          <a:p>
            <a:pPr algn="just"/>
            <a:r>
              <a:rPr lang="vi-VN" sz="3200" dirty="0">
                <a:latin typeface="+mj-lt"/>
                <a:ea typeface="Arial-Rounded" panose="020B0500000000000000" pitchFamily="34" charset="0"/>
                <a:cs typeface="Arial-Rounded" panose="020B0500000000000000" pitchFamily="34" charset="0"/>
              </a:rPr>
              <a:t>- Tên của cậu đẹp quá</a:t>
            </a:r>
          </a:p>
          <a:p>
            <a:pPr algn="just"/>
            <a:r>
              <a:rPr lang="vi-VN" sz="3200" dirty="0">
                <a:latin typeface="+mj-lt"/>
                <a:ea typeface="Arial-Rounded" panose="020B0500000000000000" pitchFamily="34" charset="0"/>
                <a:cs typeface="Arial-Rounded" panose="020B0500000000000000" pitchFamily="34" charset="0"/>
              </a:rPr>
              <a:t>- Tớ cũng thích chơi cờ vua lắm</a:t>
            </a:r>
          </a:p>
          <a:p>
            <a:pPr algn="just"/>
            <a:r>
              <a:rPr lang="vi-VN" sz="3200" dirty="0">
                <a:latin typeface="+mj-lt"/>
                <a:ea typeface="Arial-Rounded" panose="020B0500000000000000" pitchFamily="34" charset="0"/>
                <a:cs typeface="Arial-Rounded" panose="020B0500000000000000" pitchFamily="34" charset="0"/>
              </a:rPr>
              <a:t>- Cậu có muốn tham gia câu lạc bộ cờ vua cùng chúng tớ không</a:t>
            </a:r>
          </a:p>
          <a:p>
            <a:pPr algn="r"/>
            <a:r>
              <a:rPr lang="vi-VN" sz="3200" dirty="0">
                <a:latin typeface="+mj-lt"/>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xmlns=""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F3FFB82-2864-492A-95A4-2AEF11091A32}"/>
              </a:ext>
            </a:extLst>
          </p:cNvPr>
          <p:cNvSpPr txBox="1"/>
          <p:nvPr/>
        </p:nvSpPr>
        <p:spPr>
          <a:xfrm>
            <a:off x="6669770" y="1651528"/>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9" name="TextBox 8">
            <a:extLst>
              <a:ext uri="{FF2B5EF4-FFF2-40B4-BE49-F238E27FC236}">
                <a16:creationId xmlns:a16="http://schemas.microsoft.com/office/drawing/2014/main" xmlns="" id="{534E32DF-35D9-4BD1-A004-BF3DF8F39F7D}"/>
              </a:ext>
            </a:extLst>
          </p:cNvPr>
          <p:cNvSpPr txBox="1"/>
          <p:nvPr/>
        </p:nvSpPr>
        <p:spPr>
          <a:xfrm>
            <a:off x="1872859" y="218355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0" name="TextBox 9">
            <a:extLst>
              <a:ext uri="{FF2B5EF4-FFF2-40B4-BE49-F238E27FC236}">
                <a16:creationId xmlns:a16="http://schemas.microsoft.com/office/drawing/2014/main" xmlns="" id="{BF8823AC-71E9-469D-A7F2-EB4D648AB73F}"/>
              </a:ext>
            </a:extLst>
          </p:cNvPr>
          <p:cNvSpPr txBox="1"/>
          <p:nvPr/>
        </p:nvSpPr>
        <p:spPr>
          <a:xfrm>
            <a:off x="3916397" y="2593134"/>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1" name="TextBox 10">
            <a:extLst>
              <a:ext uri="{FF2B5EF4-FFF2-40B4-BE49-F238E27FC236}">
                <a16:creationId xmlns:a16="http://schemas.microsoft.com/office/drawing/2014/main" xmlns="" id="{AE926A66-E5D9-437D-9028-4F23A2721B58}"/>
              </a:ext>
            </a:extLst>
          </p:cNvPr>
          <p:cNvSpPr txBox="1"/>
          <p:nvPr/>
        </p:nvSpPr>
        <p:spPr>
          <a:xfrm>
            <a:off x="4149334" y="3534740"/>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2" name="TextBox 11">
            <a:extLst>
              <a:ext uri="{FF2B5EF4-FFF2-40B4-BE49-F238E27FC236}">
                <a16:creationId xmlns:a16="http://schemas.microsoft.com/office/drawing/2014/main" xmlns="" id="{B9DABA8F-2F7F-444D-BD07-96EBC6634443}"/>
              </a:ext>
            </a:extLst>
          </p:cNvPr>
          <p:cNvSpPr txBox="1"/>
          <p:nvPr/>
        </p:nvSpPr>
        <p:spPr>
          <a:xfrm>
            <a:off x="5549509" y="408306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3" name="TextBox 12">
            <a:extLst>
              <a:ext uri="{FF2B5EF4-FFF2-40B4-BE49-F238E27FC236}">
                <a16:creationId xmlns:a16="http://schemas.microsoft.com/office/drawing/2014/main" xmlns="" id="{85A4244A-76DA-40B9-80E0-155AA0FB7230}"/>
              </a:ext>
            </a:extLst>
          </p:cNvPr>
          <p:cNvSpPr txBox="1"/>
          <p:nvPr/>
        </p:nvSpPr>
        <p:spPr>
          <a:xfrm>
            <a:off x="11239500" y="456042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4" name="TextBox 13">
            <a:extLst>
              <a:ext uri="{FF2B5EF4-FFF2-40B4-BE49-F238E27FC236}">
                <a16:creationId xmlns:a16="http://schemas.microsoft.com/office/drawing/2014/main" xmlns="" id="{5754401D-AE6A-4763-B82B-BE9C9B34981E}"/>
              </a:ext>
            </a:extLst>
          </p:cNvPr>
          <p:cNvSpPr txBox="1"/>
          <p:nvPr/>
        </p:nvSpPr>
        <p:spPr>
          <a:xfrm>
            <a:off x="9883384" y="262198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Tree>
    <p:extLst>
      <p:ext uri="{BB962C8B-B14F-4D97-AF65-F5344CB8AC3E}">
        <p14:creationId xmlns:p14="http://schemas.microsoft.com/office/powerpoint/2010/main" val="1316017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xmlns="" id="{5E252CDA-0524-423F-AE8A-B8A1776C0D93}"/>
              </a:ext>
            </a:extLst>
          </p:cNvPr>
          <p:cNvPicPr>
            <a:picLocks noChangeAspect="1"/>
          </p:cNvPicPr>
          <p:nvPr/>
        </p:nvPicPr>
        <p:blipFill>
          <a:blip r:embed="rId2"/>
          <a:stretch>
            <a:fillRect/>
          </a:stretch>
        </p:blipFill>
        <p:spPr>
          <a:xfrm>
            <a:off x="0" y="4622485"/>
            <a:ext cx="819160" cy="1721345"/>
          </a:xfrm>
          <a:prstGeom prst="rect">
            <a:avLst/>
          </a:prstGeom>
        </p:spPr>
      </p:pic>
      <p:grpSp>
        <p:nvGrpSpPr>
          <p:cNvPr id="5" name="组合 23">
            <a:extLst>
              <a:ext uri="{FF2B5EF4-FFF2-40B4-BE49-F238E27FC236}">
                <a16:creationId xmlns:a16="http://schemas.microsoft.com/office/drawing/2014/main" xmlns=""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a16="http://schemas.microsoft.com/office/drawing/2014/main" xmlns="" id="{6C2C98D9-B408-469C-969F-298DD254ABA1}"/>
                </a:ext>
              </a:extLst>
            </p:cNvPr>
            <p:cNvPicPr>
              <a:picLocks noChangeAspect="1"/>
            </p:cNvPicPr>
            <p:nvPr/>
          </p:nvPicPr>
          <p:blipFill>
            <a:blip r:embed="rId3"/>
            <a:stretch>
              <a:fillRect/>
            </a:stretch>
          </p:blipFill>
          <p:spPr>
            <a:xfrm>
              <a:off x="9812341" y="5453378"/>
              <a:ext cx="941860" cy="1408832"/>
            </a:xfrm>
            <a:prstGeom prst="rect">
              <a:avLst/>
            </a:prstGeom>
          </p:spPr>
        </p:pic>
        <p:pic>
          <p:nvPicPr>
            <p:cNvPr id="7" name="图片 19">
              <a:extLst>
                <a:ext uri="{FF2B5EF4-FFF2-40B4-BE49-F238E27FC236}">
                  <a16:creationId xmlns:a16="http://schemas.microsoft.com/office/drawing/2014/main" xmlns="" id="{3BEEEEB7-C426-494A-A149-7DB98F32BF2C}"/>
                </a:ext>
              </a:extLst>
            </p:cNvPr>
            <p:cNvPicPr>
              <a:picLocks noChangeAspect="1"/>
            </p:cNvPicPr>
            <p:nvPr/>
          </p:nvPicPr>
          <p:blipFill>
            <a:blip r:embed="rId4"/>
            <a:stretch>
              <a:fillRect/>
            </a:stretch>
          </p:blipFill>
          <p:spPr>
            <a:xfrm>
              <a:off x="8350732" y="5399998"/>
              <a:ext cx="1416748" cy="1551299"/>
            </a:xfrm>
            <a:prstGeom prst="rect">
              <a:avLst/>
            </a:prstGeom>
          </p:spPr>
        </p:pic>
        <p:pic>
          <p:nvPicPr>
            <p:cNvPr id="8" name="图片 20">
              <a:extLst>
                <a:ext uri="{FF2B5EF4-FFF2-40B4-BE49-F238E27FC236}">
                  <a16:creationId xmlns:a16="http://schemas.microsoft.com/office/drawing/2014/main" xmlns="" id="{88AA879A-1817-4276-B44D-1D4586384896}"/>
                </a:ext>
              </a:extLst>
            </p:cNvPr>
            <p:cNvPicPr>
              <a:picLocks noChangeAspect="1"/>
            </p:cNvPicPr>
            <p:nvPr/>
          </p:nvPicPr>
          <p:blipFill>
            <a:blip r:embed="rId5"/>
            <a:stretch>
              <a:fillRect/>
            </a:stretch>
          </p:blipFill>
          <p:spPr>
            <a:xfrm>
              <a:off x="7361868" y="4839252"/>
              <a:ext cx="973519" cy="2160737"/>
            </a:xfrm>
            <a:prstGeom prst="rect">
              <a:avLst/>
            </a:prstGeom>
          </p:spPr>
        </p:pic>
        <p:pic>
          <p:nvPicPr>
            <p:cNvPr id="9" name="图片 21">
              <a:extLst>
                <a:ext uri="{FF2B5EF4-FFF2-40B4-BE49-F238E27FC236}">
                  <a16:creationId xmlns:a16="http://schemas.microsoft.com/office/drawing/2014/main" xmlns="" id="{626E92D5-EBCC-4D87-84AB-E622BB858A5E}"/>
                </a:ext>
              </a:extLst>
            </p:cNvPr>
            <p:cNvPicPr>
              <a:picLocks noChangeAspect="1"/>
            </p:cNvPicPr>
            <p:nvPr/>
          </p:nvPicPr>
          <p:blipFill>
            <a:blip r:embed="rId6"/>
            <a:stretch>
              <a:fillRect/>
            </a:stretch>
          </p:blipFill>
          <p:spPr>
            <a:xfrm rot="727939">
              <a:off x="10901771" y="4964775"/>
              <a:ext cx="886456" cy="1986612"/>
            </a:xfrm>
            <a:prstGeom prst="rect">
              <a:avLst/>
            </a:prstGeom>
          </p:spPr>
        </p:pic>
      </p:grpSp>
      <p:pic>
        <p:nvPicPr>
          <p:cNvPr id="10" name="图片 101">
            <a:extLst>
              <a:ext uri="{FF2B5EF4-FFF2-40B4-BE49-F238E27FC236}">
                <a16:creationId xmlns:a16="http://schemas.microsoft.com/office/drawing/2014/main" xmlns="" id="{9447153A-3396-4089-B899-6EFD6CA0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a16="http://schemas.microsoft.com/office/drawing/2014/main" xmlns="" id="{EF5FA338-C18F-42A8-8D1E-9F5460981583}"/>
              </a:ext>
            </a:extLst>
          </p:cNvPr>
          <p:cNvSpPr/>
          <p:nvPr/>
        </p:nvSpPr>
        <p:spPr>
          <a:xfrm>
            <a:off x="1956129" y="198435"/>
            <a:ext cx="833155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Ai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nhanh</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endPar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图片 99">
            <a:extLst>
              <a:ext uri="{FF2B5EF4-FFF2-40B4-BE49-F238E27FC236}">
                <a16:creationId xmlns:a16="http://schemas.microsoft.com/office/drawing/2014/main" xmlns="" id="{0AF226D2-076B-463B-BCA1-4A6A528A3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a16="http://schemas.microsoft.com/office/drawing/2014/main" xmlns="" id="{12AECD3E-4935-4185-B38F-4235311D0950}"/>
              </a:ext>
            </a:extLst>
          </p:cNvPr>
          <p:cNvSpPr txBox="1"/>
          <p:nvPr/>
        </p:nvSpPr>
        <p:spPr>
          <a:xfrm>
            <a:off x="1676400" y="3429000"/>
            <a:ext cx="8954586" cy="2308324"/>
          </a:xfrm>
          <a:prstGeom prst="rect">
            <a:avLst/>
          </a:prstGeom>
          <a:noFill/>
        </p:spPr>
        <p:txBody>
          <a:bodyPr wrap="square" rtlCol="0">
            <a:spAutoFit/>
          </a:bodyPr>
          <a:lstStyle/>
          <a:p>
            <a:pPr algn="just"/>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Luật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thảo</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hoàn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phiếu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in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sẵn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Sau 3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hoàn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xác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chiến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thắng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than)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5" name="TextBox 4">
            <a:extLst>
              <a:ext uri="{FF2B5EF4-FFF2-40B4-BE49-F238E27FC236}">
                <a16:creationId xmlns:a16="http://schemas.microsoft.com/office/drawing/2014/main" xmlns="" id="{D1AB3717-B71B-4D3C-BD2F-784718868853}"/>
              </a:ext>
            </a:extLst>
          </p:cNvPr>
          <p:cNvSpPr txBox="1"/>
          <p:nvPr/>
        </p:nvSpPr>
        <p:spPr>
          <a:xfrm>
            <a:off x="333375" y="1651528"/>
            <a:ext cx="11658599"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 là thành viên mới của lớp 3A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Minh vừa chuyển từ trường khác đến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tên là Tuệ Minh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 thích chơi cờ vua và múa ba lê</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Tên của cậu đẹp quá</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cũng thích chơi cờ vua lắm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sp>
        <p:nvSpPr>
          <p:cNvPr id="8" name="TextBox 7">
            <a:extLst>
              <a:ext uri="{FF2B5EF4-FFF2-40B4-BE49-F238E27FC236}">
                <a16:creationId xmlns:a16="http://schemas.microsoft.com/office/drawing/2014/main" xmlns="" id="{7F3FFB82-2864-492A-95A4-2AEF11091A32}"/>
              </a:ext>
            </a:extLst>
          </p:cNvPr>
          <p:cNvSpPr txBox="1"/>
          <p:nvPr/>
        </p:nvSpPr>
        <p:spPr>
          <a:xfrm>
            <a:off x="6577499" y="165386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9" name="TextBox 8">
            <a:extLst>
              <a:ext uri="{FF2B5EF4-FFF2-40B4-BE49-F238E27FC236}">
                <a16:creationId xmlns:a16="http://schemas.microsoft.com/office/drawing/2014/main" xmlns="" id="{534E32DF-35D9-4BD1-A004-BF3DF8F39F7D}"/>
              </a:ext>
            </a:extLst>
          </p:cNvPr>
          <p:cNvSpPr txBox="1"/>
          <p:nvPr/>
        </p:nvSpPr>
        <p:spPr>
          <a:xfrm>
            <a:off x="1807807" y="2183558"/>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0" name="TextBox 9">
            <a:extLst>
              <a:ext uri="{FF2B5EF4-FFF2-40B4-BE49-F238E27FC236}">
                <a16:creationId xmlns:a16="http://schemas.microsoft.com/office/drawing/2014/main" xmlns="" id="{BF8823AC-71E9-469D-A7F2-EB4D648AB73F}"/>
              </a:ext>
            </a:extLst>
          </p:cNvPr>
          <p:cNvSpPr txBox="1"/>
          <p:nvPr/>
        </p:nvSpPr>
        <p:spPr>
          <a:xfrm>
            <a:off x="3794417"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1" name="TextBox 10">
            <a:extLst>
              <a:ext uri="{FF2B5EF4-FFF2-40B4-BE49-F238E27FC236}">
                <a16:creationId xmlns:a16="http://schemas.microsoft.com/office/drawing/2014/main" xmlns="" id="{AE926A66-E5D9-437D-9028-4F23A2721B58}"/>
              </a:ext>
            </a:extLst>
          </p:cNvPr>
          <p:cNvSpPr txBox="1"/>
          <p:nvPr/>
        </p:nvSpPr>
        <p:spPr>
          <a:xfrm>
            <a:off x="4077675" y="3587174"/>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2" name="TextBox 11">
            <a:extLst>
              <a:ext uri="{FF2B5EF4-FFF2-40B4-BE49-F238E27FC236}">
                <a16:creationId xmlns:a16="http://schemas.microsoft.com/office/drawing/2014/main" xmlns="" id="{B9DABA8F-2F7F-444D-BD07-96EBC6634443}"/>
              </a:ext>
            </a:extLst>
          </p:cNvPr>
          <p:cNvSpPr txBox="1"/>
          <p:nvPr/>
        </p:nvSpPr>
        <p:spPr>
          <a:xfrm>
            <a:off x="5467597" y="404496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3" name="TextBox 12">
            <a:extLst>
              <a:ext uri="{FF2B5EF4-FFF2-40B4-BE49-F238E27FC236}">
                <a16:creationId xmlns:a16="http://schemas.microsoft.com/office/drawing/2014/main" xmlns="" id="{85A4244A-76DA-40B9-80E0-155AA0FB7230}"/>
              </a:ext>
            </a:extLst>
          </p:cNvPr>
          <p:cNvSpPr txBox="1"/>
          <p:nvPr/>
        </p:nvSpPr>
        <p:spPr>
          <a:xfrm>
            <a:off x="11148791" y="456014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TextBox 13">
            <a:extLst>
              <a:ext uri="{FF2B5EF4-FFF2-40B4-BE49-F238E27FC236}">
                <a16:creationId xmlns:a16="http://schemas.microsoft.com/office/drawing/2014/main" xmlns="" id="{5754401D-AE6A-4763-B82B-BE9C9B34981E}"/>
              </a:ext>
            </a:extLst>
          </p:cNvPr>
          <p:cNvSpPr txBox="1"/>
          <p:nvPr/>
        </p:nvSpPr>
        <p:spPr>
          <a:xfrm>
            <a:off x="9911959"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642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6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6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endParaRPr lang="en-US" sz="36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Left Brace 4">
            <a:extLst>
              <a:ext uri="{FF2B5EF4-FFF2-40B4-BE49-F238E27FC236}">
                <a16:creationId xmlns:a16="http://schemas.microsoft.com/office/drawing/2014/main" xmlns=""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a16="http://schemas.microsoft.com/office/drawing/2014/main" xmlns=""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xmlns=""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xmlns=""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chấm</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xmlns=""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than</a:t>
            </a:r>
          </a:p>
        </p:txBody>
      </p:sp>
      <p:cxnSp>
        <p:nvCxnSpPr>
          <p:cNvPr id="12" name="Straight Connector 11">
            <a:extLst>
              <a:ext uri="{FF2B5EF4-FFF2-40B4-BE49-F238E27FC236}">
                <a16:creationId xmlns:a16="http://schemas.microsoft.com/office/drawing/2014/main" xmlns=""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xmlns=""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xmlns=""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xmlns=""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Dấm</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hỏi</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xmlns=""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xmlns=""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động</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xmlns="" id="{89F543B0-806D-4687-8DB8-52CEE96EAF6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a16="http://schemas.microsoft.com/office/drawing/2014/main" xmlns=""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4D9D9775-7ACF-4FDA-95A7-19C2FED66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xmlns="" id="{00CE07AF-BDCF-4D67-939F-BD4D3B753FB3}"/>
              </a:ext>
            </a:extLst>
          </p:cNvPr>
          <p:cNvPicPr>
            <a:picLocks noChangeAspect="1"/>
          </p:cNvPicPr>
          <p:nvPr/>
        </p:nvPicPr>
        <p:blipFill rotWithShape="1">
          <a:blip r:embed="rId5">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a16="http://schemas.microsoft.com/office/drawing/2014/main" xmlns="" id="{A0C46321-4CDF-4BFD-A4C0-001DFF4FD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sp>
        <p:nvSpPr>
          <p:cNvPr id="10" name="Google Shape;487;p33"/>
          <p:cNvSpPr txBox="1">
            <a:spLocks/>
          </p:cNvSpPr>
          <p:nvPr/>
        </p:nvSpPr>
        <p:spPr>
          <a:xfrm>
            <a:off x="1384099" y="8331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Thứ</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ngày</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tháng</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năm</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2022</a:t>
            </a:r>
          </a:p>
        </p:txBody>
      </p:sp>
      <p:pic>
        <p:nvPicPr>
          <p:cNvPr id="14" name="Picture 13"/>
          <p:cNvPicPr>
            <a:picLocks noChangeAspect="1"/>
          </p:cNvPicPr>
          <p:nvPr/>
        </p:nvPicPr>
        <p:blipFill>
          <a:blip r:embed="rId7"/>
          <a:srcRect b="57064"/>
          <a:stretch>
            <a:fillRect/>
          </a:stretch>
        </p:blipFill>
        <p:spPr>
          <a:xfrm>
            <a:off x="4108096" y="825231"/>
            <a:ext cx="4508500" cy="676275"/>
          </a:xfrm>
          <a:prstGeom prst="rect">
            <a:avLst/>
          </a:prstGeom>
        </p:spPr>
      </p:pic>
      <p:sp>
        <p:nvSpPr>
          <p:cNvPr id="15" name="TextBox 14">
            <a:extLst>
              <a:ext uri="{FF2B5EF4-FFF2-40B4-BE49-F238E27FC236}">
                <a16:creationId xmlns:a16="http://schemas.microsoft.com/office/drawing/2014/main" xmlns="" id="{191F72DA-56F2-45B7-A1C9-1C3819EFABA6}"/>
              </a:ext>
            </a:extLst>
          </p:cNvPr>
          <p:cNvSpPr txBox="1"/>
          <p:nvPr/>
        </p:nvSpPr>
        <p:spPr>
          <a:xfrm>
            <a:off x="4970321" y="2120996"/>
            <a:ext cx="262501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14 – </a:t>
            </a:r>
            <a:r>
              <a:rPr kumimoji="0" lang="en-US" sz="32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Tiết</a:t>
            </a:r>
            <a:r>
              <a:rPr kumimoji="0" lang="en-US" sz="32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3</a:t>
            </a:r>
          </a:p>
        </p:txBody>
      </p:sp>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xmlns="" id="{F9997A3A-BDF9-4CF4-9D35-56650E41CF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a16="http://schemas.microsoft.com/office/drawing/2014/main" xmlns="" id="{7EDB9CE1-725D-46B2-A0BD-F5044A7863C8}"/>
              </a:ext>
            </a:extLst>
          </p:cNvPr>
          <p:cNvPicPr>
            <a:picLocks noChangeAspect="1"/>
          </p:cNvPicPr>
          <p:nvPr/>
        </p:nvPicPr>
        <p:blipFill rotWithShape="1">
          <a:blip r:embed="rId11">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5" name="Picture 4">
            <a:extLst>
              <a:ext uri="{FF2B5EF4-FFF2-40B4-BE49-F238E27FC236}">
                <a16:creationId xmlns:a16="http://schemas.microsoft.com/office/drawing/2014/main" xmlns="" id="{1DF68208-7956-4F33-9123-5F8AE43B1ADE}"/>
              </a:ext>
            </a:extLst>
          </p:cNvPr>
          <p:cNvPicPr>
            <a:picLocks noChangeAspect="1"/>
          </p:cNvPicPr>
          <p:nvPr/>
        </p:nvPicPr>
        <p:blipFill>
          <a:blip r:embed="rId12"/>
          <a:stretch>
            <a:fillRect/>
          </a:stretch>
        </p:blipFill>
        <p:spPr>
          <a:xfrm>
            <a:off x="2573016" y="2887820"/>
            <a:ext cx="7200000" cy="1938696"/>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repeatCount="indefinite" fill="remove" display="0">
                  <p:stCondLst>
                    <p:cond delay="indefinite"/>
                  </p:stCondLst>
                  <p:endCondLst>
                    <p:cond evt="onStopAudio" delay="0">
                      <p:tgtEl>
                        <p:sldTgt/>
                      </p:tgtEl>
                    </p:cond>
                  </p:endCondLst>
                </p:cTn>
                <p:tgtEl>
                  <p:spTgt spid="12"/>
                </p:tgtEl>
              </p:cMediaNode>
            </p:audio>
          </p:childTnLst>
        </p:cTn>
      </p:par>
    </p:tnLst>
    <p:bldLst>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xmlns="" id="{C25133DE-CDA0-45CC-8B57-DA29957F6AEF}"/>
              </a:ext>
            </a:extLst>
          </p:cNvPr>
          <p:cNvSpPr txBox="1"/>
          <p:nvPr/>
        </p:nvSpPr>
        <p:spPr>
          <a:xfrm>
            <a:off x="962024" y="304812"/>
            <a:ext cx="10544175" cy="1138773"/>
          </a:xfrm>
          <a:prstGeom prst="rect">
            <a:avLst/>
          </a:prstGeom>
          <a:noFill/>
        </p:spPr>
        <p:txBody>
          <a:bodyPr wrap="square" rtlCol="0">
            <a:spAutoFit/>
          </a:bodyPr>
          <a:lstStyle/>
          <a:p>
            <a:pPr lvl="0" algn="ctr">
              <a:defRPr/>
            </a:pPr>
            <a:r>
              <a:rPr lang="en-US" sz="3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vi-VN" sz="3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 </a:t>
            </a:r>
            <a:r>
              <a:rPr lang="vi-VN" sz="3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xmlns=""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đặc</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điểm</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21" name="Rounded Rectangle 21">
            <a:extLst>
              <a:ext uri="{FF2B5EF4-FFF2-40B4-BE49-F238E27FC236}">
                <a16:creationId xmlns:a16="http://schemas.microsoft.com/office/drawing/2014/main" xmlns="" id="{9376AE1B-A113-4F5F-A189-977FFF886992}"/>
              </a:ext>
            </a:extLst>
          </p:cNvPr>
          <p:cNvSpPr/>
          <p:nvPr/>
        </p:nvSpPr>
        <p:spPr>
          <a:xfrm>
            <a:off x="8305800" y="1704975"/>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hoạt</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động</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22" name="Rounded Rectangle 21">
            <a:extLst>
              <a:ext uri="{FF2B5EF4-FFF2-40B4-BE49-F238E27FC236}">
                <a16:creationId xmlns:a16="http://schemas.microsoft.com/office/drawing/2014/main" xmlns=""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giới</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thiệu</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2" name="TextBox 1">
            <a:extLst>
              <a:ext uri="{FF2B5EF4-FFF2-40B4-BE49-F238E27FC236}">
                <a16:creationId xmlns:a16="http://schemas.microsoft.com/office/drawing/2014/main" xmlns="" id="{F0E52632-629D-4EB3-8135-AF50704BC82C}"/>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latin typeface="+mj-lt"/>
                <a:ea typeface="Arial-Rounded" panose="020B0500000000000000" pitchFamily="34"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mj-lt"/>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a16="http://schemas.microsoft.com/office/drawing/2014/main" xmlns="" id="{3F4B85E8-C931-4D8D-BACC-438C429802ED}"/>
              </a:ext>
            </a:extLst>
          </p:cNvPr>
          <p:cNvCxnSpPr/>
          <p:nvPr/>
        </p:nvCxnSpPr>
        <p:spPr>
          <a:xfrm>
            <a:off x="8553450" y="811702"/>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151578" y="41998"/>
            <a:ext cx="4796016" cy="1878330"/>
          </a:xfrm>
          <a:prstGeom prst="rect">
            <a:avLst/>
          </a:prstGeom>
        </p:spPr>
      </p:pic>
      <p:pic>
        <p:nvPicPr>
          <p:cNvPr id="11" name="Picture 10">
            <a:extLst>
              <a:ext uri="{FF2B5EF4-FFF2-40B4-BE49-F238E27FC236}">
                <a16:creationId xmlns:a16="http://schemas.microsoft.com/office/drawing/2014/main" xmlns=""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xmlns=""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xmlns=""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xmlns=""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xmlns=""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20" name="Rectangle: Rounded Corners 19">
            <a:extLst>
              <a:ext uri="{FF2B5EF4-FFF2-40B4-BE49-F238E27FC236}">
                <a16:creationId xmlns:a16="http://schemas.microsoft.com/office/drawing/2014/main" xmlns=""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nhớ</a:t>
            </a:r>
            <a:r>
              <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lại</a:t>
            </a:r>
            <a:endPar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a16="http://schemas.microsoft.com/office/drawing/2014/main" xmlns="" id="{27D1D975-CB0D-413B-BF24-7413464EF366}"/>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xmlns=""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hoạt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xmlns=""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a16="http://schemas.microsoft.com/office/drawing/2014/main" xmlns="" id="{3BD722EB-6171-4FED-B546-2F4D949C74FC}"/>
              </a:ext>
            </a:extLst>
          </p:cNvPr>
          <p:cNvSpPr txBox="1"/>
          <p:nvPr/>
        </p:nvSpPr>
        <p:spPr>
          <a:xfrm>
            <a:off x="6693339" y="1890947"/>
            <a:ext cx="53176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ra</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giấy</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4" name="图片 1">
            <a:extLst>
              <a:ext uri="{FF2B5EF4-FFF2-40B4-BE49-F238E27FC236}">
                <a16:creationId xmlns:a16="http://schemas.microsoft.com/office/drawing/2014/main" xmlns="" id="{1B731400-084F-409B-A2E3-BB0FC49A4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a16="http://schemas.microsoft.com/office/drawing/2014/main" xmlns="" id="{FD69417A-EB63-4858-9EC4-E1857F2EB886}"/>
              </a:ext>
            </a:extLst>
          </p:cNvPr>
          <p:cNvSpPr txBox="1"/>
          <p:nvPr/>
        </p:nvSpPr>
        <p:spPr>
          <a:xfrm>
            <a:off x="6755463" y="3165675"/>
            <a:ext cx="543653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Thống</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nhất</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 ý </a:t>
            </a: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kiến</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trong</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nhóm</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36" name="TextBox 35">
            <a:extLst>
              <a:ext uri="{FF2B5EF4-FFF2-40B4-BE49-F238E27FC236}">
                <a16:creationId xmlns:a16="http://schemas.microsoft.com/office/drawing/2014/main" xmlns=""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Chia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sẻ</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7" name="图片 1">
            <a:extLst>
              <a:ext uri="{FF2B5EF4-FFF2-40B4-BE49-F238E27FC236}">
                <a16:creationId xmlns:a16="http://schemas.microsoft.com/office/drawing/2014/main" xmlns="" id="{DF00EB99-6AE0-4564-B4A9-ED8BC7BBD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a16="http://schemas.microsoft.com/office/drawing/2014/main" xmlns=""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xmlns=""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xmlns=""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xmlns=""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xmlns=""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xmlns=""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xmlns=""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xmlns=""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xmlns=""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xmlns="" id="{B85274C4-AD6E-48B1-8CFF-EA9962C8FAF3}"/>
              </a:ext>
            </a:extLst>
          </p:cNvPr>
          <p:cNvSpPr/>
          <p:nvPr/>
        </p:nvSpPr>
        <p:spPr>
          <a:xfrm>
            <a:off x="0" y="5785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giới</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thiệu</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3" name="TextBox 2">
            <a:extLst>
              <a:ext uri="{FF2B5EF4-FFF2-40B4-BE49-F238E27FC236}">
                <a16:creationId xmlns:a16="http://schemas.microsoft.com/office/drawing/2014/main" xmlns="" id="{C94CB0A7-C446-4A8F-AF7B-6685E79C7161}"/>
              </a:ext>
            </a:extLst>
          </p:cNvPr>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mj-lt"/>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mj-lt"/>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xmlns="" id="{1A3032E2-544E-4FEF-AE5E-EC25ED3F411F}"/>
              </a:ext>
            </a:extLst>
          </p:cNvPr>
          <p:cNvSpPr/>
          <p:nvPr/>
        </p:nvSpPr>
        <p:spPr>
          <a:xfrm>
            <a:off x="94745" y="2294265"/>
            <a:ext cx="3524755"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đặc</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điểm</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12" name="TextBox 11">
            <a:extLst>
              <a:ext uri="{FF2B5EF4-FFF2-40B4-BE49-F238E27FC236}">
                <a16:creationId xmlns:a16="http://schemas.microsoft.com/office/drawing/2014/main" xmlns="" id="{F5986553-A0E2-4B83-BD84-2AC9A307D7EB}"/>
              </a:ext>
            </a:extLst>
          </p:cNvPr>
          <p:cNvSpPr txBox="1"/>
          <p:nvPr/>
        </p:nvSpPr>
        <p:spPr>
          <a:xfrm>
            <a:off x="3733801" y="2414497"/>
            <a:ext cx="8458200" cy="1754326"/>
          </a:xfrm>
          <a:prstGeom prst="rect">
            <a:avLst/>
          </a:prstGeom>
          <a:noFill/>
        </p:spPr>
        <p:txBody>
          <a:bodyPr wrap="square" rtlCol="0">
            <a:spAutoFit/>
          </a:bodyPr>
          <a:lstStyle/>
          <a:p>
            <a:pPr algn="just"/>
            <a:r>
              <a:rPr lang="vi-VN" sz="3600">
                <a:solidFill>
                  <a:srgbClr val="FF0000"/>
                </a:solidFill>
                <a:latin typeface="+mj-lt"/>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FF0000"/>
              </a:solidFill>
              <a:latin typeface="+mj-lt"/>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xmlns="" id="{2E5826AD-311E-43DF-9833-49AA2546AFB8}"/>
              </a:ext>
            </a:extLst>
          </p:cNvPr>
          <p:cNvSpPr/>
          <p:nvPr/>
        </p:nvSpPr>
        <p:spPr>
          <a:xfrm>
            <a:off x="190500" y="4438650"/>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hoạt</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động</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14" name="TextBox 13">
            <a:extLst>
              <a:ext uri="{FF2B5EF4-FFF2-40B4-BE49-F238E27FC236}">
                <a16:creationId xmlns:a16="http://schemas.microsoft.com/office/drawing/2014/main" xmlns="" id="{B8F4559E-EA22-4727-88A6-623E87A61E86}"/>
              </a:ext>
            </a:extLst>
          </p:cNvPr>
          <p:cNvSpPr txBox="1"/>
          <p:nvPr/>
        </p:nvSpPr>
        <p:spPr>
          <a:xfrm>
            <a:off x="3810001" y="4758318"/>
            <a:ext cx="8458200" cy="1200329"/>
          </a:xfrm>
          <a:prstGeom prst="rect">
            <a:avLst/>
          </a:prstGeom>
          <a:noFill/>
        </p:spPr>
        <p:txBody>
          <a:bodyPr wrap="square" rtlCol="0">
            <a:spAutoFit/>
          </a:bodyPr>
          <a:lstStyle/>
          <a:p>
            <a:pPr algn="just"/>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Tớ dùng keo gắn bút đỏ vào bên cạnh tớ để bạn nhìn được ra ngoài hộp bút.</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Chọn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tin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3" name="Rounded Rectangle 13">
            <a:extLst>
              <a:ext uri="{FF2B5EF4-FFF2-40B4-BE49-F238E27FC236}">
                <a16:creationId xmlns:a16="http://schemas.microsoft.com/office/drawing/2014/main" xmlns=""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4">
            <a:extLst>
              <a:ext uri="{FF2B5EF4-FFF2-40B4-BE49-F238E27FC236}">
                <a16:creationId xmlns:a16="http://schemas.microsoft.com/office/drawing/2014/main" xmlns=""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ounded Rectangle 15">
            <a:extLst>
              <a:ext uri="{FF2B5EF4-FFF2-40B4-BE49-F238E27FC236}">
                <a16:creationId xmlns:a16="http://schemas.microsoft.com/office/drawing/2014/main" xmlns=""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ounded Rectangle 15">
            <a:extLst>
              <a:ext uri="{FF2B5EF4-FFF2-40B4-BE49-F238E27FC236}">
                <a16:creationId xmlns:a16="http://schemas.microsoft.com/office/drawing/2014/main" xmlns=""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than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2D8D4FF8-7291-4098-900C-835665A416C2}"/>
              </a:ext>
            </a:extLst>
          </p:cNvPr>
          <p:cNvCxnSpPr>
            <a:cxnSpLocks/>
          </p:cNvCxnSpPr>
          <p:nvPr/>
        </p:nvCxnSpPr>
        <p:spPr>
          <a:xfrm>
            <a:off x="8001000"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xmlns="" id="{220F512A-6C55-4E14-B864-BFBA62408407}"/>
              </a:ext>
            </a:extLst>
          </p:cNvPr>
          <p:cNvSpPr/>
          <p:nvPr/>
        </p:nvSpPr>
        <p:spPr>
          <a:xfrm>
            <a:off x="1406235" y="111177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829</Words>
  <Application>Microsoft Office PowerPoint</Application>
  <PresentationFormat>Widescreen</PresentationFormat>
  <Paragraphs>95</Paragraphs>
  <Slides>19</Slides>
  <Notes>0</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微软雅黑</vt:lpstr>
      <vt:lpstr>Arial</vt:lpstr>
      <vt:lpstr>Arial-Rounded</vt:lpstr>
      <vt:lpstr>Bubblegum Sans</vt:lpstr>
      <vt:lpstr>Calibri</vt:lpstr>
      <vt:lpstr>Calibri Light</vt:lpstr>
      <vt:lpstr>HP001 4 hàng</vt:lpstr>
      <vt:lpstr>LNTH-No Virus</vt:lpstr>
      <vt:lpstr>Times New Roman</vt:lpstr>
      <vt:lpstr>字魂105号-简雅黑</vt:lpstr>
      <vt:lpstr>等线</vt:lpstr>
      <vt:lpstr>等线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2022-06-26T08:15:33Z</dcterms:created>
  <dcterms:modified xsi:type="dcterms:W3CDTF">2023-10-19T02:03:48Z</dcterms:modified>
</cp:coreProperties>
</file>