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</p:sldMasterIdLst>
  <p:notesMasterIdLst>
    <p:notesMasterId r:id="rId20"/>
  </p:notesMasterIdLst>
  <p:sldIdLst>
    <p:sldId id="292" r:id="rId4"/>
    <p:sldId id="289" r:id="rId5"/>
    <p:sldId id="297" r:id="rId6"/>
    <p:sldId id="294" r:id="rId7"/>
    <p:sldId id="298" r:id="rId8"/>
    <p:sldId id="299" r:id="rId9"/>
    <p:sldId id="300" r:id="rId10"/>
    <p:sldId id="306" r:id="rId11"/>
    <p:sldId id="307" r:id="rId12"/>
    <p:sldId id="303" r:id="rId13"/>
    <p:sldId id="305" r:id="rId14"/>
    <p:sldId id="304" r:id="rId15"/>
    <p:sldId id="301" r:id="rId16"/>
    <p:sldId id="265" r:id="rId17"/>
    <p:sldId id="302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2CC"/>
    <a:srgbClr val="FBE5D6"/>
    <a:srgbClr val="F2F2F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718" autoAdjust="0"/>
  </p:normalViewPr>
  <p:slideViewPr>
    <p:cSldViewPr snapToGrid="0">
      <p:cViewPr varScale="1">
        <p:scale>
          <a:sx n="71" d="100"/>
          <a:sy n="71" d="100"/>
        </p:scale>
        <p:origin x="2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2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2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7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267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2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940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6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15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7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27/9/2021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144" y="3070459"/>
            <a:ext cx="6941712" cy="2040556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33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33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33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1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5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1" y="166517"/>
            <a:ext cx="64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ghi nhớ bảng cộng nào!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976" y="5106573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976" y="3853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01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05288" y="3237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52825" y="386502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05288" y="568545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52825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56382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14964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7720" y="5708738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86865" y="627598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5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1" y="166517"/>
            <a:ext cx="64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ghi nhớ bảng cộng nào!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76" y="260844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976" y="5106573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976" y="3853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01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05288" y="323751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52825" y="386502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05288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05288" y="568545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37346" y="5077245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52825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56382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69404" y="561311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14964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01307" y="627085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7720" y="5708738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86865" y="627598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5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1" y="166517"/>
            <a:ext cx="645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ghi nhớ bảng cộng nào!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76" y="260844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976" y="5106573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4034" y="259693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01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1104" y="324941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52825" y="386502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05288" y="448257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05288" y="5685457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37346" y="5077245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52825" y="6268931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97995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69404" y="561311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14964" y="503776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01307" y="6270859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7720" y="5708738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86865" y="6275980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3966" y="4440652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432887" y="5673536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082900" y="6299734"/>
            <a:ext cx="1303312" cy="558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0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8106"/>
            <a:ext cx="11114202" cy="44966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714921" y="1658728"/>
            <a:ext cx="135147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 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14921" y="2349818"/>
            <a:ext cx="135147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 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11886" y="1684854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11886" y="2307721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52288" y="1705503"/>
            <a:ext cx="1234911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52289" y="2381689"/>
            <a:ext cx="123491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14921" y="3359408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714921" y="4116969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11886" y="3359408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11886" y="4042128"/>
            <a:ext cx="1259530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08851" y="3327710"/>
            <a:ext cx="117834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08851" y="4024372"/>
            <a:ext cx="117834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954741"/>
            <a:ext cx="3494089" cy="590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780089" y="2424271"/>
            <a:ext cx="1982804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kumimoji="0" lang="en-US" altLang="zh-CN" sz="6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29472" y="1909998"/>
            <a:ext cx="8702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20.</a:t>
            </a:r>
          </a:p>
          <a:p>
            <a:pPr marL="342900" indent="-342900">
              <a:buFontTx/>
              <a:buChar char="-"/>
            </a:pP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20 (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25.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9848" y="288758"/>
            <a:ext cx="5284270" cy="100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baseline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spc="100" baseline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160" y="2354525"/>
            <a:ext cx="9915841" cy="28623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ảng </a:t>
            </a:r>
            <a:r>
              <a:rPr lang="vi-VN" sz="3600" dirty="0">
                <a:latin typeface="+mj-lt"/>
              </a:rPr>
              <a:t>cộng (có nhớ) trong phạm vi 20.</a:t>
            </a:r>
            <a:endParaRPr lang="en-US" sz="3600" dirty="0">
              <a:latin typeface="+mj-lt"/>
            </a:endParaRPr>
          </a:p>
          <a:p>
            <a:r>
              <a:rPr lang="vi-VN" sz="3600" dirty="0" smtClean="0">
                <a:latin typeface="+mj-lt"/>
              </a:rPr>
              <a:t>-</a:t>
            </a:r>
            <a:r>
              <a:rPr lang="en-US" sz="3600" dirty="0" smtClean="0">
                <a:latin typeface="+mj-lt"/>
              </a:rPr>
              <a:t>  </a:t>
            </a:r>
            <a:r>
              <a:rPr lang="vi-VN" sz="3600" dirty="0" smtClean="0">
                <a:latin typeface="+mj-lt"/>
              </a:rPr>
              <a:t>Vận </a:t>
            </a:r>
            <a:r>
              <a:rPr lang="vi-VN" sz="3600" dirty="0">
                <a:latin typeface="+mj-lt"/>
              </a:rPr>
              <a:t>dụng </a:t>
            </a:r>
            <a:r>
              <a:rPr lang="vi-VN" sz="3600" dirty="0" smtClean="0">
                <a:latin typeface="+mj-lt"/>
              </a:rPr>
              <a:t>(</a:t>
            </a:r>
            <a:r>
              <a:rPr lang="vi-VN" sz="3600" dirty="0">
                <a:latin typeface="+mj-lt"/>
              </a:rPr>
              <a:t>tra cứu </a:t>
            </a:r>
            <a:r>
              <a:rPr lang="en-US" sz="3600" dirty="0" smtClean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ảng </a:t>
            </a:r>
            <a:r>
              <a:rPr lang="vi-VN" sz="3600" dirty="0">
                <a:latin typeface="+mj-lt"/>
              </a:rPr>
              <a:t>cộng) trong thực hành tính </a:t>
            </a:r>
            <a:r>
              <a:rPr lang="vi-VN" sz="3600" dirty="0" smtClean="0">
                <a:latin typeface="+mj-lt"/>
              </a:rPr>
              <a:t>nhẩm</a:t>
            </a:r>
            <a:r>
              <a:rPr lang="en-US" sz="3600" dirty="0" smtClean="0">
                <a:latin typeface="+mj-lt"/>
              </a:rPr>
              <a:t>.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(chưa yêu cầu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phải </a:t>
            </a:r>
            <a:r>
              <a:rPr lang="vi-VN" sz="3600" dirty="0">
                <a:latin typeface="+mj-lt"/>
              </a:rPr>
              <a:t>học thuộc lòng </a:t>
            </a:r>
            <a:r>
              <a:rPr lang="en-US" sz="3600" dirty="0" smtClean="0">
                <a:latin typeface="+mj-lt"/>
              </a:rPr>
              <a:t>b</a:t>
            </a:r>
            <a:r>
              <a:rPr lang="vi-VN" sz="3600" dirty="0" smtClean="0">
                <a:latin typeface="+mj-lt"/>
              </a:rPr>
              <a:t>ảng </a:t>
            </a:r>
            <a:r>
              <a:rPr lang="vi-VN" sz="3600" dirty="0">
                <a:latin typeface="+mj-lt"/>
              </a:rPr>
              <a:t>cộng).</a:t>
            </a:r>
            <a:endParaRPr lang="en-US" sz="3600" dirty="0">
              <a:latin typeface="+mj-lt"/>
            </a:endParaRPr>
          </a:p>
          <a:p>
            <a:pPr marL="457200" indent="-457200">
              <a:buFontTx/>
              <a:buChar char="-"/>
            </a:pPr>
            <a:endParaRPr lang="en-US" sz="3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Khởi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động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1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𝑵𝑬𝑾 A Ram Sam Sam - Best SONGS For KIDS _ LooLoo Kids Nursery Rhymes and Children`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Khám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phá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7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02"/>
            <a:ext cx="1207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23" y="353688"/>
            <a:ext cx="672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có nhớ trong phạm vi 20.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50" y="-46993"/>
            <a:ext cx="1665159" cy="65037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+ 2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+ 3 = 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+ 4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+ 5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+ 6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+ 7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+ 8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9 + 9 =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956" y="-57752"/>
            <a:ext cx="6448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16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17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18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097" y="-48126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1224" y="-86064"/>
            <a:ext cx="1585908" cy="6494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+ 3 = 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+ 4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+ 5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+ 6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+ 7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+ 8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8</a:t>
            </a:r>
            <a:r>
              <a:rPr lang="en-US" sz="2600" smtClean="0">
                <a:solidFill>
                  <a:srgbClr val="0000FF"/>
                </a:solidFill>
              </a:rPr>
              <a:t> + 9 =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9629" y="725385"/>
            <a:ext cx="6623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16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17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2770" y="-88231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0923" y="-57752"/>
            <a:ext cx="1549663" cy="64869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+ 4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+ 5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+ 6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+ 7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+ 8 =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0000FF"/>
                </a:solidFill>
              </a:rPr>
              <a:t>7 + 9 =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9328" y="737935"/>
            <a:ext cx="6448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dirty="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16</a:t>
            </a:r>
          </a:p>
          <a:p>
            <a:pPr>
              <a:lnSpc>
                <a:spcPct val="200000"/>
              </a:lnSpc>
            </a:pP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469" y="-64923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5041" y="-73889"/>
            <a:ext cx="1629791" cy="64743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6 + 5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+ 6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+ 7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+ 8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6</a:t>
            </a:r>
            <a:r>
              <a:rPr lang="en-US" sz="2600" smtClean="0">
                <a:solidFill>
                  <a:srgbClr val="0000FF"/>
                </a:solidFill>
              </a:rPr>
              <a:t> + 9 =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5225" y="707453"/>
            <a:ext cx="6448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15</a:t>
            </a:r>
          </a:p>
          <a:p>
            <a:pPr>
              <a:lnSpc>
                <a:spcPct val="200000"/>
              </a:lnSpc>
            </a:pP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398" y="-84647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8635" y="-104371"/>
            <a:ext cx="1585520" cy="64940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+ 6 =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+ 7 =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+ 8 =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5 + 9 =</a:t>
            </a:r>
            <a:endParaRPr lang="en-US" sz="260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7040" y="698488"/>
            <a:ext cx="64489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60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14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88334" y="-88231"/>
            <a:ext cx="1700828" cy="64779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610181" y="-104370"/>
            <a:ext cx="5534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93970" y="847492"/>
            <a:ext cx="1585520" cy="24929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0000FF"/>
                </a:solidFill>
              </a:rPr>
              <a:t>4 + 7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4</a:t>
            </a:r>
            <a:r>
              <a:rPr lang="en-US" sz="2600" smtClean="0">
                <a:solidFill>
                  <a:srgbClr val="0000FF"/>
                </a:solidFill>
              </a:rPr>
              <a:t> + 8 =</a:t>
            </a:r>
          </a:p>
          <a:p>
            <a:pPr>
              <a:lnSpc>
                <a:spcPct val="200000"/>
              </a:lnSpc>
            </a:pPr>
            <a:r>
              <a:rPr lang="en-US" sz="2600">
                <a:solidFill>
                  <a:srgbClr val="0000FF"/>
                </a:solidFill>
              </a:rPr>
              <a:t>4</a:t>
            </a:r>
            <a:r>
              <a:rPr lang="en-US" sz="2600" smtClean="0">
                <a:solidFill>
                  <a:srgbClr val="0000FF"/>
                </a:solidFill>
              </a:rPr>
              <a:t> + 9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44269" y="853655"/>
            <a:ext cx="64489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200000"/>
              </a:lnSpc>
            </a:pPr>
            <a:r>
              <a:rPr lang="en-US" sz="2600" smtClean="0">
                <a:solidFill>
                  <a:srgbClr val="FF0000"/>
                </a:solidFill>
              </a:rPr>
              <a:t>13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5516" y="847493"/>
            <a:ext cx="5534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pPr>
              <a:lnSpc>
                <a:spcPct val="200000"/>
              </a:lnSpc>
            </a:pPr>
            <a:r>
              <a:rPr lang="en-US" sz="2600" b="1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15493" y="4345663"/>
            <a:ext cx="1673669" cy="18928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smtClean="0">
                <a:solidFill>
                  <a:srgbClr val="0000FF"/>
                </a:solidFill>
              </a:rPr>
              <a:t>3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+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B050"/>
                </a:solidFill>
              </a:rPr>
              <a:t>8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=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150000"/>
              </a:lnSpc>
            </a:pPr>
            <a:r>
              <a:rPr lang="en-US" sz="2600" smtClean="0">
                <a:solidFill>
                  <a:srgbClr val="0000FF"/>
                </a:solidFill>
              </a:rPr>
              <a:t>3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+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B050"/>
                </a:solidFill>
              </a:rPr>
              <a:t>9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=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FF0000"/>
                </a:solidFill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sz="2600" smtClean="0">
                <a:solidFill>
                  <a:srgbClr val="0000FF"/>
                </a:solidFill>
              </a:rPr>
              <a:t>2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+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B050"/>
                </a:solidFill>
              </a:rPr>
              <a:t>9</a:t>
            </a:r>
            <a:r>
              <a:rPr lang="en-US" sz="2600" smtClean="0"/>
              <a:t> </a:t>
            </a:r>
            <a:r>
              <a:rPr lang="en-US" sz="2600" smtClean="0">
                <a:solidFill>
                  <a:srgbClr val="0000FF"/>
                </a:solidFill>
              </a:rPr>
              <a:t>= </a:t>
            </a:r>
            <a:r>
              <a:rPr lang="en-US" sz="2600" smtClean="0">
                <a:solidFill>
                  <a:srgbClr val="FF0000"/>
                </a:solidFill>
              </a:rPr>
              <a:t>11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550" y="953037"/>
            <a:ext cx="1554480" cy="549292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12463" y="1599202"/>
            <a:ext cx="1604281" cy="482995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73558" y="2421120"/>
            <a:ext cx="1554480" cy="403559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396</Words>
  <Application>Microsoft Office PowerPoint</Application>
  <PresentationFormat>Widescreen</PresentationFormat>
  <Paragraphs>169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宋体</vt:lpstr>
      <vt:lpstr>宋体</vt:lpstr>
      <vt:lpstr>Arial</vt:lpstr>
      <vt:lpstr>Calibri</vt:lpstr>
      <vt:lpstr>Calibri Light</vt:lpstr>
      <vt:lpstr>inpin heiti</vt:lpstr>
      <vt:lpstr>Montserrat ExtraBold</vt:lpstr>
      <vt:lpstr>Times New Roman</vt:lpstr>
      <vt:lpstr>UTM Avo</vt:lpstr>
      <vt:lpstr>3_Office Theme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47</cp:revision>
  <dcterms:created xsi:type="dcterms:W3CDTF">2021-05-10T04:55:00Z</dcterms:created>
  <dcterms:modified xsi:type="dcterms:W3CDTF">2021-09-27T11:09:44Z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