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80" r:id="rId3"/>
    <p:sldId id="360" r:id="rId4"/>
    <p:sldId id="361" r:id="rId5"/>
    <p:sldId id="362" r:id="rId6"/>
    <p:sldId id="363" r:id="rId7"/>
    <p:sldId id="364" r:id="rId8"/>
    <p:sldId id="285" r:id="rId9"/>
    <p:sldId id="274" r:id="rId10"/>
    <p:sldId id="273" r:id="rId11"/>
    <p:sldId id="365" r:id="rId12"/>
    <p:sldId id="281" r:id="rId13"/>
    <p:sldId id="275" r:id="rId14"/>
    <p:sldId id="357" r:id="rId15"/>
    <p:sldId id="287" r:id="rId16"/>
    <p:sldId id="3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548" autoAdjust="0"/>
  </p:normalViewPr>
  <p:slideViewPr>
    <p:cSldViewPr snapToGrid="0">
      <p:cViewPr varScale="1">
        <p:scale>
          <a:sx n="90" d="100"/>
          <a:sy n="90" d="100"/>
        </p:scale>
        <p:origin x="13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7D6C7-F218-44D5-A8BF-F49AE08FFB62}"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6DFA1-0FFC-4481-9CEB-284741D01A23}" type="slidenum">
              <a:rPr lang="en-US" smtClean="0"/>
              <a:t>‹#›</a:t>
            </a:fld>
            <a:endParaRPr lang="en-US"/>
          </a:p>
        </p:txBody>
      </p:sp>
    </p:spTree>
    <p:extLst>
      <p:ext uri="{BB962C8B-B14F-4D97-AF65-F5344CB8AC3E}">
        <p14:creationId xmlns:p14="http://schemas.microsoft.com/office/powerpoint/2010/main" val="2706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9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6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30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8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5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5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F46-E6AF-E353-2DAF-BCE4B8CAEF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515E1-6CE8-142E-90B9-E192FBF179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860FF-F93F-2313-3A85-AEBB237E474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10/1/2024</a:t>
            </a:fld>
            <a:endParaRPr lang="en-US"/>
          </a:p>
        </p:txBody>
      </p:sp>
      <p:sp>
        <p:nvSpPr>
          <p:cNvPr id="5" name="Footer Placeholder 4">
            <a:extLst>
              <a:ext uri="{FF2B5EF4-FFF2-40B4-BE49-F238E27FC236}">
                <a16:creationId xmlns:a16="http://schemas.microsoft.com/office/drawing/2014/main" id="{6555BCC6-DC02-9D81-3DD9-2AB9A4E9AB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7C8282-9873-7CEF-3C53-D97EED435A0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8" name="Picture 7" descr="A group of stuffed animals&#10;&#10;Description automatically generated with low confidence">
            <a:extLst>
              <a:ext uri="{FF2B5EF4-FFF2-40B4-BE49-F238E27FC236}">
                <a16:creationId xmlns:a16="http://schemas.microsoft.com/office/drawing/2014/main" id="{25B1B06E-D7A2-5117-95C5-8EDBD0382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60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D373-358D-6CCF-56CE-E0640359D3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4A381-45AF-798D-7460-DDF7F3EBC4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BBE3-3565-4AF6-1472-44697047DDB7}"/>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10/1/2024</a:t>
            </a:fld>
            <a:endParaRPr lang="en-US"/>
          </a:p>
        </p:txBody>
      </p:sp>
      <p:sp>
        <p:nvSpPr>
          <p:cNvPr id="5" name="Footer Placeholder 4">
            <a:extLst>
              <a:ext uri="{FF2B5EF4-FFF2-40B4-BE49-F238E27FC236}">
                <a16:creationId xmlns:a16="http://schemas.microsoft.com/office/drawing/2014/main" id="{4B59E843-40A9-0BD1-768E-FF866ED8F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17EB97-D84D-3939-0132-E143B46F94C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41688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4D106-E830-4420-B02E-6F360DB54F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49748-B614-AA92-8EE0-F39D21B939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360-9E23-CFDE-2017-6DFCEAE97054}"/>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10/1/2024</a:t>
            </a:fld>
            <a:endParaRPr lang="en-US"/>
          </a:p>
        </p:txBody>
      </p:sp>
      <p:sp>
        <p:nvSpPr>
          <p:cNvPr id="5" name="Footer Placeholder 4">
            <a:extLst>
              <a:ext uri="{FF2B5EF4-FFF2-40B4-BE49-F238E27FC236}">
                <a16:creationId xmlns:a16="http://schemas.microsoft.com/office/drawing/2014/main" id="{B4D7121C-6AF7-25F0-742C-8A0AE58A3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AFF4B0-53BD-C012-B2DB-BCE05733EDBA}"/>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73200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7AE-1B65-B35D-8102-E706063CFE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81F66B-A2E6-29B2-3EA8-125FBC937ED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72731-F0BE-8DCE-1101-48DCBEE392F1}"/>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10/1/2024</a:t>
            </a:fld>
            <a:endParaRPr lang="en-US"/>
          </a:p>
        </p:txBody>
      </p:sp>
      <p:sp>
        <p:nvSpPr>
          <p:cNvPr id="5" name="Footer Placeholder 4">
            <a:extLst>
              <a:ext uri="{FF2B5EF4-FFF2-40B4-BE49-F238E27FC236}">
                <a16:creationId xmlns:a16="http://schemas.microsoft.com/office/drawing/2014/main" id="{3DC9C198-98B1-789C-9405-F70473A146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20D8D-D8E3-DD80-CD73-F3466E74150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20305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021-A945-BA62-AF2F-F51B9AA51E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8839A-B5AA-8487-C54B-578628FA6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ED473-4986-7C32-B571-375163BA51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10/1/2024</a:t>
            </a:fld>
            <a:endParaRPr lang="en-US"/>
          </a:p>
        </p:txBody>
      </p:sp>
      <p:sp>
        <p:nvSpPr>
          <p:cNvPr id="5" name="Footer Placeholder 4">
            <a:extLst>
              <a:ext uri="{FF2B5EF4-FFF2-40B4-BE49-F238E27FC236}">
                <a16:creationId xmlns:a16="http://schemas.microsoft.com/office/drawing/2014/main" id="{120CDB26-303E-ACEF-1876-2844C5EC8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17097-4D4A-E0C6-C07E-0DBBE9035BD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4188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088-52F3-A95E-F3A5-22347150F0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D4426D-37F1-2396-F65A-FDF816C9F89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EB01-FE3D-EF96-C35C-4EE51134EB3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5E0A-35A1-C37A-8782-58028820FF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10/1/2024</a:t>
            </a:fld>
            <a:endParaRPr lang="en-US"/>
          </a:p>
        </p:txBody>
      </p:sp>
      <p:sp>
        <p:nvSpPr>
          <p:cNvPr id="6" name="Footer Placeholder 5">
            <a:extLst>
              <a:ext uri="{FF2B5EF4-FFF2-40B4-BE49-F238E27FC236}">
                <a16:creationId xmlns:a16="http://schemas.microsoft.com/office/drawing/2014/main" id="{9F7AFDB0-0C52-7E55-389A-AB2493F655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67E94B-7ADE-B09E-D51A-7C13A5ABEFE1}"/>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B7FE565-200E-0C15-C00A-EAF98B672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33"/>
            <a:ext cx="12192001" cy="6861633"/>
          </a:xfrm>
          <a:prstGeom prst="rect">
            <a:avLst/>
          </a:prstGeom>
        </p:spPr>
      </p:pic>
    </p:spTree>
    <p:extLst>
      <p:ext uri="{BB962C8B-B14F-4D97-AF65-F5344CB8AC3E}">
        <p14:creationId xmlns:p14="http://schemas.microsoft.com/office/powerpoint/2010/main" val="380447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89B0-5D10-A27C-A5BF-D341F1DB4F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57E7D83-998D-23E8-79AC-3C97BEE1F9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2F71-A96D-A7BB-0D9B-90EEDF8D13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40B25-E669-D43F-C07F-B57862A221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1F88-0D1A-BAD3-E15E-0A7C11EFE8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04AB6-2FF0-CE25-F879-4D4BD7596BCC}"/>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10/1/2024</a:t>
            </a:fld>
            <a:endParaRPr lang="en-US"/>
          </a:p>
        </p:txBody>
      </p:sp>
      <p:sp>
        <p:nvSpPr>
          <p:cNvPr id="8" name="Footer Placeholder 7">
            <a:extLst>
              <a:ext uri="{FF2B5EF4-FFF2-40B4-BE49-F238E27FC236}">
                <a16:creationId xmlns:a16="http://schemas.microsoft.com/office/drawing/2014/main" id="{BE85063E-0E5C-6DD4-DDE7-DB6C0279AE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82D586F-459B-2DE6-7108-17FB65EB383B}"/>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58788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153432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4D5DD-34E9-AB0F-89CB-9BA3EE8AA7E0}"/>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10/1/2024</a:t>
            </a:fld>
            <a:endParaRPr lang="en-US"/>
          </a:p>
        </p:txBody>
      </p:sp>
      <p:sp>
        <p:nvSpPr>
          <p:cNvPr id="3" name="Footer Placeholder 2">
            <a:extLst>
              <a:ext uri="{FF2B5EF4-FFF2-40B4-BE49-F238E27FC236}">
                <a16:creationId xmlns:a16="http://schemas.microsoft.com/office/drawing/2014/main" id="{D58BB015-4ED5-9C16-34A8-310093984A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FFF04-089B-153E-A1D1-743C0ACE028E}"/>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83456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B47-FA83-9C54-6244-60F2A83151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2DCA-FDB8-E839-29F6-E1EF52CB21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0D335-314D-2986-428A-C92086E195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DF83C-A6DC-34F7-3A33-18271CB51122}"/>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10/1/2024</a:t>
            </a:fld>
            <a:endParaRPr lang="en-US"/>
          </a:p>
        </p:txBody>
      </p:sp>
      <p:sp>
        <p:nvSpPr>
          <p:cNvPr id="6" name="Footer Placeholder 5">
            <a:extLst>
              <a:ext uri="{FF2B5EF4-FFF2-40B4-BE49-F238E27FC236}">
                <a16:creationId xmlns:a16="http://schemas.microsoft.com/office/drawing/2014/main" id="{09E6B2E2-2F6A-BB94-F59B-BD116D4E5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F9EFB-3A47-E4D8-377C-A632FEF2C2E4}"/>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9840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25-AD96-180D-F32B-3DA79AB48F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1EF76-2F37-BC85-EC37-ACF071259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AA47F-1485-37B7-3868-7EDF205CCF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3D8FF-43FC-402A-4A09-F74CA8D5A02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10/1/2024</a:t>
            </a:fld>
            <a:endParaRPr lang="en-US"/>
          </a:p>
        </p:txBody>
      </p:sp>
      <p:sp>
        <p:nvSpPr>
          <p:cNvPr id="6" name="Footer Placeholder 5">
            <a:extLst>
              <a:ext uri="{FF2B5EF4-FFF2-40B4-BE49-F238E27FC236}">
                <a16:creationId xmlns:a16="http://schemas.microsoft.com/office/drawing/2014/main" id="{74136E3D-DD5B-4551-901D-9126CD195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9858B9-8360-65AA-7D87-E0B43770904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8691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FBEAA961-3BEF-473A-A438-F20E70C747F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79719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NULL"/><Relationship Id="rId5" Type="http://schemas.openxmlformats.org/officeDocument/2006/relationships/image" Target="../media/image15.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2"/>
          <a:stretch>
            <a:fillRect/>
          </a:stretch>
        </p:blipFill>
        <p:spPr>
          <a:xfrm>
            <a:off x="4468508" y="1753203"/>
            <a:ext cx="3481118" cy="1060796"/>
          </a:xfrm>
          <a:prstGeom prst="rect">
            <a:avLst/>
          </a:prstGeom>
        </p:spPr>
      </p:pic>
      <p:pic>
        <p:nvPicPr>
          <p:cNvPr id="6" name="Picture 5">
            <a:extLst>
              <a:ext uri="{FF2B5EF4-FFF2-40B4-BE49-F238E27FC236}">
                <a16:creationId xmlns:a16="http://schemas.microsoft.com/office/drawing/2014/main" id="{DCD48561-FB17-7786-CAA9-6CF099436296}"/>
              </a:ext>
            </a:extLst>
          </p:cNvPr>
          <p:cNvPicPr>
            <a:picLocks noChangeAspect="1"/>
          </p:cNvPicPr>
          <p:nvPr/>
        </p:nvPicPr>
        <p:blipFill>
          <a:blip r:embed="rId3"/>
          <a:stretch>
            <a:fillRect/>
          </a:stretch>
        </p:blipFill>
        <p:spPr>
          <a:xfrm>
            <a:off x="1994937" y="2930933"/>
            <a:ext cx="8297375" cy="2310584"/>
          </a:xfrm>
          <a:prstGeom prst="rect">
            <a:avLst/>
          </a:prstGeom>
        </p:spPr>
      </p:pic>
      <p:sp>
        <p:nvSpPr>
          <p:cNvPr id="5" name="TextBox 4">
            <a:extLst>
              <a:ext uri="{FF2B5EF4-FFF2-40B4-BE49-F238E27FC236}">
                <a16:creationId xmlns:a16="http://schemas.microsoft.com/office/drawing/2014/main" id="{CD449D79-3855-B580-562D-9A898F64FD74}"/>
              </a:ext>
            </a:extLst>
          </p:cNvPr>
          <p:cNvSpPr txBox="1"/>
          <p:nvPr/>
        </p:nvSpPr>
        <p:spPr>
          <a:xfrm>
            <a:off x="2711302" y="844336"/>
            <a:ext cx="6926795" cy="830997"/>
          </a:xfrm>
          <a:prstGeom prst="rect">
            <a:avLst/>
          </a:prstGeom>
          <a:noFill/>
        </p:spPr>
        <p:txBody>
          <a:bodyPr wrap="square">
            <a:spAutoFit/>
          </a:bodyPr>
          <a:lstStyle/>
          <a:p>
            <a:r>
              <a:rPr lang="en-US" sz="4800" dirty="0" err="1">
                <a:solidFill>
                  <a:srgbClr val="7030A0"/>
                </a:solidFill>
              </a:rPr>
              <a:t>Trường</a:t>
            </a:r>
            <a:r>
              <a:rPr lang="en-US" sz="4800" dirty="0">
                <a:solidFill>
                  <a:srgbClr val="7030A0"/>
                </a:solidFill>
              </a:rPr>
              <a:t> </a:t>
            </a:r>
            <a:r>
              <a:rPr lang="en-US" sz="4800" dirty="0" err="1">
                <a:solidFill>
                  <a:srgbClr val="7030A0"/>
                </a:solidFill>
              </a:rPr>
              <a:t>Tiểu</a:t>
            </a:r>
            <a:r>
              <a:rPr lang="en-US" sz="4800" dirty="0">
                <a:solidFill>
                  <a:srgbClr val="7030A0"/>
                </a:solidFill>
              </a:rPr>
              <a:t> </a:t>
            </a:r>
            <a:r>
              <a:rPr lang="en-US" sz="4800" dirty="0" err="1">
                <a:solidFill>
                  <a:srgbClr val="7030A0"/>
                </a:solidFill>
              </a:rPr>
              <a:t>học</a:t>
            </a:r>
            <a:r>
              <a:rPr lang="en-US" sz="4800" dirty="0">
                <a:solidFill>
                  <a:srgbClr val="7030A0"/>
                </a:solidFill>
              </a:rPr>
              <a:t> </a:t>
            </a:r>
            <a:r>
              <a:rPr lang="en-US" sz="4800" dirty="0" err="1">
                <a:solidFill>
                  <a:srgbClr val="7030A0"/>
                </a:solidFill>
              </a:rPr>
              <a:t>Ái</a:t>
            </a:r>
            <a:r>
              <a:rPr lang="en-US" sz="4800" dirty="0">
                <a:solidFill>
                  <a:srgbClr val="7030A0"/>
                </a:solidFill>
              </a:rPr>
              <a:t> </a:t>
            </a:r>
            <a:r>
              <a:rPr lang="en-US" sz="4800" dirty="0" err="1">
                <a:solidFill>
                  <a:srgbClr val="7030A0"/>
                </a:solidFill>
              </a:rPr>
              <a:t>Mộ</a:t>
            </a:r>
            <a:r>
              <a:rPr lang="en-US" sz="4800" dirty="0">
                <a:solidFill>
                  <a:srgbClr val="7030A0"/>
                </a:solidFill>
              </a:rPr>
              <a:t> A</a:t>
            </a:r>
          </a:p>
        </p:txBody>
      </p:sp>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797512"/>
            <a:ext cx="10776857" cy="5784263"/>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D60547-E566-4397-A8AC-1EC695AA4B52}"/>
              </a:ext>
            </a:extLst>
          </p:cNvPr>
          <p:cNvSpPr txBox="1"/>
          <p:nvPr/>
        </p:nvSpPr>
        <p:spPr>
          <a:xfrm>
            <a:off x="957262" y="1166841"/>
            <a:ext cx="10277476" cy="4985980"/>
          </a:xfrm>
          <a:prstGeom prst="rect">
            <a:avLst/>
          </a:prstGeom>
          <a:noFill/>
        </p:spPr>
        <p:txBody>
          <a:bodyPr wrap="square">
            <a:spAutoFit/>
          </a:bodyPr>
          <a:lstStyle/>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xe khởi hành từ sáng sớm. Đến nơi, mọi người đều đã mệt nên quyết định đến khách sạn nhận phòng. Sau khi thu dọn đồ đạc sẽ cùng nhau đi ăn uống rồi nghỉ ngơi. Buổi chiều tất cả sẽ cùng nhau di chuyển đến địa điểm thực hiện hoạt động.</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Chúng em phân thành các nhóm với từng công việc cụ thể. Một nhóm được giao cho công việc nhặt rác ở trên bờ biển. Một nhóm phụ trách ra xa hơn để thu nhặt rác trên mặt nước, đặc biệt là các đồ nhựa. Em được giao nhiệm vụ nhặt rác trên bờ biển cùng với 9 bạn nữa. Đầu tiên, bọn em nhặt rác trên bãi cỏ gần bờ biển. Rác ở đây chủ yếu là cành cây, lá cây và một số vỏ bánh kẹo.... Sau đó, di chuyển đến bãi cát trắng. Ở đây có nhiều cành cây khô và các loại xác sinh vật biển. Cuối cùng là nhặt chai nước, lọ thủy tinh,....trôi nổi trên mặt nước gần bờ. Dù nắng nóng vất vả nhưng ai cũng rất vui vẻ vì được góp sức mình giúp bờ biển sạch đẹp hơn. Sau nhiều tiếng lao động chăm chỉ, cuối cùng bờ biển cũng trở nên sạch sẽ. Không chỉ vậy, chúng em còn quen được những người bạn mới. Họ nói rằng cảm thấy rất hạnh phúc khi vẫn còn nhiều người tốt như chúng em – những người có ý thức bảo vệ môi trường xung quanh bãi biển.</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hơn những chuyến đi thú vị và bổ ích như vậy.</a:t>
            </a:r>
          </a:p>
        </p:txBody>
      </p:sp>
      <p:sp>
        <p:nvSpPr>
          <p:cNvPr id="4" name="Arrow: Pentagon 3">
            <a:extLst>
              <a:ext uri="{FF2B5EF4-FFF2-40B4-BE49-F238E27FC236}">
                <a16:creationId xmlns:a16="http://schemas.microsoft.com/office/drawing/2014/main" id="{085E38A7-8DD1-4115-9D20-A95B160CA726}"/>
              </a:ext>
            </a:extLst>
          </p:cNvPr>
          <p:cNvSpPr/>
          <p:nvPr/>
        </p:nvSpPr>
        <p:spPr>
          <a:xfrm>
            <a:off x="522513" y="370114"/>
            <a:ext cx="3396343"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rPr>
              <a:t>Bài tham khảo</a:t>
            </a:r>
            <a:endParaRPr kumimoji="0" lang="en-US"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3. </a:t>
            </a:r>
            <a:r>
              <a:rPr kumimoji="0" lang="en-US" altLang="en-US" sz="72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Đọc</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soát</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endPar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334963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grpSp>
        <p:nvGrpSpPr>
          <p:cNvPr id="8" name="Group 7">
            <a:extLst>
              <a:ext uri="{FF2B5EF4-FFF2-40B4-BE49-F238E27FC236}">
                <a16:creationId xmlns:a16="http://schemas.microsoft.com/office/drawing/2014/main" id="{AE2C5650-9B42-4E7D-8E20-36A7C7FADF9A}"/>
              </a:ext>
            </a:extLst>
          </p:cNvPr>
          <p:cNvGrpSpPr/>
          <p:nvPr/>
        </p:nvGrpSpPr>
        <p:grpSpPr>
          <a:xfrm>
            <a:off x="514350" y="323851"/>
            <a:ext cx="11192510" cy="6131380"/>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grpSp>
      <p:sp>
        <p:nvSpPr>
          <p:cNvPr id="2" name="Rectangle: Rounded Corners 1">
            <a:extLst>
              <a:ext uri="{FF2B5EF4-FFF2-40B4-BE49-F238E27FC236}">
                <a16:creationId xmlns:a16="http://schemas.microsoft.com/office/drawing/2014/main" id="{9B0DD1BA-AE12-16F1-FA1B-6B5C327DB08B}"/>
              </a:ext>
            </a:extLst>
          </p:cNvPr>
          <p:cNvSpPr/>
          <p:nvPr/>
        </p:nvSpPr>
        <p:spPr>
          <a:xfrm>
            <a:off x="2076450" y="383720"/>
            <a:ext cx="8277225"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Đọc</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bài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viết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của</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em</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để</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soát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lỗi</a:t>
            </a:r>
            <a:endParaRPr kumimoji="0" lang="en-US" altLang="en-US" sz="3600" b="1" i="0" u="none" strike="noStrike" kern="1200" cap="none" spc="0" normalizeH="0" baseline="0" noProof="0" dirty="0">
              <a:ln w="22225">
                <a:solidFill>
                  <a:srgbClr val="ED7D31"/>
                </a:solidFill>
                <a:prstDash val="solid"/>
              </a:ln>
              <a:solidFill>
                <a:srgbClr val="FF0000"/>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0790898-D0F4-B19D-F584-7CC4564AE6FF}"/>
              </a:ext>
            </a:extLst>
          </p:cNvPr>
          <p:cNvSpPr/>
          <p:nvPr/>
        </p:nvSpPr>
        <p:spPr>
          <a:xfrm>
            <a:off x="1152525" y="1943100"/>
            <a:ext cx="4219575"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Trình</a:t>
            </a:r>
            <a:r>
              <a:rPr lang="en-US" sz="3200" dirty="0">
                <a:solidFill>
                  <a:srgbClr val="002060"/>
                </a:solidFill>
              </a:rPr>
              <a:t> </a:t>
            </a:r>
            <a:r>
              <a:rPr lang="en-US" sz="3200" dirty="0" err="1">
                <a:solidFill>
                  <a:srgbClr val="002060"/>
                </a:solidFill>
              </a:rPr>
              <a:t>tự</a:t>
            </a:r>
            <a:r>
              <a:rPr lang="en-US" sz="3200" dirty="0">
                <a:solidFill>
                  <a:srgbClr val="002060"/>
                </a:solidFill>
              </a:rPr>
              <a:t> </a:t>
            </a:r>
            <a:r>
              <a:rPr lang="en-US" sz="3200" dirty="0" err="1">
                <a:solidFill>
                  <a:srgbClr val="002060"/>
                </a:solidFill>
              </a:rPr>
              <a:t>sắp</a:t>
            </a:r>
            <a:r>
              <a:rPr lang="en-US" sz="3200" dirty="0">
                <a:solidFill>
                  <a:srgbClr val="002060"/>
                </a:solidFill>
              </a:rPr>
              <a:t> </a:t>
            </a:r>
            <a:r>
              <a:rPr lang="en-US" sz="3200" dirty="0" err="1">
                <a:solidFill>
                  <a:srgbClr val="002060"/>
                </a:solidFill>
              </a:rPr>
              <a:t>xếp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việc</a:t>
            </a:r>
            <a:endParaRPr lang="en-US" sz="3200" dirty="0">
              <a:solidFill>
                <a:srgbClr val="002060"/>
              </a:solidFill>
            </a:endParaRPr>
          </a:p>
        </p:txBody>
      </p:sp>
      <p:sp>
        <p:nvSpPr>
          <p:cNvPr id="4" name="Rectangle 3">
            <a:extLst>
              <a:ext uri="{FF2B5EF4-FFF2-40B4-BE49-F238E27FC236}">
                <a16:creationId xmlns:a16="http://schemas.microsoft.com/office/drawing/2014/main" id="{F56398E0-EE4D-FDDF-7570-096A5E79512C}"/>
              </a:ext>
            </a:extLst>
          </p:cNvPr>
          <p:cNvSpPr/>
          <p:nvPr/>
        </p:nvSpPr>
        <p:spPr>
          <a:xfrm>
            <a:off x="5495926" y="1933575"/>
            <a:ext cx="297180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Dùng</a:t>
            </a:r>
            <a:r>
              <a:rPr lang="en-US" sz="3200" dirty="0">
                <a:solidFill>
                  <a:srgbClr val="002060"/>
                </a:solidFill>
              </a:rPr>
              <a:t> </a:t>
            </a:r>
            <a:r>
              <a:rPr lang="en-US" sz="3200" dirty="0" err="1">
                <a:solidFill>
                  <a:srgbClr val="002060"/>
                </a:solidFill>
              </a:rPr>
              <a:t>từ</a:t>
            </a:r>
            <a:r>
              <a:rPr lang="en-US" sz="3200" dirty="0">
                <a:solidFill>
                  <a:srgbClr val="002060"/>
                </a:solidFill>
              </a:rPr>
              <a:t>, </a:t>
            </a:r>
            <a:r>
              <a:rPr lang="en-US" sz="3200" dirty="0" err="1">
                <a:solidFill>
                  <a:srgbClr val="002060"/>
                </a:solidFill>
              </a:rPr>
              <a:t>đặt</a:t>
            </a:r>
            <a:r>
              <a:rPr lang="en-US" sz="3200" dirty="0">
                <a:solidFill>
                  <a:srgbClr val="002060"/>
                </a:solidFill>
              </a:rPr>
              <a:t> </a:t>
            </a:r>
            <a:r>
              <a:rPr lang="en-US" sz="3200" dirty="0" err="1">
                <a:solidFill>
                  <a:srgbClr val="002060"/>
                </a:solidFill>
              </a:rPr>
              <a:t>câu</a:t>
            </a:r>
            <a:endParaRPr lang="en-US" sz="3200" dirty="0">
              <a:solidFill>
                <a:srgbClr val="002060"/>
              </a:solidFill>
            </a:endParaRPr>
          </a:p>
        </p:txBody>
      </p:sp>
      <p:sp>
        <p:nvSpPr>
          <p:cNvPr id="5" name="Rectangle 4">
            <a:extLst>
              <a:ext uri="{FF2B5EF4-FFF2-40B4-BE49-F238E27FC236}">
                <a16:creationId xmlns:a16="http://schemas.microsoft.com/office/drawing/2014/main" id="{DF28EDA9-6DAD-4E5A-002D-F5857017D0CC}"/>
              </a:ext>
            </a:extLst>
          </p:cNvPr>
          <p:cNvSpPr/>
          <p:nvPr/>
        </p:nvSpPr>
        <p:spPr>
          <a:xfrm>
            <a:off x="8629651" y="1924050"/>
            <a:ext cx="2295524"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Chính</a:t>
            </a:r>
            <a:r>
              <a:rPr lang="en-US" sz="3200" dirty="0">
                <a:solidFill>
                  <a:srgbClr val="002060"/>
                </a:solidFill>
              </a:rPr>
              <a:t> </a:t>
            </a:r>
            <a:r>
              <a:rPr lang="en-US" sz="3200" dirty="0" err="1">
                <a:solidFill>
                  <a:srgbClr val="002060"/>
                </a:solidFill>
              </a:rPr>
              <a:t>tả</a:t>
            </a:r>
            <a:endParaRPr lang="en-US" sz="3200" dirty="0">
              <a:solidFill>
                <a:srgbClr val="002060"/>
              </a:solidFill>
            </a:endParaRPr>
          </a:p>
        </p:txBody>
      </p:sp>
      <p:sp>
        <p:nvSpPr>
          <p:cNvPr id="6" name="Rectangle 5">
            <a:extLst>
              <a:ext uri="{FF2B5EF4-FFF2-40B4-BE49-F238E27FC236}">
                <a16:creationId xmlns:a16="http://schemas.microsoft.com/office/drawing/2014/main" id="{BF6A732F-9E60-8FEC-82A5-34A691F5CA93}"/>
              </a:ext>
            </a:extLst>
          </p:cNvPr>
          <p:cNvSpPr/>
          <p:nvPr/>
        </p:nvSpPr>
        <p:spPr>
          <a:xfrm>
            <a:off x="1143000" y="2924175"/>
            <a:ext cx="984885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suy</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trải</a:t>
            </a:r>
            <a:r>
              <a:rPr lang="en-US" sz="3200" dirty="0">
                <a:solidFill>
                  <a:srgbClr val="002060"/>
                </a:solidFill>
              </a:rPr>
              <a:t> </a:t>
            </a:r>
            <a:r>
              <a:rPr lang="en-US" sz="3200" dirty="0" err="1">
                <a:solidFill>
                  <a:srgbClr val="002060"/>
                </a:solidFill>
              </a:rPr>
              <a:t>nghiệm</a:t>
            </a:r>
            <a:endParaRPr lang="en-US" sz="3200" dirty="0">
              <a:solidFill>
                <a:srgbClr val="002060"/>
              </a:solidFill>
            </a:endParaRP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nature&#10;&#10;Description automatically generated">
            <a:extLst>
              <a:ext uri="{FF2B5EF4-FFF2-40B4-BE49-F238E27FC236}">
                <a16:creationId xmlns:a16="http://schemas.microsoft.com/office/drawing/2014/main" id="{CC280031-6E87-4F49-95D1-BCAFCD568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19" name="Rectangle: Rounded Corners 18">
            <a:extLst>
              <a:ext uri="{FF2B5EF4-FFF2-40B4-BE49-F238E27FC236}">
                <a16:creationId xmlns:a16="http://schemas.microsoft.com/office/drawing/2014/main" id="{CD4E6C77-ABF3-4E8A-B77C-ADBB507D132D}"/>
              </a:ext>
            </a:extLst>
          </p:cNvPr>
          <p:cNvSpPr/>
          <p:nvPr/>
        </p:nvSpPr>
        <p:spPr>
          <a:xfrm>
            <a:off x="1566267" y="270695"/>
            <a:ext cx="9482733" cy="1577155"/>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Sửa</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lỗi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trong</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bài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làm</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nếu</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có</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a:t>
            </a:r>
            <a:endParaRPr kumimoji="0" lang="vi-VN" altLang="en-US" sz="5400" b="1" i="0" u="none" strike="noStrike" kern="1200" cap="none" spc="50" normalizeH="0" baseline="0" noProof="0" dirty="0">
              <a:ln w="9525" cmpd="sng">
                <a:solidFill>
                  <a:srgbClr val="FF0000"/>
                </a:solidFill>
                <a:prstDash val="solid"/>
              </a:ln>
              <a:solidFill>
                <a:srgbClr val="002060"/>
              </a:solidFill>
              <a:effectLst>
                <a:glow rad="38100">
                  <a:srgbClr val="4472C4">
                    <a:alpha val="40000"/>
                  </a:srgbClr>
                </a:glow>
              </a:effectLst>
              <a:uLnTx/>
              <a:uFillTx/>
              <a:latin typeface="Calibri" panose="020F0502020204030204" pitchFamily="34" charset="0"/>
              <a:cs typeface="Calibri" panose="020F0502020204030204" pitchFamily="34" charset="0"/>
            </a:endParaRPr>
          </a:p>
        </p:txBody>
      </p:sp>
      <p:pic>
        <p:nvPicPr>
          <p:cNvPr id="21" name="Picture 20" descr="A picture containing toy, doll&#10;&#10;Description automatically generated">
            <a:extLst>
              <a:ext uri="{FF2B5EF4-FFF2-40B4-BE49-F238E27FC236}">
                <a16:creationId xmlns:a16="http://schemas.microsoft.com/office/drawing/2014/main" id="{84D47EBA-1BA8-4CFB-ADDB-BDFF692B1F3D}"/>
              </a:ext>
            </a:extLst>
          </p:cNvPr>
          <p:cNvPicPr>
            <a:picLocks noChangeAspect="1"/>
          </p:cNvPicPr>
          <p:nvPr/>
        </p:nvPicPr>
        <p:blipFill rotWithShape="1">
          <a:blip r:embed="rId4">
            <a:extLst>
              <a:ext uri="{28A0092B-C50C-407E-A947-70E740481C1C}">
                <a14:useLocalDpi xmlns:a14="http://schemas.microsoft.com/office/drawing/2010/main" val="0"/>
              </a:ext>
            </a:extLst>
          </a:blip>
          <a:srcRect l="41563"/>
          <a:stretch/>
        </p:blipFill>
        <p:spPr>
          <a:xfrm>
            <a:off x="2325364" y="1562120"/>
            <a:ext cx="3982269" cy="5581611"/>
          </a:xfrm>
          <a:prstGeom prst="rect">
            <a:avLst/>
          </a:prstGeom>
        </p:spPr>
      </p:pic>
    </p:spTree>
    <p:extLst>
      <p:ext uri="{BB962C8B-B14F-4D97-AF65-F5344CB8AC3E}">
        <p14:creationId xmlns:p14="http://schemas.microsoft.com/office/powerpoint/2010/main" val="3414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1104899" y="3369966"/>
            <a:ext cx="10563225"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rPr>
              <a:t>4. </a:t>
            </a:r>
            <a:r>
              <a:rPr kumimoji="0" lang="en-US" sz="6600" b="1" i="0" u="none" strike="noStrike" kern="1200" cap="none" spc="0" normalizeH="0" baseline="0" noProof="0" dirty="0" err="1">
                <a:ln w="12700" cmpd="sng">
                  <a:solidFill>
                    <a:srgbClr val="44546A">
                      <a:lumMod val="60000"/>
                      <a:lumOff val="40000"/>
                    </a:srgbClr>
                  </a:solidFill>
                  <a:prstDash val="solid"/>
                </a:ln>
                <a:solidFill>
                  <a:srgbClr val="002060"/>
                </a:solidFill>
                <a:effectLst/>
                <a:uLnTx/>
                <a:uFillTx/>
                <a:ea typeface="+mn-ea"/>
                <a:cs typeface="+mn-cs"/>
              </a:rPr>
              <a:t>Nhận</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xét</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bài</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làm</a:t>
            </a:r>
            <a:endPar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endParaRP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1 -0.20092 0.34518 -0.19189 0.30729 -0.16851 C 0.247 -0.13125 0.21966 -0.07638 0.1681 -0.01574 C 0.15377 0.00116 0.13789 0.01412 0.12318 0.03033 C 0.1151 0.03912 0.10781 0.05 0.1 0.05926 C 0.09101 0.06991 0.08463 0.07338 0.07409 0.08125 C 0.07174 0.08287 0.06719 0.08612 0.06719 0.08635 C 0.05495 0.08449 0.04271 0.08357 0.03047 0.08125 C 0.02669 0.08033 0.02318 0.07778 0.01953 0.07639 C 0.01406 0.07408 0.00716 0.07199 0.00182 0.07153 C -0.00873 0.07014 -0.01914 0.06991 -0.02956 0.06899 C -0.03451 0.0676 -0.03763 0.06737 -0.0418 0.06412 C -0.0457 0.06135 -0.04818 0.0588 -0.05143 0.0544 C -0.06237 0.04028 -0.05938 0.04514 -0.06498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107964" y="245990"/>
            <a:ext cx="6518295"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Dặn</a:t>
            </a:r>
            <a:r>
              <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dò</a:t>
            </a:r>
            <a:endPar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17606633-730D-460F-9A56-BFAF66475BE5}"/>
              </a:ext>
            </a:extLst>
          </p:cNvPr>
          <p:cNvSpPr/>
          <p:nvPr/>
        </p:nvSpPr>
        <p:spPr>
          <a:xfrm>
            <a:off x="3180572" y="1876289"/>
            <a:ext cx="6373077" cy="1461462"/>
          </a:xfrm>
          <a:prstGeom prst="roundRect">
            <a:avLst/>
          </a:prstGeom>
          <a:solidFill>
            <a:schemeClr val="accent5">
              <a:lumMod val="20000"/>
              <a:lumOff val="80000"/>
            </a:schemeClr>
          </a:solid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99B7C0B-0F17-4306-A61B-08B4FF1BED64}"/>
              </a:ext>
            </a:extLst>
          </p:cNvPr>
          <p:cNvSpPr/>
          <p:nvPr/>
        </p:nvSpPr>
        <p:spPr>
          <a:xfrm>
            <a:off x="3253182" y="5050019"/>
            <a:ext cx="6373077" cy="1461462"/>
          </a:xfrm>
          <a:prstGeom prst="roundRect">
            <a:avLst/>
          </a:prstGeom>
          <a:solidFill>
            <a:schemeClr val="accent4">
              <a:lumMod val="60000"/>
              <a:lumOff val="4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viết vào đây</a:t>
            </a:r>
          </a:p>
        </p:txBody>
      </p:sp>
      <p:sp>
        <p:nvSpPr>
          <p:cNvPr id="12" name="Rectangle: Rounded Corners 11">
            <a:extLst>
              <a:ext uri="{FF2B5EF4-FFF2-40B4-BE49-F238E27FC236}">
                <a16:creationId xmlns:a16="http://schemas.microsoft.com/office/drawing/2014/main" id="{5FA3E2D1-1D8D-4EB7-B5BC-9203834B2506}"/>
              </a:ext>
            </a:extLst>
          </p:cNvPr>
          <p:cNvSpPr/>
          <p:nvPr/>
        </p:nvSpPr>
        <p:spPr>
          <a:xfrm>
            <a:off x="3253182" y="3463154"/>
            <a:ext cx="6373077" cy="1461462"/>
          </a:xfrm>
          <a:prstGeom prst="roundRect">
            <a:avLst/>
          </a:prstGeom>
          <a:solidFill>
            <a:srgbClr val="CCFF66"/>
          </a:solid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478066" y="-381899"/>
            <a:ext cx="4266294" cy="4379760"/>
          </a:xfrm>
          <a:prstGeom prst="rect">
            <a:avLst/>
          </a:prstGeom>
        </p:spPr>
      </p:pic>
    </p:spTree>
    <p:extLst>
      <p:ext uri="{BB962C8B-B14F-4D97-AF65-F5344CB8AC3E}">
        <p14:creationId xmlns:p14="http://schemas.microsoft.com/office/powerpoint/2010/main" val="54292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BF7ABA8-75DB-42E6-888A-7E17431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pic>
        <p:nvPicPr>
          <p:cNvPr id="4" name="Picture 3" descr="A group of dolls with balloons&#10;&#10;Description automatically generated with low confidence">
            <a:extLst>
              <a:ext uri="{FF2B5EF4-FFF2-40B4-BE49-F238E27FC236}">
                <a16:creationId xmlns:a16="http://schemas.microsoft.com/office/drawing/2014/main" id="{055E8565-F6A2-44DA-837F-9B05D4BD2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63040" y="3031895"/>
            <a:ext cx="4378519" cy="3601661"/>
          </a:xfrm>
          <a:prstGeom prst="rect">
            <a:avLst/>
          </a:prstGeom>
        </p:spPr>
      </p:pic>
      <p:pic>
        <p:nvPicPr>
          <p:cNvPr id="2" name="Picture 1">
            <a:extLst>
              <a:ext uri="{FF2B5EF4-FFF2-40B4-BE49-F238E27FC236}">
                <a16:creationId xmlns:a16="http://schemas.microsoft.com/office/drawing/2014/main" id="{C0D98252-F574-A976-AB9C-36AE1412C601}"/>
              </a:ext>
            </a:extLst>
          </p:cNvPr>
          <p:cNvPicPr>
            <a:picLocks noChangeAspect="1"/>
          </p:cNvPicPr>
          <p:nvPr/>
        </p:nvPicPr>
        <p:blipFill>
          <a:blip r:embed="rId5"/>
          <a:stretch>
            <a:fillRect/>
          </a:stretch>
        </p:blipFill>
        <p:spPr>
          <a:xfrm>
            <a:off x="4733280" y="1019029"/>
            <a:ext cx="6078239" cy="3353091"/>
          </a:xfrm>
          <a:prstGeom prst="rect">
            <a:avLst/>
          </a:prstGeom>
        </p:spPr>
      </p:pic>
    </p:spTree>
    <p:extLst>
      <p:ext uri="{BB962C8B-B14F-4D97-AF65-F5344CB8AC3E}">
        <p14:creationId xmlns:p14="http://schemas.microsoft.com/office/powerpoint/2010/main" val="41184732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285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1.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Chuẩn</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bị</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285435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776ED6D9-8A2F-45FE-8BCD-4A3342647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8" name="Cloud 7">
            <a:extLst>
              <a:ext uri="{FF2B5EF4-FFF2-40B4-BE49-F238E27FC236}">
                <a16:creationId xmlns:a16="http://schemas.microsoft.com/office/drawing/2014/main" id="{6F51DCEA-DC14-4F17-B96F-154183637386}"/>
              </a:ext>
            </a:extLst>
          </p:cNvPr>
          <p:cNvSpPr/>
          <p:nvPr/>
        </p:nvSpPr>
        <p:spPr>
          <a:xfrm>
            <a:off x="3947885" y="3690824"/>
            <a:ext cx="4296230" cy="3073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8FE4E2E-F64C-4E41-9B1A-682BBC2EF063}"/>
              </a:ext>
            </a:extLst>
          </p:cNvPr>
          <p:cNvSpPr/>
          <p:nvPr/>
        </p:nvSpPr>
        <p:spPr>
          <a:xfrm>
            <a:off x="914400" y="548325"/>
            <a:ext cx="10629900" cy="2708475"/>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Viết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văn</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thuật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lại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một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trải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nghiệm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đã</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tham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gia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và</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chia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sẻ</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suy</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nghĩ</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cảm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xúc</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của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đó</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p>
        </p:txBody>
      </p:sp>
      <p:pic>
        <p:nvPicPr>
          <p:cNvPr id="3" name="Picture 2" descr="Shape&#10;&#10;Description automatically generated with medium confidence">
            <a:extLst>
              <a:ext uri="{FF2B5EF4-FFF2-40B4-BE49-F238E27FC236}">
                <a16:creationId xmlns:a16="http://schemas.microsoft.com/office/drawing/2014/main" id="{6E8EC04B-E9C9-4352-8000-5DC9AAB25A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52" b="98759" l="532" r="96277">
                        <a14:foregroundMark x1="32270" y1="45745" x2="53723" y2="56206"/>
                        <a14:foregroundMark x1="51596" y1="42553" x2="53191" y2="47695"/>
                        <a14:foregroundMark x1="52837" y1="37057" x2="54078" y2="48227"/>
                        <a14:foregroundMark x1="82447" y1="27305" x2="82447" y2="27305"/>
                        <a14:foregroundMark x1="82447" y1="27305" x2="78901" y2="32979"/>
                        <a14:foregroundMark x1="74468" y1="22518" x2="74468" y2="22518"/>
                        <a14:foregroundMark x1="77305" y1="21986" x2="77305" y2="21986"/>
                        <a14:foregroundMark x1="80142" y1="20390" x2="80142" y2="20390"/>
                        <a14:foregroundMark x1="82447" y1="21986" x2="82447" y2="21986"/>
                        <a14:foregroundMark x1="84929" y1="21986" x2="84929" y2="21986"/>
                        <a14:foregroundMark x1="87411" y1="23759" x2="87411" y2="23759"/>
                        <a14:foregroundMark x1="89716" y1="26596" x2="89716" y2="26596"/>
                        <a14:foregroundMark x1="87057" y1="28901" x2="87057" y2="28901"/>
                        <a14:foregroundMark x1="87057" y1="32092" x2="87057" y2="32092"/>
                        <a14:foregroundMark x1="10638" y1="92730" x2="80496" y2="90426"/>
                        <a14:foregroundMark x1="80496" y1="90426" x2="81383" y2="90426"/>
                        <a14:foregroundMark x1="81383" y1="90426" x2="20390" y2="87234"/>
                        <a14:foregroundMark x1="8688" y1="89539" x2="26950" y2="94149"/>
                        <a14:foregroundMark x1="26950" y1="94149" x2="56028" y2="89539"/>
                        <a14:foregroundMark x1="56028" y1="89539" x2="71986" y2="91135"/>
                        <a14:foregroundMark x1="75000" y1="86348" x2="75000" y2="86348"/>
                        <a14:foregroundMark x1="92199" y1="86348" x2="91667" y2="96454"/>
                        <a14:foregroundMark x1="91667" y1="96454" x2="23582" y2="99113"/>
                        <a14:foregroundMark x1="4255" y1="84043" x2="4610" y2="94326"/>
                        <a14:foregroundMark x1="4610" y1="94326" x2="28369" y2="93262"/>
                        <a14:foregroundMark x1="532" y1="87234" x2="3723" y2="98582"/>
                        <a14:foregroundMark x1="3723" y1="98582" x2="23936" y2="94858"/>
                        <a14:foregroundMark x1="709" y1="97695" x2="709" y2="97695"/>
                        <a14:foregroundMark x1="96277" y1="86348" x2="96099" y2="96454"/>
                        <a14:foregroundMark x1="79787" y1="25355" x2="79787" y2="25355"/>
                        <a14:foregroundMark x1="85284" y1="21631" x2="85284" y2="21631"/>
                        <a14:foregroundMark x1="82447" y1="20567" x2="82447" y2="20567"/>
                        <a14:foregroundMark x1="78901" y1="18085" x2="78901" y2="18085"/>
                        <a14:foregroundMark x1="74823" y1="28191" x2="74823" y2="28191"/>
                        <a14:foregroundMark x1="74823" y1="28191" x2="72872" y2="28546"/>
                        <a14:foregroundMark x1="88475" y1="26596" x2="88475" y2="26596"/>
                        <a14:foregroundMark x1="88475" y1="26596" x2="88475" y2="26596"/>
                        <a14:foregroundMark x1="77660" y1="21986" x2="77660" y2="21986"/>
                        <a14:foregroundMark x1="74468" y1="25709" x2="74468" y2="25709"/>
                        <a14:foregroundMark x1="74468" y1="25709" x2="73404" y2="25000"/>
                        <a14:foregroundMark x1="76418" y1="20390" x2="76418" y2="20390"/>
                        <a14:backgroundMark x1="74785" y1="28140" x2="76064" y2="28191"/>
                        <a14:backgroundMark x1="71631" y1="28014" x2="72515" y2="28049"/>
                      </a14:backgroundRemoval>
                    </a14:imgEffect>
                  </a14:imgLayer>
                </a14:imgProps>
              </a:ext>
              <a:ext uri="{28A0092B-C50C-407E-A947-70E740481C1C}">
                <a14:useLocalDpi xmlns:a14="http://schemas.microsoft.com/office/drawing/2010/main" val="0"/>
              </a:ext>
            </a:extLst>
          </a:blip>
          <a:stretch>
            <a:fillRect/>
          </a:stretch>
        </p:blipFill>
        <p:spPr>
          <a:xfrm>
            <a:off x="4864571" y="3670867"/>
            <a:ext cx="2462857" cy="2462857"/>
          </a:xfrm>
          <a:prstGeom prst="rect">
            <a:avLst/>
          </a:prstGeom>
        </p:spPr>
      </p:pic>
    </p:spTree>
    <p:extLst>
      <p:ext uri="{BB962C8B-B14F-4D97-AF65-F5344CB8AC3E}">
        <p14:creationId xmlns:p14="http://schemas.microsoft.com/office/powerpoint/2010/main" val="187352442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67269"/>
            <a:ext cx="3846850" cy="3210182"/>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lại dàn ý đã lập (có thể điều chỉnh dàn ý cho bài văn hay hơn).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hought Bubble: Cloud 1">
            <a:extLst>
              <a:ext uri="{FF2B5EF4-FFF2-40B4-BE49-F238E27FC236}">
                <a16:creationId xmlns:a16="http://schemas.microsoft.com/office/drawing/2014/main" id="{FCE6010B-C46A-A948-724C-D75E7C230347}"/>
              </a:ext>
            </a:extLst>
          </p:cNvPr>
          <p:cNvSpPr/>
          <p:nvPr/>
        </p:nvSpPr>
        <p:spPr>
          <a:xfrm>
            <a:off x="4282389" y="-111511"/>
            <a:ext cx="3767556" cy="3210182"/>
          </a:xfrm>
          <a:prstGeom prst="cloudCallout">
            <a:avLst>
              <a:gd name="adj1" fmla="val -12388"/>
              <a:gd name="adj2" fmla="val 6858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Viết bài dựa vào dàn ý (đảm bảo bài văn có đủ 3 phần).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hought Bubble: Cloud 3">
            <a:extLst>
              <a:ext uri="{FF2B5EF4-FFF2-40B4-BE49-F238E27FC236}">
                <a16:creationId xmlns:a16="http://schemas.microsoft.com/office/drawing/2014/main" id="{20534497-63E2-6B68-95BC-F68E66F107AD}"/>
              </a:ext>
            </a:extLst>
          </p:cNvPr>
          <p:cNvSpPr/>
          <p:nvPr/>
        </p:nvSpPr>
        <p:spPr>
          <a:xfrm>
            <a:off x="7950820" y="780587"/>
            <a:ext cx="4241179" cy="3624145"/>
          </a:xfrm>
          <a:prstGeom prst="cloudCallout">
            <a:avLst>
              <a:gd name="adj1" fmla="val -83759"/>
              <a:gd name="adj2" fmla="val 3545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Sự việc cần thuật lại theo trình tự hợp lí, trong đó mỗi hoạt động cần nêu cụ thể thời gian, địa điểm, người tham gia, kết quả...</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597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2.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18053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933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nature&#10;&#10;Description automatically generated">
            <a:extLst>
              <a:ext uri="{FF2B5EF4-FFF2-40B4-BE49-F238E27FC236}">
                <a16:creationId xmlns:a16="http://schemas.microsoft.com/office/drawing/2014/main" id="{B28DAA4F-986A-475C-80F8-74881E9B1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5" cy="6773548"/>
          </a:xfrm>
          <a:prstGeom prst="rect">
            <a:avLst/>
          </a:prstGeom>
          <a:solidFill>
            <a:schemeClr val="bg1"/>
          </a:solidFill>
        </p:spPr>
      </p:pic>
      <p:sp>
        <p:nvSpPr>
          <p:cNvPr id="2" name="Rectangle: Rounded Corners 1">
            <a:extLst>
              <a:ext uri="{FF2B5EF4-FFF2-40B4-BE49-F238E27FC236}">
                <a16:creationId xmlns:a16="http://schemas.microsoft.com/office/drawing/2014/main" id="{A460B223-019C-4845-8AA3-7A0816411388}"/>
              </a:ext>
            </a:extLst>
          </p:cNvPr>
          <p:cNvSpPr/>
          <p:nvPr/>
        </p:nvSpPr>
        <p:spPr>
          <a:xfrm>
            <a:off x="963218" y="1311854"/>
            <a:ext cx="10840855" cy="533281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9" name="Group 8">
            <a:extLst>
              <a:ext uri="{FF2B5EF4-FFF2-40B4-BE49-F238E27FC236}">
                <a16:creationId xmlns:a16="http://schemas.microsoft.com/office/drawing/2014/main" id="{7CDBADDF-A2D6-4D93-B7E3-822406CBC6CC}"/>
              </a:ext>
            </a:extLst>
          </p:cNvPr>
          <p:cNvGrpSpPr/>
          <p:nvPr/>
        </p:nvGrpSpPr>
        <p:grpSpPr>
          <a:xfrm>
            <a:off x="3522998" y="1125805"/>
            <a:ext cx="5146004" cy="3233059"/>
            <a:chOff x="0" y="228598"/>
            <a:chExt cx="5725885" cy="3918859"/>
          </a:xfrm>
        </p:grpSpPr>
        <p:pic>
          <p:nvPicPr>
            <p:cNvPr id="5" name="Picture 4" descr="A picture containing graphical user interface&#10;&#10;Description automatically generated">
              <a:extLst>
                <a:ext uri="{FF2B5EF4-FFF2-40B4-BE49-F238E27FC236}">
                  <a16:creationId xmlns:a16="http://schemas.microsoft.com/office/drawing/2014/main" id="{1FBDDADE-D593-4613-A82B-E50B75DF27FF}"/>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0" y="228598"/>
              <a:ext cx="5725885" cy="3918859"/>
            </a:xfrm>
            <a:prstGeom prst="rect">
              <a:avLst/>
            </a:prstGeom>
          </p:spPr>
        </p:pic>
        <p:sp>
          <p:nvSpPr>
            <p:cNvPr id="6" name="TextBox 5">
              <a:extLst>
                <a:ext uri="{FF2B5EF4-FFF2-40B4-BE49-F238E27FC236}">
                  <a16:creationId xmlns:a16="http://schemas.microsoft.com/office/drawing/2014/main" id="{2C181E01-7C4B-455E-A860-EAD34F1592C3}"/>
                </a:ext>
              </a:extLst>
            </p:cNvPr>
            <p:cNvSpPr txBox="1"/>
            <p:nvPr/>
          </p:nvSpPr>
          <p:spPr>
            <a:xfrm>
              <a:off x="838198" y="1262976"/>
              <a:ext cx="3858254" cy="14549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đúng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yêu</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cầu</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0" name="Group 9">
            <a:extLst>
              <a:ext uri="{FF2B5EF4-FFF2-40B4-BE49-F238E27FC236}">
                <a16:creationId xmlns:a16="http://schemas.microsoft.com/office/drawing/2014/main" id="{71483216-44F9-480D-A34F-706A86FDFCA3}"/>
              </a:ext>
            </a:extLst>
          </p:cNvPr>
          <p:cNvGrpSpPr/>
          <p:nvPr/>
        </p:nvGrpSpPr>
        <p:grpSpPr>
          <a:xfrm>
            <a:off x="1645941" y="3548827"/>
            <a:ext cx="5146004" cy="3608148"/>
            <a:chOff x="5725885" y="174169"/>
            <a:chExt cx="5725885" cy="3918859"/>
          </a:xfrm>
        </p:grpSpPr>
        <p:pic>
          <p:nvPicPr>
            <p:cNvPr id="12" name="Picture 11" descr="A picture containing graphical user interface&#10;&#10;Description automatically generated">
              <a:extLst>
                <a:ext uri="{FF2B5EF4-FFF2-40B4-BE49-F238E27FC236}">
                  <a16:creationId xmlns:a16="http://schemas.microsoft.com/office/drawing/2014/main" id="{D4F6C003-EBDF-40EB-8A14-BD53DDEFB93E}"/>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5725885" y="174169"/>
              <a:ext cx="5725885" cy="3918859"/>
            </a:xfrm>
            <a:prstGeom prst="rect">
              <a:avLst/>
            </a:prstGeom>
          </p:spPr>
        </p:pic>
        <p:sp>
          <p:nvSpPr>
            <p:cNvPr id="14" name="TextBox 13">
              <a:extLst>
                <a:ext uri="{FF2B5EF4-FFF2-40B4-BE49-F238E27FC236}">
                  <a16:creationId xmlns:a16="http://schemas.microsoft.com/office/drawing/2014/main" id="{1EADEE07-4A40-4DD2-818F-C200A4FC6B4A}"/>
                </a:ext>
              </a:extLst>
            </p:cNvPr>
            <p:cNvSpPr txBox="1"/>
            <p:nvPr/>
          </p:nvSpPr>
          <p:spPr>
            <a:xfrm>
              <a:off x="6847113" y="1219666"/>
              <a:ext cx="2862945" cy="1303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có</a:t>
              </a:r>
              <a:endParaRPr kumimoji="0" lang="en-US" sz="3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 ý </a:t>
              </a:r>
              <a:r>
                <a:rPr kumimoji="0" lang="en-US" sz="3600" b="1" i="0" u="none" strike="noStrike" kern="1200" cap="none" spc="0" normalizeH="0" baseline="0" noProof="0" dirty="0" err="1">
                  <a:ln>
                    <a:noFill/>
                  </a:ln>
                  <a:solidFill>
                    <a:prstClr val="black"/>
                  </a:solidFill>
                  <a:effectLst/>
                  <a:uLnTx/>
                  <a:uFillTx/>
                  <a:ea typeface="+mn-ea"/>
                  <a:cs typeface="+mn-cs"/>
                </a:rPr>
                <a:t>sáng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tạo</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7" name="Group 16">
            <a:extLst>
              <a:ext uri="{FF2B5EF4-FFF2-40B4-BE49-F238E27FC236}">
                <a16:creationId xmlns:a16="http://schemas.microsoft.com/office/drawing/2014/main" id="{FA3B3D2C-EC7D-410A-AE6A-E83467C08C84}"/>
              </a:ext>
            </a:extLst>
          </p:cNvPr>
          <p:cNvGrpSpPr/>
          <p:nvPr/>
        </p:nvGrpSpPr>
        <p:grpSpPr>
          <a:xfrm>
            <a:off x="6096000" y="3299580"/>
            <a:ext cx="5203371" cy="3929978"/>
            <a:chOff x="3233057" y="3463185"/>
            <a:chExt cx="5725885" cy="3918859"/>
          </a:xfrm>
        </p:grpSpPr>
        <p:pic>
          <p:nvPicPr>
            <p:cNvPr id="11" name="Picture 10" descr="A picture containing graphical user interface&#10;&#10;Description automatically generated">
              <a:extLst>
                <a:ext uri="{FF2B5EF4-FFF2-40B4-BE49-F238E27FC236}">
                  <a16:creationId xmlns:a16="http://schemas.microsoft.com/office/drawing/2014/main" id="{46B7F16D-F146-4EA0-9579-73BDADDC22BB}"/>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3233057" y="3463185"/>
              <a:ext cx="5725885" cy="3918859"/>
            </a:xfrm>
            <a:prstGeom prst="rect">
              <a:avLst/>
            </a:prstGeom>
          </p:spPr>
        </p:pic>
        <p:sp>
          <p:nvSpPr>
            <p:cNvPr id="15" name="TextBox 14">
              <a:extLst>
                <a:ext uri="{FF2B5EF4-FFF2-40B4-BE49-F238E27FC236}">
                  <a16:creationId xmlns:a16="http://schemas.microsoft.com/office/drawing/2014/main" id="{1F04C305-F30A-44D3-AD69-88E6EBDE1EEC}"/>
                </a:ext>
              </a:extLst>
            </p:cNvPr>
            <p:cNvSpPr txBox="1"/>
            <p:nvPr/>
          </p:nvSpPr>
          <p:spPr>
            <a:xfrm>
              <a:off x="3990421" y="4609823"/>
              <a:ext cx="3429000" cy="13196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mn-cs"/>
                </a:rPr>
                <a:t>Bài</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viết</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sạch</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đẹp</a:t>
              </a:r>
              <a:endParaRPr kumimoji="0" lang="en-US" sz="4000" b="1" i="0" u="none" strike="noStrike" kern="1200" cap="none" spc="0" normalizeH="0" baseline="0" noProof="0" dirty="0">
                <a:ln>
                  <a:noFill/>
                </a:ln>
                <a:solidFill>
                  <a:prstClr val="black"/>
                </a:solidFill>
                <a:effectLst/>
                <a:uLnTx/>
                <a:uFillTx/>
                <a:ea typeface="+mn-ea"/>
                <a:cs typeface="+mn-cs"/>
              </a:endParaRPr>
            </a:p>
          </p:txBody>
        </p:sp>
      </p:grpSp>
      <p:sp>
        <p:nvSpPr>
          <p:cNvPr id="19" name="Rectangle: Rounded Corners 18">
            <a:extLst>
              <a:ext uri="{FF2B5EF4-FFF2-40B4-BE49-F238E27FC236}">
                <a16:creationId xmlns:a16="http://schemas.microsoft.com/office/drawing/2014/main" id="{DDEE9620-C962-4E49-AF99-60EBA35A2872}"/>
              </a:ext>
            </a:extLst>
          </p:cNvPr>
          <p:cNvSpPr/>
          <p:nvPr/>
        </p:nvSpPr>
        <p:spPr>
          <a:xfrm>
            <a:off x="4026268" y="177639"/>
            <a:ext cx="4335077" cy="1010823"/>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ED7D31"/>
                </a:solidFill>
                <a:effectLst/>
                <a:uLnTx/>
                <a:uFillTx/>
                <a:ea typeface="+mn-ea"/>
                <a:cs typeface="+mn-cs"/>
              </a:rPr>
              <a:t>Trao đổi bài viết</a:t>
            </a:r>
          </a:p>
        </p:txBody>
      </p:sp>
      <p:pic>
        <p:nvPicPr>
          <p:cNvPr id="21" name="Picture 20" descr="A picture containing text, vector graphics&#10;&#10;Description automatically generated">
            <a:extLst>
              <a:ext uri="{FF2B5EF4-FFF2-40B4-BE49-F238E27FC236}">
                <a16:creationId xmlns:a16="http://schemas.microsoft.com/office/drawing/2014/main" id="{9D737EF4-438F-4A06-A5EF-3E1EFC799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334926" y="-317289"/>
            <a:ext cx="2811416" cy="2886188"/>
          </a:xfrm>
          <a:prstGeom prst="rect">
            <a:avLst/>
          </a:prstGeom>
        </p:spPr>
      </p:pic>
    </p:spTree>
    <p:extLst>
      <p:ext uri="{BB962C8B-B14F-4D97-AF65-F5344CB8AC3E}">
        <p14:creationId xmlns:p14="http://schemas.microsoft.com/office/powerpoint/2010/main" val="4010190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Trình</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bày</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bài</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viết</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trước</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lớp</a:t>
            </a:r>
            <a:endParaRPr kumimoji="0" lang="en-US" altLang="en-US" sz="4000" b="1" i="0" u="none" strike="noStrike" kern="1200" cap="none" spc="0" normalizeH="0" baseline="0" noProof="0" dirty="0">
              <a:ln w="22225">
                <a:solidFill>
                  <a:srgbClr val="ED7D31"/>
                </a:solidFill>
                <a:prstDash val="solid"/>
              </a:ln>
              <a:solidFill>
                <a:srgbClr val="FF0000"/>
              </a:solidFill>
              <a:effectLst/>
              <a:uLnTx/>
              <a:uFillTx/>
            </a:endParaRP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42</TotalTime>
  <Words>641</Words>
  <Application>Microsoft Office PowerPoint</Application>
  <PresentationFormat>Widescreen</PresentationFormat>
  <Paragraphs>51</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13</cp:revision>
  <dcterms:created xsi:type="dcterms:W3CDTF">2023-08-05T01:06:16Z</dcterms:created>
  <dcterms:modified xsi:type="dcterms:W3CDTF">2024-10-01T03:21:37Z</dcterms:modified>
  <cp:category>9Slide.vn</cp:category>
</cp:coreProperties>
</file>