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15"/>
  </p:notesMasterIdLst>
  <p:sldIdLst>
    <p:sldId id="352" r:id="rId3"/>
    <p:sldId id="334" r:id="rId4"/>
    <p:sldId id="353" r:id="rId5"/>
    <p:sldId id="326" r:id="rId6"/>
    <p:sldId id="356" r:id="rId7"/>
    <p:sldId id="318" r:id="rId8"/>
    <p:sldId id="345" r:id="rId9"/>
    <p:sldId id="354" r:id="rId10"/>
    <p:sldId id="357" r:id="rId11"/>
    <p:sldId id="347" r:id="rId12"/>
    <p:sldId id="348" r:id="rId13"/>
    <p:sldId id="33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4" autoAdjust="0"/>
    <p:restoredTop sz="94660"/>
  </p:normalViewPr>
  <p:slideViewPr>
    <p:cSldViewPr snapToGrid="0">
      <p:cViewPr varScale="1">
        <p:scale>
          <a:sx n="69" d="100"/>
          <a:sy n="69" d="100"/>
        </p:scale>
        <p:origin x="77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F0E70A-1674-4582-8DDF-6C7AA1805C34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5D2056-83CA-4532-811D-505216411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867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481B1F-2521-4E24-A028-52B6FE0F99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97518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30902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2016/4/15 Friday</a:t>
            </a:r>
          </a:p>
        </p:txBody>
      </p:sp>
      <p:sp>
        <p:nvSpPr>
          <p:cNvPr id="9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‹#›</a:t>
            </a:r>
          </a:p>
        </p:txBody>
      </p:sp>
      <p:sp>
        <p:nvSpPr>
          <p:cNvPr id="4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37891" name="Text Box 4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4128165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5D2056-83CA-4532-811D-505216411AF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117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A2D2D-9BBB-4508-A88F-DA72A7697DA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6327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1434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B2C00-B77A-4A61-8A62-0575F5CED5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493FE7-961D-4A99-8ACE-1B4C877320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582681-0908-406E-A77C-48718DB5B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3DB4C-9D7B-40CE-A38E-F8C64BBD940F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7C3F1F-0093-414F-AFCE-AFF34E932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04B9E-AD4B-4DB4-9D69-0A660BDF5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E249A-CE96-4B28-A52A-C70BE4FAF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666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C4E3C-79E0-4C3E-BECF-02A963D6E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AEAB3A-A75F-4E7C-978C-7272DFD012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F4CAC0-ABE0-4890-8CE5-ED7A50C84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3DB4C-9D7B-40CE-A38E-F8C64BBD940F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17F1FD-CAA0-461A-B9A2-869A7F1AA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48D4F2-80FD-4DA3-B627-6BB4AC96A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E249A-CE96-4B28-A52A-C70BE4FAF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78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5E05FF-8574-4C8A-9896-5ED75ED35C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14B78E-AD1E-4F0E-A4D8-42CE96CC2D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67291B-C6A6-469E-8982-93A8D5FA1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3DB4C-9D7B-40CE-A38E-F8C64BBD940F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7147DD-43D8-4207-ACBB-DD9F75234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EB697F-EC4C-4E3A-8E74-A0749238C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E249A-CE96-4B28-A52A-C70BE4FAF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4349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48005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12239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92458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62326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53814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78894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68084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4472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07446-BAA9-490A-9C2A-0B6731B90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A5345B-1521-49FF-8AF0-BBD8BC6ED1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C4F71-6036-4848-8A08-A47F4ADB6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3DB4C-9D7B-40CE-A38E-F8C64BBD940F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966F6F-A17A-4C69-B4F9-764BF1D4E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539D47-63D1-42FF-A3D3-140FEC9E5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E249A-CE96-4B28-A52A-C70BE4FAF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8624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59394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10235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22078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1"/>
            <a:ext cx="12192000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2000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641" y="3676180"/>
            <a:ext cx="1367967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8827" y="2907955"/>
            <a:ext cx="2435276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2000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0" y="5372101"/>
            <a:ext cx="12192000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2626" y="220338"/>
            <a:ext cx="7725907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00" y="5654755"/>
            <a:ext cx="3727652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361" y="5654754"/>
            <a:ext cx="3727652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45" y="448795"/>
            <a:ext cx="2665930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400" y="5377066"/>
            <a:ext cx="1977089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4050" y="4648051"/>
            <a:ext cx="932800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631" y="4523516"/>
            <a:ext cx="1533823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2BF15E-3D69-4198-ACBA-4CF21DCC890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4F8E3B-1BA1-4539-B149-7B70547C67F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2607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11779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EF53DE9-0253-4820-972D-2F5369CFB06D}"/>
              </a:ext>
            </a:extLst>
          </p:cNvPr>
          <p:cNvSpPr/>
          <p:nvPr userDrawn="1"/>
        </p:nvSpPr>
        <p:spPr>
          <a:xfrm>
            <a:off x="0" y="0"/>
            <a:ext cx="12192000" cy="300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F925FA-B5D4-4B3A-8537-E5FC94B75C67}"/>
              </a:ext>
            </a:extLst>
          </p:cNvPr>
          <p:cNvSpPr/>
          <p:nvPr userDrawn="1"/>
        </p:nvSpPr>
        <p:spPr>
          <a:xfrm>
            <a:off x="0" y="6753497"/>
            <a:ext cx="12192000" cy="102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7692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48919-6C20-40A7-BEB4-130569852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22AA8E-FD3E-47F2-A9D5-636B1D29A3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D320DD-1E96-4012-A2BD-02F1018DC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3DB4C-9D7B-40CE-A38E-F8C64BBD940F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2E7F9-3B7A-421D-B5FE-5B9A73B50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0C1433-8E3C-4DEF-915F-303E42A71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E249A-CE96-4B28-A52A-C70BE4FAF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149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3C33D-ABC0-4D45-A30C-BACA56A5A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2AE991-9416-4964-AB4A-DC4FBFE9A1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0111C1-C283-4AE1-9E1A-74D8242385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ACDB27-436C-49CD-BD3D-BB1A0B562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3DB4C-9D7B-40CE-A38E-F8C64BBD940F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3C614B-D755-40E8-B372-5D871E9FA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7831D3-9474-4186-A461-42C4380D8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E249A-CE96-4B28-A52A-C70BE4FAF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37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02E6B-0EC5-4049-825E-4A20B89FB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E481AE-B973-4BD2-AB74-621DFBDD3D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B27D65-2215-421E-B6E0-F8AAF58FEF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8D5DA0-F281-40B5-8349-29D4465318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8FA55F-A9E7-4B63-99DE-BFD7929864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ACAD5A-CA8A-46B8-87D5-795F42ED4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3DB4C-9D7B-40CE-A38E-F8C64BBD940F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59F8A9-C4C4-4459-80FB-C16CF5FB7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8E9FA4-BCF3-4813-B704-B06AE5D28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E249A-CE96-4B28-A52A-C70BE4FAF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833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0E56A-4DA0-46D6-B3F8-44E34B7E4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DF9BFE-5D99-40FA-BFE2-54950FC88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3DB4C-9D7B-40CE-A38E-F8C64BBD940F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7E1C3B-966A-445D-817D-BEF57530D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A8BDBE-3465-48B2-B9D3-D9612F254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E249A-CE96-4B28-A52A-C70BE4FAF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054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C8B66E-134D-4637-BC31-474478DD2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3DB4C-9D7B-40CE-A38E-F8C64BBD940F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791097-5BB5-4F6F-9516-354E4E73B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30E1C7-3D76-4884-8BA3-5721395C3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E249A-CE96-4B28-A52A-C70BE4FAF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646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BB7A6-FA57-453C-BE9D-DD39E3F6E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1DD08-7F24-494F-8477-70115CAF3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DED2DC-CE15-45D0-AD49-5AAB87C74C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A3D7F0-13B7-4663-B2E5-BEBDACB5A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3DB4C-9D7B-40CE-A38E-F8C64BBD940F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E8B244-FA51-498D-B045-15FE8DCBE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3E17E1-BB3D-4115-A8EB-ACCACDD5A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E249A-CE96-4B28-A52A-C70BE4FAF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042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8C60D-FD0D-452C-8F4C-456ED3BD2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34D05F-951A-4BE9-85E6-24030AEB86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92D22B-08DB-4D80-8F88-CD683EF68F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410540-E216-4933-AB48-79247C5B2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3DB4C-9D7B-40CE-A38E-F8C64BBD940F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D61017-D823-487E-B0F1-0E5A5E175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B57D7F-122F-4E03-9788-B696855A0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E249A-CE96-4B28-A52A-C70BE4FAF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738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3D7153-70A8-4D67-8897-371CB3B52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4F0446-5D19-4E3A-86EE-9F5604C490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976243-2973-4FA1-8D2D-2BC4195318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3DB4C-9D7B-40CE-A38E-F8C64BBD940F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4BDFCF-3AA4-4477-8974-D7523E5444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6C5142-7ABC-459F-B2F1-D1EE1C1A5D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E249A-CE96-4B28-A52A-C70BE4FAF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526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alphaModFix amt="98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5696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AFA68B95-2E26-4AA8-A85A-2DF96EDCCAF8}"/>
              </a:ext>
            </a:extLst>
          </p:cNvPr>
          <p:cNvSpPr/>
          <p:nvPr/>
        </p:nvSpPr>
        <p:spPr>
          <a:xfrm>
            <a:off x="658837" y="351763"/>
            <a:ext cx="10902462" cy="617571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3526A218-E0F8-4456-947C-7FFE753FB5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547" y="3552166"/>
            <a:ext cx="2284916" cy="289134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37C397C-C20B-45CA-9772-06C22B9DA5AC}"/>
              </a:ext>
            </a:extLst>
          </p:cNvPr>
          <p:cNvGrpSpPr/>
          <p:nvPr/>
        </p:nvGrpSpPr>
        <p:grpSpPr>
          <a:xfrm>
            <a:off x="2403514" y="1089937"/>
            <a:ext cx="9157785" cy="1300191"/>
            <a:chOff x="9566064" y="964372"/>
            <a:chExt cx="5446164" cy="698253"/>
          </a:xfrm>
        </p:grpSpPr>
        <p:sp>
          <p:nvSpPr>
            <p:cNvPr id="16" name="Rectangle 10">
              <a:extLst>
                <a:ext uri="{FF2B5EF4-FFF2-40B4-BE49-F238E27FC236}">
                  <a16:creationId xmlns:a16="http://schemas.microsoft.com/office/drawing/2014/main" id="{E3FC2F2F-3C6C-44F0-8C48-049F643EF503}"/>
                </a:ext>
              </a:extLst>
            </p:cNvPr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angle 10">
              <a:extLst>
                <a:ext uri="{FF2B5EF4-FFF2-40B4-BE49-F238E27FC236}">
                  <a16:creationId xmlns:a16="http://schemas.microsoft.com/office/drawing/2014/main" id="{5C6FD919-79BA-4162-B430-FC921F1AB432}"/>
                </a:ext>
              </a:extLst>
            </p:cNvPr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Rectangle 10">
              <a:extLst>
                <a:ext uri="{FF2B5EF4-FFF2-40B4-BE49-F238E27FC236}">
                  <a16:creationId xmlns:a16="http://schemas.microsoft.com/office/drawing/2014/main" id="{D1BED3D0-72E0-4D07-97B9-7F41DBBD30A1}"/>
                </a:ext>
              </a:extLst>
            </p:cNvPr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51F61C1-4F0F-428E-8737-BB9AD5B2E1C9}"/>
              </a:ext>
            </a:extLst>
          </p:cNvPr>
          <p:cNvGrpSpPr/>
          <p:nvPr/>
        </p:nvGrpSpPr>
        <p:grpSpPr>
          <a:xfrm>
            <a:off x="1352611" y="851944"/>
            <a:ext cx="1593890" cy="1567360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C99E8A5-5F83-48F6-B207-DF5A5AB22806}"/>
                </a:ext>
              </a:extLst>
            </p:cNvPr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DF18D1D9-17A7-478D-9688-B2233C56C8E6}"/>
                </a:ext>
              </a:extLst>
            </p:cNvPr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24BF438F-4EDE-4C2F-A135-3FC2C125FF3C}"/>
              </a:ext>
            </a:extLst>
          </p:cNvPr>
          <p:cNvSpPr txBox="1"/>
          <p:nvPr/>
        </p:nvSpPr>
        <p:spPr>
          <a:xfrm>
            <a:off x="852558" y="1320274"/>
            <a:ext cx="2593996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4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D16226C-66DF-4FC2-B66E-F0CE41D9A96A}"/>
              </a:ext>
            </a:extLst>
          </p:cNvPr>
          <p:cNvSpPr txBox="1"/>
          <p:nvPr/>
        </p:nvSpPr>
        <p:spPr>
          <a:xfrm>
            <a:off x="2817420" y="1303371"/>
            <a:ext cx="7804626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LÀM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VIỆC  THẬT LÀ VUI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2C41686-61D4-404D-9E8F-DF7321B2DFBC}"/>
              </a:ext>
            </a:extLst>
          </p:cNvPr>
          <p:cNvSpPr/>
          <p:nvPr/>
        </p:nvSpPr>
        <p:spPr>
          <a:xfrm>
            <a:off x="3658271" y="2218877"/>
            <a:ext cx="5717111" cy="905056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</a:t>
            </a:r>
            <a:r>
              <a:rPr kumimoji="0" lang="en-US" sz="40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</a:t>
            </a:r>
            <a:r>
              <a:rPr kumimoji="0" lang="en-US" sz="40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US" sz="40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4000" b="0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0033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13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7501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7A76B35-C53E-4365-88B0-78505D3005E0}"/>
              </a:ext>
            </a:extLst>
          </p:cNvPr>
          <p:cNvSpPr txBox="1"/>
          <p:nvPr/>
        </p:nvSpPr>
        <p:spPr>
          <a:xfrm>
            <a:off x="232229" y="222448"/>
            <a:ext cx="11785599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2. </a:t>
            </a:r>
            <a:r>
              <a:rPr lang="en-US" sz="30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Tìm</a:t>
            </a:r>
            <a:r>
              <a:rPr lang="en-US" sz="30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những</a:t>
            </a:r>
            <a:r>
              <a:rPr lang="en-US" sz="30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chữ</a:t>
            </a:r>
            <a:r>
              <a:rPr lang="en-US" sz="30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cái</a:t>
            </a:r>
            <a:r>
              <a:rPr lang="en-US" sz="30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còn</a:t>
            </a:r>
            <a:r>
              <a:rPr lang="en-US" sz="30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thiếu</a:t>
            </a:r>
            <a:r>
              <a:rPr lang="en-US" sz="30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trong</a:t>
            </a:r>
            <a:r>
              <a:rPr lang="en-US" sz="30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bảng</a:t>
            </a:r>
            <a:r>
              <a:rPr lang="en-US" sz="30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. Học thuộc tên các chữ cái.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1489B9A-25A7-4D92-8A21-5F251666A8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5895397"/>
              </p:ext>
            </p:extLst>
          </p:nvPr>
        </p:nvGraphicFramePr>
        <p:xfrm>
          <a:off x="1326363" y="1358277"/>
          <a:ext cx="4611603" cy="530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7201">
                  <a:extLst>
                    <a:ext uri="{9D8B030D-6E8A-4147-A177-3AD203B41FA5}">
                      <a16:colId xmlns:a16="http://schemas.microsoft.com/office/drawing/2014/main" val="135133656"/>
                    </a:ext>
                  </a:extLst>
                </a:gridCol>
                <a:gridCol w="1537201">
                  <a:extLst>
                    <a:ext uri="{9D8B030D-6E8A-4147-A177-3AD203B41FA5}">
                      <a16:colId xmlns:a16="http://schemas.microsoft.com/office/drawing/2014/main" val="2663930103"/>
                    </a:ext>
                  </a:extLst>
                </a:gridCol>
                <a:gridCol w="1537201">
                  <a:extLst>
                    <a:ext uri="{9D8B030D-6E8A-4147-A177-3AD203B41FA5}">
                      <a16:colId xmlns:a16="http://schemas.microsoft.com/office/drawing/2014/main" val="959943400"/>
                    </a:ext>
                  </a:extLst>
                </a:gridCol>
              </a:tblGrid>
              <a:tr h="763460"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2400" spc="-15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2400" spc="-1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spc="-15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thứ</a:t>
                      </a:r>
                      <a:r>
                        <a:rPr lang="en-US" sz="2400" spc="-1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spc="-15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tự</a:t>
                      </a:r>
                      <a:endParaRPr lang="en-US" sz="2400" spc="-15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2400" spc="-15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Chữ</a:t>
                      </a:r>
                      <a:r>
                        <a:rPr lang="en-US" sz="2400" spc="-1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spc="-15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cái</a:t>
                      </a:r>
                      <a:endParaRPr lang="en-US" sz="2400" spc="-15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2400" spc="-15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Tên</a:t>
                      </a:r>
                      <a:r>
                        <a:rPr lang="en-US" sz="2400" spc="-1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spc="-15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chữ</a:t>
                      </a:r>
                      <a:r>
                        <a:rPr lang="en-US" sz="2400" spc="-1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spc="-15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cái</a:t>
                      </a:r>
                      <a:endParaRPr lang="en-US" sz="2400" spc="-15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1216786"/>
                  </a:ext>
                </a:extLst>
              </a:tr>
              <a:tr h="763460"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giê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997545"/>
                  </a:ext>
                </a:extLst>
              </a:tr>
              <a:tr h="763460"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endParaRPr lang="en-US" sz="3200" spc="-15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Arial-Rounded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hát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4013511"/>
                  </a:ext>
                </a:extLst>
              </a:tr>
              <a:tr h="797537"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endParaRPr lang="en-US" sz="3200" spc="-15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Arial-Rounded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252446"/>
                  </a:ext>
                </a:extLst>
              </a:tr>
              <a:tr h="763460"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ca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3182331"/>
                  </a:ext>
                </a:extLst>
              </a:tr>
              <a:tr h="763460"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endParaRPr lang="en-US" sz="3200" spc="-15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Arial-Rounded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US" sz="3200" spc="-15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 – lờ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Arial-Rounded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0335296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F6DDEDE-BF00-48BA-A1F0-F12C707DD2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523323"/>
              </p:ext>
            </p:extLst>
          </p:nvPr>
        </p:nvGraphicFramePr>
        <p:xfrm>
          <a:off x="6354375" y="1454493"/>
          <a:ext cx="5363997" cy="45537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7999">
                  <a:extLst>
                    <a:ext uri="{9D8B030D-6E8A-4147-A177-3AD203B41FA5}">
                      <a16:colId xmlns:a16="http://schemas.microsoft.com/office/drawing/2014/main" val="245313428"/>
                    </a:ext>
                  </a:extLst>
                </a:gridCol>
                <a:gridCol w="1787999">
                  <a:extLst>
                    <a:ext uri="{9D8B030D-6E8A-4147-A177-3AD203B41FA5}">
                      <a16:colId xmlns:a16="http://schemas.microsoft.com/office/drawing/2014/main" val="2687566283"/>
                    </a:ext>
                  </a:extLst>
                </a:gridCol>
                <a:gridCol w="1787999">
                  <a:extLst>
                    <a:ext uri="{9D8B030D-6E8A-4147-A177-3AD203B41FA5}">
                      <a16:colId xmlns:a16="http://schemas.microsoft.com/office/drawing/2014/main" val="1615209565"/>
                    </a:ext>
                  </a:extLst>
                </a:gridCol>
              </a:tblGrid>
              <a:tr h="73598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spc="-15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2400" spc="-1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spc="-15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thứ</a:t>
                      </a:r>
                      <a:r>
                        <a:rPr lang="en-US" sz="2400" spc="-1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spc="-15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tự</a:t>
                      </a:r>
                      <a:endParaRPr lang="en-US" sz="2400" spc="-15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spc="-15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Chữ</a:t>
                      </a:r>
                      <a:r>
                        <a:rPr lang="en-US" sz="2400" spc="-1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spc="-15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cái</a:t>
                      </a:r>
                      <a:endParaRPr lang="en-US" sz="2400" spc="-15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spc="-15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Tên</a:t>
                      </a:r>
                      <a:r>
                        <a:rPr lang="en-US" sz="2400" spc="-1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spc="-15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chữ</a:t>
                      </a:r>
                      <a:r>
                        <a:rPr lang="en-US" sz="2400" spc="-1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spc="-15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cái</a:t>
                      </a:r>
                      <a:endParaRPr lang="en-US" sz="2400" spc="-15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1319990"/>
                  </a:ext>
                </a:extLst>
              </a:tr>
              <a:tr h="763547">
                <a:tc>
                  <a:txBody>
                    <a:bodyPr/>
                    <a:lstStyle/>
                    <a:p>
                      <a:pPr algn="ctr"/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em-mờ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1440451"/>
                  </a:ext>
                </a:extLst>
              </a:tr>
              <a:tr h="763547">
                <a:tc>
                  <a:txBody>
                    <a:bodyPr/>
                    <a:lstStyle/>
                    <a:p>
                      <a:pPr algn="ctr"/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spc="-15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Arial-Rounded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en-nờ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4871777"/>
                  </a:ext>
                </a:extLst>
              </a:tr>
              <a:tr h="763547">
                <a:tc>
                  <a:txBody>
                    <a:bodyPr/>
                    <a:lstStyle/>
                    <a:p>
                      <a:pPr algn="ctr"/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spc="-15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Arial-Rounded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7462052"/>
                  </a:ext>
                </a:extLst>
              </a:tr>
              <a:tr h="763547">
                <a:tc>
                  <a:txBody>
                    <a:bodyPr/>
                    <a:lstStyle/>
                    <a:p>
                      <a:pPr algn="ctr"/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8894435"/>
                  </a:ext>
                </a:extLst>
              </a:tr>
              <a:tr h="763547">
                <a:tc>
                  <a:txBody>
                    <a:bodyPr/>
                    <a:lstStyle/>
                    <a:p>
                      <a:pPr algn="ctr"/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spc="-15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Arial-Rounded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ơ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3" name="Rectangle: Rounded Corners 20"/>
          <p:cNvSpPr/>
          <p:nvPr/>
        </p:nvSpPr>
        <p:spPr>
          <a:xfrm>
            <a:off x="3415954" y="4341134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4" name="Rectangle: Rounded Corners 20"/>
          <p:cNvSpPr/>
          <p:nvPr/>
        </p:nvSpPr>
        <p:spPr>
          <a:xfrm>
            <a:off x="3415954" y="6070875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5" name="Rectangle: Rounded Corners 20"/>
          <p:cNvSpPr/>
          <p:nvPr/>
        </p:nvSpPr>
        <p:spPr>
          <a:xfrm>
            <a:off x="8838910" y="3042811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6" name="Rectangle: Rounded Corners 20"/>
          <p:cNvSpPr/>
          <p:nvPr/>
        </p:nvSpPr>
        <p:spPr>
          <a:xfrm>
            <a:off x="8821463" y="3786848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7" name="Rectangle: Rounded Corners 20"/>
          <p:cNvSpPr/>
          <p:nvPr/>
        </p:nvSpPr>
        <p:spPr>
          <a:xfrm>
            <a:off x="3399066" y="3522891"/>
            <a:ext cx="584069" cy="4841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</a:t>
            </a:r>
          </a:p>
        </p:txBody>
      </p:sp>
      <p:sp>
        <p:nvSpPr>
          <p:cNvPr id="28" name="Rectangle: Rounded Corners 20"/>
          <p:cNvSpPr/>
          <p:nvPr/>
        </p:nvSpPr>
        <p:spPr>
          <a:xfrm>
            <a:off x="8842895" y="3012275"/>
            <a:ext cx="533400" cy="4841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29" name="Rectangle: Rounded Corners 20"/>
          <p:cNvSpPr/>
          <p:nvPr/>
        </p:nvSpPr>
        <p:spPr>
          <a:xfrm>
            <a:off x="3426299" y="6051826"/>
            <a:ext cx="512709" cy="4841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</a:t>
            </a:r>
          </a:p>
        </p:txBody>
      </p:sp>
      <p:sp>
        <p:nvSpPr>
          <p:cNvPr id="30" name="Rectangle: Rounded Corners 20"/>
          <p:cNvSpPr/>
          <p:nvPr/>
        </p:nvSpPr>
        <p:spPr>
          <a:xfrm>
            <a:off x="3399066" y="4341134"/>
            <a:ext cx="533400" cy="4841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</a:p>
        </p:txBody>
      </p:sp>
      <p:sp>
        <p:nvSpPr>
          <p:cNvPr id="31" name="Rectangle: Rounded Corners 20"/>
          <p:cNvSpPr/>
          <p:nvPr/>
        </p:nvSpPr>
        <p:spPr>
          <a:xfrm>
            <a:off x="3415954" y="3474827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32" name="Rectangle: Rounded Corners 20"/>
          <p:cNvSpPr/>
          <p:nvPr/>
        </p:nvSpPr>
        <p:spPr>
          <a:xfrm>
            <a:off x="8838910" y="5388136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33" name="Rectangle: Rounded Corners 20"/>
          <p:cNvSpPr/>
          <p:nvPr/>
        </p:nvSpPr>
        <p:spPr>
          <a:xfrm>
            <a:off x="8838910" y="3764985"/>
            <a:ext cx="554857" cy="52791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34" name="Rectangle: Rounded Corners 20"/>
          <p:cNvSpPr/>
          <p:nvPr/>
        </p:nvSpPr>
        <p:spPr>
          <a:xfrm>
            <a:off x="8838910" y="5403010"/>
            <a:ext cx="533400" cy="4841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</a:p>
        </p:txBody>
      </p:sp>
    </p:spTree>
    <p:extLst>
      <p:ext uri="{BB962C8B-B14F-4D97-AF65-F5344CB8AC3E}">
        <p14:creationId xmlns:p14="http://schemas.microsoft.com/office/powerpoint/2010/main" val="2802960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8" grpId="0" animBg="1"/>
      <p:bldP spid="29" grpId="0" animBg="1"/>
      <p:bldP spid="30" grpId="0" animBg="1"/>
      <p:bldP spid="31" grpId="0" animBg="1"/>
      <p:bldP spid="31" grpId="1" animBg="1"/>
      <p:bldP spid="32" grpId="0" animBg="1"/>
      <p:bldP spid="32" grpId="1" animBg="1"/>
      <p:bldP spid="33" grpId="0" animBg="1"/>
      <p:bldP spid="3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7501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61B5463-821B-400E-81CD-9FB5FFB1A54E}"/>
              </a:ext>
            </a:extLst>
          </p:cNvPr>
          <p:cNvSpPr txBox="1"/>
          <p:nvPr/>
        </p:nvSpPr>
        <p:spPr>
          <a:xfrm>
            <a:off x="161072" y="326083"/>
            <a:ext cx="12030928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 </a:t>
            </a:r>
            <a:r>
              <a:rPr lang="vi-VN" sz="3000" b="1" dirty="0">
                <a:solidFill>
                  <a:srgbClr val="FF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3</a:t>
            </a:r>
            <a:r>
              <a:rPr lang="vi-VN" sz="4000" b="1" dirty="0">
                <a:solidFill>
                  <a:srgbClr val="FF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. </a:t>
            </a:r>
            <a:r>
              <a:rPr lang="vi-VN" sz="32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Dựa vào chữ cái đầu tiên, sắp xếp tên các cuốn sách theo thứ tự bảng chữ cái.</a:t>
            </a:r>
            <a:endParaRPr lang="en-US" sz="3200" dirty="0"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D4C7FE-A097-4B86-8754-FA8DC5A5ED06}"/>
              </a:ext>
            </a:extLst>
          </p:cNvPr>
          <p:cNvSpPr txBox="1"/>
          <p:nvPr/>
        </p:nvSpPr>
        <p:spPr>
          <a:xfrm>
            <a:off x="3587260" y="3963375"/>
            <a:ext cx="573553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1. </a:t>
            </a:r>
            <a:r>
              <a:rPr lang="vi-VN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G</a:t>
            </a:r>
            <a:r>
              <a:rPr lang="vi-VN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à </a:t>
            </a:r>
            <a:r>
              <a:rPr lang="vi-VN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trống nhanh trí.</a:t>
            </a:r>
          </a:p>
          <a:p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2. </a:t>
            </a:r>
            <a:r>
              <a:rPr lang="vi-VN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H</a:t>
            </a:r>
            <a:r>
              <a:rPr lang="vi-VN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oa </a:t>
            </a:r>
            <a:r>
              <a:rPr lang="vi-VN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mà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o</a:t>
            </a:r>
            <a:r>
              <a:rPr lang="vi-VN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gà.</a:t>
            </a:r>
          </a:p>
          <a:p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3. </a:t>
            </a:r>
            <a:r>
              <a:rPr lang="vi-VN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K</a:t>
            </a:r>
            <a:r>
              <a:rPr lang="vi-VN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iến </a:t>
            </a:r>
            <a:r>
              <a:rPr lang="vi-VN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và chim bồ câu.</a:t>
            </a:r>
          </a:p>
          <a:p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4. </a:t>
            </a:r>
            <a:r>
              <a:rPr lang="vi-VN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N</a:t>
            </a:r>
            <a:r>
              <a:rPr lang="vi-VN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àng </a:t>
            </a:r>
            <a:r>
              <a:rPr lang="vi-VN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tiên Ốc.</a:t>
            </a:r>
          </a:p>
          <a:p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5. </a:t>
            </a:r>
            <a:r>
              <a:rPr lang="vi-VN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Ô</a:t>
            </a:r>
            <a:r>
              <a:rPr lang="vi-VN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ng </a:t>
            </a:r>
            <a:r>
              <a:rPr lang="vi-VN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Cản Ngũ.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577F197-934F-4B60-9CED-F553C57AD363}"/>
              </a:ext>
            </a:extLst>
          </p:cNvPr>
          <p:cNvGrpSpPr/>
          <p:nvPr/>
        </p:nvGrpSpPr>
        <p:grpSpPr>
          <a:xfrm>
            <a:off x="1600200" y="1613408"/>
            <a:ext cx="8991600" cy="2151051"/>
            <a:chOff x="2036300" y="1341746"/>
            <a:chExt cx="8991600" cy="242271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28FB103-6794-4B66-8CDE-710A33CC3B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36300" y="1554659"/>
              <a:ext cx="8991600" cy="220980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E4BEAE3-6091-4980-BA1C-194F264B3749}"/>
                </a:ext>
              </a:extLst>
            </p:cNvPr>
            <p:cNvSpPr/>
            <p:nvPr/>
          </p:nvSpPr>
          <p:spPr>
            <a:xfrm>
              <a:off x="2152357" y="1341746"/>
              <a:ext cx="1871003" cy="5433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99030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0" t="72533" r="8533"/>
          <a:stretch/>
        </p:blipFill>
        <p:spPr>
          <a:xfrm>
            <a:off x="7056107" y="4974336"/>
            <a:ext cx="4470400" cy="188366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0" y="-18447"/>
            <a:ext cx="12453099" cy="620208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239348" y="3779363"/>
            <a:ext cx="1981337" cy="2674269"/>
          </a:xfrm>
          <a:prstGeom prst="rect">
            <a:avLst/>
          </a:prstGeom>
        </p:spPr>
      </p:pic>
      <p:sp>
        <p:nvSpPr>
          <p:cNvPr id="12" name="文本框 17">
            <a:extLst>
              <a:ext uri="{FF2B5EF4-FFF2-40B4-BE49-F238E27FC236}">
                <a16:creationId xmlns:a16="http://schemas.microsoft.com/office/drawing/2014/main" id="{C3D290E4-D4B9-476B-A8C9-4EDF4E9FBEBE}"/>
              </a:ext>
            </a:extLst>
          </p:cNvPr>
          <p:cNvSpPr txBox="1"/>
          <p:nvPr/>
        </p:nvSpPr>
        <p:spPr>
          <a:xfrm>
            <a:off x="3540698" y="1250883"/>
            <a:ext cx="3515409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+mn-lt"/>
              </a:rPr>
              <a:t>Vận</a:t>
            </a:r>
            <a:r>
              <a:rPr kumimoji="0" lang="en-US" altLang="zh-CN" sz="4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4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+mn-lt"/>
              </a:rPr>
              <a:t>dụng</a:t>
            </a:r>
            <a:r>
              <a:rPr kumimoji="0" lang="en-US" altLang="zh-CN" sz="4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+mn-lt"/>
              </a:rPr>
              <a:t> </a:t>
            </a:r>
            <a:endParaRPr kumimoji="0" lang="tr-TR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33223" y="2084029"/>
            <a:ext cx="9593284" cy="2957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19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: Lan, Mai,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Khánh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948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750176"/>
          </a:xfrm>
          <a:prstGeom prst="rect">
            <a:avLst/>
          </a:prstGeom>
        </p:spPr>
      </p:pic>
      <p:sp>
        <p:nvSpPr>
          <p:cNvPr id="12" name="文本框 22">
            <a:extLst>
              <a:ext uri="{FF2B5EF4-FFF2-40B4-BE49-F238E27FC236}">
                <a16:creationId xmlns:a16="http://schemas.microsoft.com/office/drawing/2014/main" id="{D99B5E4A-659D-42C9-ADD5-70F2733C129D}"/>
              </a:ext>
            </a:extLst>
          </p:cNvPr>
          <p:cNvSpPr txBox="1"/>
          <p:nvPr/>
        </p:nvSpPr>
        <p:spPr>
          <a:xfrm>
            <a:off x="1700710" y="1317467"/>
            <a:ext cx="8176438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4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Chính</a:t>
            </a:r>
            <a:r>
              <a:rPr lang="en-US" altLang="zh-CN" sz="44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44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tả</a:t>
            </a:r>
            <a:endParaRPr lang="en-US" altLang="zh-CN" sz="4400" b="1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zh-CN" sz="54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Làm việc thật là vui</a:t>
            </a:r>
            <a:endParaRPr lang="zh-CN" altLang="en-US" sz="5400" b="1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025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196628"/>
            <a:ext cx="12192000" cy="3882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-247650" y="5737225"/>
            <a:ext cx="3832225" cy="968375"/>
            <a:chOff x="0" y="0"/>
            <a:chExt cx="3831771" cy="968829"/>
          </a:xfrm>
        </p:grpSpPr>
        <p:pic>
          <p:nvPicPr>
            <p:cNvPr id="8" name="Picture 3" descr="·_0005_Layer-4-副本"/>
            <p:cNvPicPr>
              <a:picLocks noChangeAspect="1" noChangeArrowheads="1"/>
            </p:cNvPicPr>
            <p:nvPr/>
          </p:nvPicPr>
          <p:blipFill>
            <a:blip r:embed="rId4"/>
            <a:srcRect l="22261" r="58095" b="81171"/>
            <a:stretch>
              <a:fillRect/>
            </a:stretch>
          </p:blipFill>
          <p:spPr bwMode="auto">
            <a:xfrm>
              <a:off x="2035629" y="0"/>
              <a:ext cx="1796142" cy="968829"/>
            </a:xfrm>
            <a:prstGeom prst="rect">
              <a:avLst/>
            </a:prstGeom>
            <a:noFill/>
          </p:spPr>
        </p:pic>
        <p:pic>
          <p:nvPicPr>
            <p:cNvPr id="9" name="Picture 9" descr="·_0006_Layer-4"/>
            <p:cNvPicPr>
              <a:picLocks noChangeAspect="1" noChangeArrowheads="1"/>
            </p:cNvPicPr>
            <p:nvPr/>
          </p:nvPicPr>
          <p:blipFill>
            <a:blip r:embed="rId5"/>
            <a:srcRect r="75357" b="81171"/>
            <a:stretch>
              <a:fillRect/>
            </a:stretch>
          </p:blipFill>
          <p:spPr bwMode="auto">
            <a:xfrm>
              <a:off x="0" y="0"/>
              <a:ext cx="2253343" cy="968829"/>
            </a:xfrm>
            <a:prstGeom prst="rect">
              <a:avLst/>
            </a:prstGeom>
            <a:noFill/>
          </p:spPr>
        </p:pic>
      </p:grpSp>
      <p:pic>
        <p:nvPicPr>
          <p:cNvPr id="10" name="Picture 6" descr="5">
            <a:extLst>
              <a:ext uri="{FF2B5EF4-FFF2-40B4-BE49-F238E27FC236}">
                <a16:creationId xmlns:a16="http://schemas.microsoft.com/office/drawing/2014/main" id="{1D7BDE7B-8351-411C-80C5-2773C1D96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 t="62344" r="64444"/>
          <a:stretch>
            <a:fillRect/>
          </a:stretch>
        </p:blipFill>
        <p:spPr bwMode="auto">
          <a:xfrm>
            <a:off x="1304144" y="4086736"/>
            <a:ext cx="4970047" cy="2960673"/>
          </a:xfrm>
          <a:prstGeom prst="rect">
            <a:avLst/>
          </a:prstGeom>
          <a:noFill/>
        </p:spPr>
      </p:pic>
      <p:sp>
        <p:nvSpPr>
          <p:cNvPr id="17" name="文本框 22">
            <a:extLst>
              <a:ext uri="{FF2B5EF4-FFF2-40B4-BE49-F238E27FC236}">
                <a16:creationId xmlns:a16="http://schemas.microsoft.com/office/drawing/2014/main" id="{BDEA7D3F-D115-4BD1-806F-75A418E2DEF9}"/>
              </a:ext>
            </a:extLst>
          </p:cNvPr>
          <p:cNvSpPr txBox="1"/>
          <p:nvPr/>
        </p:nvSpPr>
        <p:spPr>
          <a:xfrm>
            <a:off x="929239" y="227587"/>
            <a:ext cx="8176438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Yêu</a:t>
            </a:r>
            <a:r>
              <a:rPr kumimoji="0" lang="en-US" altLang="zh-CN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cầu</a:t>
            </a:r>
            <a:r>
              <a:rPr kumimoji="0" lang="en-US" altLang="zh-CN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cần</a:t>
            </a:r>
            <a:r>
              <a:rPr kumimoji="0" lang="en-US" altLang="zh-CN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đạt</a:t>
            </a:r>
            <a:r>
              <a:rPr kumimoji="0" lang="en-US" altLang="zh-CN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9492" y="1381619"/>
            <a:ext cx="11485418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Nghe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đoạn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trích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Làm</a:t>
            </a:r>
            <a:r>
              <a:rPr kumimoji="0" lang="en-US" sz="32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việc</a:t>
            </a:r>
            <a:r>
              <a:rPr kumimoji="0" lang="en-US" sz="32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thật</a:t>
            </a:r>
            <a:r>
              <a:rPr kumimoji="0" lang="en-US" sz="32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32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vui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- 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Hiểu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trình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bày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một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đoạn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văn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xuôi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Chữ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đầu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đầu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đoạn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bắt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đầu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từ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ô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thứ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 (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tính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từ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lề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-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đúng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những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âm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vần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dễ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lẫn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(l/n;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uân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ưng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đúng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thuộc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10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chữ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tiếp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theo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bảng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chữ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Việt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08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41288" y="329570"/>
            <a:ext cx="3958753" cy="755430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1. </a:t>
            </a:r>
            <a:r>
              <a:rPr lang="en-US" sz="4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Nghe – viết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58210" y="1085000"/>
            <a:ext cx="5213345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vi-VN" sz="40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 </a:t>
            </a:r>
            <a:r>
              <a:rPr lang="en-US" sz="4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thật</a:t>
            </a:r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endParaRPr lang="vi-VN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00BC6C5-A6F0-43B5-A34F-5A5BEF1D9F19}"/>
              </a:ext>
            </a:extLst>
          </p:cNvPr>
          <p:cNvSpPr txBox="1"/>
          <p:nvPr/>
        </p:nvSpPr>
        <p:spPr>
          <a:xfrm>
            <a:off x="241288" y="1823599"/>
            <a:ext cx="1123951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ta,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Cái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hồ báo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út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, báo 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gi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ờ.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gà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trống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gáy vang báo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sắp sáng.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hú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mùa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vải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ín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Cà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đào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ở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sắc xuân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rực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rỡ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gày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xuân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tưng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bừng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93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9378"/>
            <a:ext cx="12192000" cy="6750176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1892405" y="4101"/>
            <a:ext cx="7381807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hiểu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nội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dung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 descr="A picture containing clipart&#10;&#10;Description automatically generated">
            <a:extLst>
              <a:ext uri="{FF2B5EF4-FFF2-40B4-BE49-F238E27FC236}">
                <a16:creationId xmlns:a16="http://schemas.microsoft.com/office/drawing/2014/main" id="{2FF4FA3A-110B-41DD-B49C-D4C7966CF3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981" y="902570"/>
            <a:ext cx="383479" cy="6154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51563" y="881755"/>
            <a:ext cx="928254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điều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6981" y="1639179"/>
            <a:ext cx="875051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Hoạt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sự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con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D5574C-E251-4CFC-970A-46A4FEDC60D8}"/>
              </a:ext>
            </a:extLst>
          </p:cNvPr>
          <p:cNvSpPr txBox="1"/>
          <p:nvPr/>
        </p:nvSpPr>
        <p:spPr>
          <a:xfrm>
            <a:off x="1551563" y="2390946"/>
            <a:ext cx="8063492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Con gà trống có nhiệm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vụ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3" name="Picture 12" descr="A picture containing clipart&#10;&#10;Description automatically generated">
            <a:extLst>
              <a:ext uri="{FF2B5EF4-FFF2-40B4-BE49-F238E27FC236}">
                <a16:creationId xmlns:a16="http://schemas.microsoft.com/office/drawing/2014/main" id="{2FF4FA3A-110B-41DD-B49C-D4C7966CF3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57" y="2394213"/>
            <a:ext cx="383479" cy="61548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A9C188C-90A4-4B41-8ACF-E366595D4EF2}"/>
              </a:ext>
            </a:extLst>
          </p:cNvPr>
          <p:cNvSpPr txBox="1"/>
          <p:nvPr/>
        </p:nvSpPr>
        <p:spPr>
          <a:xfrm>
            <a:off x="1258720" y="3248625"/>
            <a:ext cx="840591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Con gà trống gáy vang báo trời sắp sáng.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B211476-871A-4274-BEFB-3836BB254891}"/>
              </a:ext>
            </a:extLst>
          </p:cNvPr>
          <p:cNvSpPr txBox="1"/>
          <p:nvPr/>
        </p:nvSpPr>
        <p:spPr>
          <a:xfrm>
            <a:off x="1551563" y="4041972"/>
            <a:ext cx="9613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Con tu hú có nhiệm vụ gì?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40DA5C4-2C33-4CB4-B172-5B342096879A}"/>
              </a:ext>
            </a:extLst>
          </p:cNvPr>
          <p:cNvSpPr txBox="1"/>
          <p:nvPr/>
        </p:nvSpPr>
        <p:spPr>
          <a:xfrm>
            <a:off x="1258720" y="4858071"/>
            <a:ext cx="7135162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Con tu hú gọi mùa vải chín.</a:t>
            </a:r>
          </a:p>
        </p:txBody>
      </p:sp>
      <p:pic>
        <p:nvPicPr>
          <p:cNvPr id="25" name="Picture 24" descr="A picture containing clipart&#10;&#10;Description automatically generated">
            <a:extLst>
              <a:ext uri="{FF2B5EF4-FFF2-40B4-BE49-F238E27FC236}">
                <a16:creationId xmlns:a16="http://schemas.microsoft.com/office/drawing/2014/main" id="{2FF4FA3A-110B-41DD-B49C-D4C7966CF3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981" y="4003659"/>
            <a:ext cx="383479" cy="61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078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2" grpId="0"/>
      <p:bldP spid="14" grpId="0"/>
      <p:bldP spid="23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7501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56926" y="2945461"/>
            <a:ext cx="9613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bắt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văn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cần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lưu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ý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điều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68737" y="1590283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chính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tả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có những chữ nào viết hoa?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34867" y="4259574"/>
            <a:ext cx="9613827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chữ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dễ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sai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bài: </a:t>
            </a:r>
            <a:endParaRPr kumimoji="0" lang="en-US" sz="32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lang="en-US" sz="3200" dirty="0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việc</a:t>
            </a:r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báo</a:t>
            </a:r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giờ</a:t>
            </a:r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sắp</a:t>
            </a:r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sắc</a:t>
            </a:r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xuân</a:t>
            </a:r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rực</a:t>
            </a:r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rỡ</a:t>
            </a:r>
            <a:r>
              <a:rPr lang="en-US" sz="3200" dirty="0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580953" y="2269026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Viết hoa những chữ cái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556926" y="3616027"/>
            <a:ext cx="1042991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chữ</a:t>
            </a:r>
            <a:r>
              <a:rPr lang="en-US" sz="3200" dirty="0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sz="3200" dirty="0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tiên</a:t>
            </a:r>
            <a:r>
              <a:rPr lang="en-US" sz="3200" dirty="0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lui</a:t>
            </a:r>
            <a:r>
              <a:rPr lang="en-US" sz="3200" dirty="0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sz="3200" dirty="0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1 ô </a:t>
            </a:r>
            <a:r>
              <a:rPr lang="en-US" sz="3200" dirty="0" err="1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tính</a:t>
            </a:r>
            <a:r>
              <a:rPr lang="en-US" sz="3200" dirty="0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3200" dirty="0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lề</a:t>
            </a:r>
            <a:r>
              <a:rPr lang="en-US" sz="3200" dirty="0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vở</a:t>
            </a:r>
            <a:r>
              <a:rPr lang="en-US" sz="3200" dirty="0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picture containing clipart&#10;&#10;Description automatically generated">
            <a:extLst>
              <a:ext uri="{FF2B5EF4-FFF2-40B4-BE49-F238E27FC236}">
                <a16:creationId xmlns:a16="http://schemas.microsoft.com/office/drawing/2014/main" id="{3A44D4CC-8ACA-45BC-AF79-94BE2CFFB0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447" y="1519201"/>
            <a:ext cx="383479" cy="615489"/>
          </a:xfrm>
          <a:prstGeom prst="rect">
            <a:avLst/>
          </a:prstGeom>
        </p:spPr>
      </p:pic>
      <p:pic>
        <p:nvPicPr>
          <p:cNvPr id="43" name="Picture 42" descr="A picture containing clipart&#10;&#10;Description automatically generated">
            <a:extLst>
              <a:ext uri="{FF2B5EF4-FFF2-40B4-BE49-F238E27FC236}">
                <a16:creationId xmlns:a16="http://schemas.microsoft.com/office/drawing/2014/main" id="{39A21602-C58E-4B7F-9655-B297CD8E13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74" y="2835298"/>
            <a:ext cx="383479" cy="615489"/>
          </a:xfrm>
          <a:prstGeom prst="rect">
            <a:avLst/>
          </a:prstGeom>
        </p:spPr>
      </p:pic>
      <p:pic>
        <p:nvPicPr>
          <p:cNvPr id="44" name="Picture 43" descr="A picture containing clipart&#10;&#10;Description automatically generated">
            <a:extLst>
              <a:ext uri="{FF2B5EF4-FFF2-40B4-BE49-F238E27FC236}">
                <a16:creationId xmlns:a16="http://schemas.microsoft.com/office/drawing/2014/main" id="{B1D07582-F036-470E-ADED-0CE00538C1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388" y="4242942"/>
            <a:ext cx="383479" cy="61548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9C5F21F-0CDB-462C-9B27-CDFC7F7B5B3F}"/>
              </a:ext>
            </a:extLst>
          </p:cNvPr>
          <p:cNvSpPr txBox="1"/>
          <p:nvPr/>
        </p:nvSpPr>
        <p:spPr>
          <a:xfrm>
            <a:off x="2798617" y="543054"/>
            <a:ext cx="5749637" cy="677044"/>
          </a:xfrm>
          <a:prstGeom prst="rect">
            <a:avLst/>
          </a:prstGeom>
          <a:solidFill>
            <a:schemeClr val="bg1"/>
          </a:solidFill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Hướng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dẫn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nghe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312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32" grpId="0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501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501" y="2174938"/>
            <a:ext cx="3284120" cy="3479962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3396517" y="718170"/>
            <a:ext cx="5398965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Tư thế ngồi viết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30865" y="1754024"/>
            <a:ext cx="7273498" cy="406258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Lưng thẳng.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Không tì ngực xuống bàn.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Đầu hơi cúi.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Mắt cách vở khoảng 25-30cm.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Tay phải cầm bút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Tay trái tì nhẹ lên mép vở để giữ.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Hai chân để song song thoải mái.</a:t>
            </a:r>
          </a:p>
          <a:p>
            <a:endParaRPr 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884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750176"/>
          </a:xfrm>
          <a:prstGeom prst="rect">
            <a:avLst/>
          </a:prstGeom>
        </p:spPr>
      </p:pic>
      <p:pic>
        <p:nvPicPr>
          <p:cNvPr id="11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28" y="835662"/>
            <a:ext cx="10901179" cy="546815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421444" y="1262128"/>
            <a:ext cx="5213345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Làm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việc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thật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vui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00BC6C5-A6F0-43B5-A34F-5A5BEF1D9F19}"/>
              </a:ext>
            </a:extLst>
          </p:cNvPr>
          <p:cNvSpPr txBox="1"/>
          <p:nvPr/>
        </p:nvSpPr>
        <p:spPr>
          <a:xfrm>
            <a:off x="577529" y="2000727"/>
            <a:ext cx="1064201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Quanh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ta,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mọi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vật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mọi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người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đều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việc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Cái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đồng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hồ báo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út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báo 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ờ.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gà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trống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gáy vang báo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trời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sắp sáng.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hú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gọi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mùa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vải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ín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Cà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đào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ở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sắc xuân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thêm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rực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rỡ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gày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xuân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thêm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tưng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bừng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884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-958" t="21678" r="958" b="1697"/>
          <a:stretch/>
        </p:blipFill>
        <p:spPr>
          <a:xfrm>
            <a:off x="97306" y="700327"/>
            <a:ext cx="11692912" cy="5061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9290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622</Words>
  <Application>Microsoft Office PowerPoint</Application>
  <PresentationFormat>Widescreen</PresentationFormat>
  <Paragraphs>99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Arial-Rounded</vt:lpstr>
      <vt:lpstr>Calibri</vt:lpstr>
      <vt:lpstr>Calibri Light</vt:lpstr>
      <vt:lpstr>等线</vt:lpstr>
      <vt:lpstr>HP001 4 hàng</vt:lpstr>
      <vt:lpstr>Times New Roman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Admin</cp:lastModifiedBy>
  <cp:revision>44</cp:revision>
  <dcterms:created xsi:type="dcterms:W3CDTF">2021-07-07T15:05:52Z</dcterms:created>
  <dcterms:modified xsi:type="dcterms:W3CDTF">2023-09-08T07:45:57Z</dcterms:modified>
</cp:coreProperties>
</file>