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03" r:id="rId2"/>
    <p:sldMasterId id="2147483715" r:id="rId3"/>
    <p:sldMasterId id="2147483720" r:id="rId4"/>
    <p:sldMasterId id="2147483731" r:id="rId5"/>
    <p:sldMasterId id="2147483745" r:id="rId6"/>
    <p:sldMasterId id="2147483774" r:id="rId7"/>
    <p:sldMasterId id="2147483786" r:id="rId8"/>
    <p:sldMasterId id="2147483810" r:id="rId9"/>
    <p:sldMasterId id="2147483836" r:id="rId10"/>
    <p:sldMasterId id="2147483861" r:id="rId11"/>
    <p:sldMasterId id="2147483868" r:id="rId12"/>
    <p:sldMasterId id="2147483885" r:id="rId13"/>
    <p:sldMasterId id="2147483897" r:id="rId14"/>
    <p:sldMasterId id="2147483909" r:id="rId15"/>
  </p:sldMasterIdLst>
  <p:notesMasterIdLst>
    <p:notesMasterId r:id="rId38"/>
  </p:notesMasterIdLst>
  <p:sldIdLst>
    <p:sldId id="406" r:id="rId16"/>
    <p:sldId id="362" r:id="rId17"/>
    <p:sldId id="2007577163" r:id="rId18"/>
    <p:sldId id="2007577164" r:id="rId19"/>
    <p:sldId id="2007577168" r:id="rId20"/>
    <p:sldId id="2007577104" r:id="rId21"/>
    <p:sldId id="348" r:id="rId22"/>
    <p:sldId id="261" r:id="rId23"/>
    <p:sldId id="2007577128" r:id="rId24"/>
    <p:sldId id="2007577152" r:id="rId25"/>
    <p:sldId id="2007577153" r:id="rId26"/>
    <p:sldId id="2007577154" r:id="rId27"/>
    <p:sldId id="2007577161" r:id="rId28"/>
    <p:sldId id="2007577173" r:id="rId29"/>
    <p:sldId id="2007577169" r:id="rId30"/>
    <p:sldId id="2007577170" r:id="rId31"/>
    <p:sldId id="2007577165" r:id="rId32"/>
    <p:sldId id="2007577174" r:id="rId33"/>
    <p:sldId id="2007577159" r:id="rId34"/>
    <p:sldId id="2007577175" r:id="rId35"/>
    <p:sldId id="269" r:id="rId36"/>
    <p:sldId id="20075771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24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presProps" Target="presProps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6FD5D-8662-4E46-B691-854BA79865B2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93CE6-34C6-4D59-8144-42A465EEA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15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28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2024-11-04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1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041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856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095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1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74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7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rgbClr val="DE80D7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953466" y="-999656"/>
            <a:ext cx="997937" cy="2335925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996933" y="1804000"/>
            <a:ext cx="58900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 b="1">
                <a:solidFill>
                  <a:srgbClr val="191919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996933" y="47112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8137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2" name="Google Shape;52;p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" name="Google Shape;80;p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1" name="Google Shape;81;p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 rot="-2225305">
              <a:off x="8520032" y="12613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2971000" y="3562433"/>
            <a:ext cx="6250000" cy="1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title" idx="2" hasCustomPrompt="1"/>
          </p:nvPr>
        </p:nvSpPr>
        <p:spPr>
          <a:xfrm>
            <a:off x="5396000" y="1891667"/>
            <a:ext cx="14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1"/>
          </p:nvPr>
        </p:nvSpPr>
        <p:spPr>
          <a:xfrm>
            <a:off x="3189200" y="5145433"/>
            <a:ext cx="58136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738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3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6" name="Google Shape;96;p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124;p4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5" name="Google Shape;125;p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60000" y="1932433"/>
            <a:ext cx="10272000" cy="4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Medium"/>
              <a:buChar char="●"/>
              <a:defRPr sz="1467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6261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9195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3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229" name="Google Shape;1229;p3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3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3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3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3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3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3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3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3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3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3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3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3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3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3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3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3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3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3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3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3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3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3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3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3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3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3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3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7" name="Google Shape;1257;p31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31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31"/>
          <p:cNvSpPr/>
          <p:nvPr/>
        </p:nvSpPr>
        <p:spPr>
          <a:xfrm rot="4240344">
            <a:off x="953435" y="-778001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0" name="Google Shape;1260;p31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31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31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31"/>
          <p:cNvSpPr/>
          <p:nvPr/>
        </p:nvSpPr>
        <p:spPr>
          <a:xfrm>
            <a:off x="-150345" y="17088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31"/>
          <p:cNvSpPr/>
          <p:nvPr/>
        </p:nvSpPr>
        <p:spPr>
          <a:xfrm rot="-2225305">
            <a:off x="11350910" y="1519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3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31"/>
          <p:cNvSpPr/>
          <p:nvPr/>
        </p:nvSpPr>
        <p:spPr>
          <a:xfrm rot="2114296" flipH="1">
            <a:off x="7730815" y="90161"/>
            <a:ext cx="725323" cy="124635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31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31"/>
          <p:cNvSpPr/>
          <p:nvPr/>
        </p:nvSpPr>
        <p:spPr>
          <a:xfrm flipH="1">
            <a:off x="10509253" y="5808817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31"/>
          <p:cNvSpPr/>
          <p:nvPr/>
        </p:nvSpPr>
        <p:spPr>
          <a:xfrm rot="5626181" flipH="1">
            <a:off x="2445012" y="5588499"/>
            <a:ext cx="725345" cy="1246397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78769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32"/>
          <p:cNvGrpSpPr/>
          <p:nvPr/>
        </p:nvGrpSpPr>
        <p:grpSpPr>
          <a:xfrm rot="10800000">
            <a:off x="43091" y="-15036"/>
            <a:ext cx="12190400" cy="6858000"/>
            <a:chOff x="10900" y="0"/>
            <a:chExt cx="9142800" cy="5143500"/>
          </a:xfrm>
        </p:grpSpPr>
        <p:cxnSp>
          <p:nvCxnSpPr>
            <p:cNvPr id="1272" name="Google Shape;1272;p3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3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3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3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3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3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3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3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3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3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3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3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3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3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3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3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3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3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3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3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3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3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3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3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3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3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3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3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00" name="Google Shape;1300;p32"/>
          <p:cNvSpPr/>
          <p:nvPr/>
        </p:nvSpPr>
        <p:spPr>
          <a:xfrm rot="10800000">
            <a:off x="11573740" y="2382213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2"/>
          <p:cNvSpPr/>
          <p:nvPr/>
        </p:nvSpPr>
        <p:spPr>
          <a:xfrm rot="10800000">
            <a:off x="11294541" y="-183306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2"/>
          <p:cNvSpPr/>
          <p:nvPr/>
        </p:nvSpPr>
        <p:spPr>
          <a:xfrm rot="-6559656">
            <a:off x="10296635" y="5284998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2"/>
          <p:cNvSpPr/>
          <p:nvPr/>
        </p:nvSpPr>
        <p:spPr>
          <a:xfrm rot="8574695">
            <a:off x="316097" y="-48878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32"/>
          <p:cNvSpPr/>
          <p:nvPr/>
        </p:nvSpPr>
        <p:spPr>
          <a:xfrm rot="10800000">
            <a:off x="101810" y="5041052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32"/>
          <p:cNvSpPr/>
          <p:nvPr/>
        </p:nvSpPr>
        <p:spPr>
          <a:xfrm rot="10800000">
            <a:off x="-206396" y="16162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32"/>
          <p:cNvSpPr/>
          <p:nvPr/>
        </p:nvSpPr>
        <p:spPr>
          <a:xfrm rot="10800000">
            <a:off x="11780971" y="40858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32"/>
          <p:cNvSpPr/>
          <p:nvPr/>
        </p:nvSpPr>
        <p:spPr>
          <a:xfrm rot="8574695">
            <a:off x="316097" y="4793622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2"/>
          <p:cNvSpPr/>
          <p:nvPr/>
        </p:nvSpPr>
        <p:spPr>
          <a:xfrm rot="6333257">
            <a:off x="2880607" y="5774197"/>
            <a:ext cx="725371" cy="1246440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2"/>
          <p:cNvSpPr/>
          <p:nvPr/>
        </p:nvSpPr>
        <p:spPr>
          <a:xfrm rot="10800000">
            <a:off x="458285" y="31690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2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2"/>
          <p:cNvSpPr/>
          <p:nvPr/>
        </p:nvSpPr>
        <p:spPr>
          <a:xfrm rot="10800000">
            <a:off x="10742451" y="44862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18399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143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90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230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148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210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738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8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661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322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17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511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53196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531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18359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09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109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657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17EB1-4E05-C386-2F84-BA3256EAF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BCD9DD-94AF-C84D-D579-1B7BDA968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7924B-D9BB-CA08-34F8-B2B15FDA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9EF9C-D8B4-15DF-E4B5-48AC0404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FD6BC-BD11-583E-6EDC-53BD1AA0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6010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0991B-0B6F-10FD-44B0-0AB192F6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6D1A6-5623-6DAD-12A6-D86AF1A84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8A796-6AEE-AF88-B002-8F38426B6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F5DBE-8B26-8A20-6173-2395FAFA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647DE-19C3-C103-79E1-F9193B26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5477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CFB2C-B2E1-58CF-3976-EBA03DA2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AE147-3B2C-79A7-DDD4-B4E47347F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6EDD1-74BE-CDEE-828F-4C12C84D1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483CF-F827-166E-A8E7-0855D5A6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2D9B4-DBCB-3A12-0CC3-A114E5B7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1221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57C8-C386-B850-B5EB-B83BB0C6F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E439B-3011-01D1-A359-377BF9368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5A8F4-F46E-D381-4488-53FEB06AE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1EB6B-7A2C-4F56-C801-1B001CF3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F013B-71DF-18D6-1DFA-0D77446A7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D2BF6-C80A-409F-B707-33B40392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6061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682A-250D-EC12-70BC-3AA00263A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AADCF-65BF-1414-8EC7-39630E4E8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462B7-CE74-62E6-CA75-4E8A71655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DFA8A-604E-9E4A-D38E-1918BF1B9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B56E7-1984-E084-CBB2-0ABF4C6015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B32865-87B7-EF5B-6CF0-090FD1D4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E92A72-0F72-D005-F3FC-F89CF1C0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681C9-191B-218A-78D9-17289FA3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331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CBBBC-EEDB-9753-330D-E178ECAB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2DF47-2B95-3CA7-60E7-1A9840A2F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464A7-A59D-AD2B-8477-A1C3FBCC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661D5-0018-711B-EB9E-F33AAF32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2568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E7A411-53B9-DB90-10EE-DDB6B5E7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56D09-DA3B-D5F1-37F3-E2348E78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4B2E8-F248-4933-4E5F-19864F2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800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7DB34-3BD0-1612-7419-91313AEF7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C3E75-40A9-29CA-7080-762AC2B46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8A329-29F4-F7F3-40C1-0981BDD5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D1315-7D27-7523-2448-E5CBF3F5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5AD1D-9502-CEB9-1AF7-4B1F3AE4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12E8-3B41-57C3-D08C-0CDFEB75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9291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C0DA5-6936-43C9-9D12-5ABF1048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9AD28-5D70-D178-BB5E-E43837D9C4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17116-0D66-A691-218D-6B8C78D7E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0FB09-FF62-E2D9-003F-3C6459A6E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6AF59-65DA-35EC-9576-AF2E1E75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848F6-ED0A-F608-89E5-8C214FB7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6727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8E613-4719-1833-0A94-2FC531E1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8C63C-664E-1BFC-5DCD-739584EDC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60B2A-2E04-B609-6526-1211288F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C3007-9A75-5229-F4C7-C25CA6AAC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349C-E682-96A7-1118-CC5433FE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219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6989AB-EFD3-05AC-E347-923A8B2FCA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1851C-69B5-B6BB-2F45-D425921A8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49179-8982-0A3C-21F9-F3AB02B9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2AE6-53EB-B13A-F092-52BCE21B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416E1-8EE8-023D-36FE-0FA81BA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3834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33CA45-C030-421E-D999-E35788B26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EBC3B40-5994-BB02-4225-C0048CCBC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6DDEB6-5392-E259-E899-773011593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5C55C1B-C2F2-BC58-8A66-1F53022D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AB7CC2-54A2-BBB7-FA27-074AB606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2721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1FD42B-90C2-C2CE-5C1D-F96A4969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4C84119-CA3D-CCBD-973B-492BAC93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34EC28-F08B-0E03-0DD0-BC644817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33CF3B1-10FB-B3A1-F5BF-58CEB6F0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60864D-9D18-3DC1-AC27-49095881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58796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258EF3-1539-F9D8-C86F-35B496C9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C2E9D0-0BEC-10EC-8977-611DD005A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2B8B01-D6AA-F975-1F76-E16A9B00B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551DEE-11F6-1764-EDA5-DE5AFAAD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204578-F80C-3AC1-706A-FEA0909D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9483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1E1212-714E-E993-3FB7-B3CECFF6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930DAFE-4D8C-BA4B-ED85-893E17023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7C98B2-5468-2819-365E-040BDB09B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FD1D69-7B78-07F4-0E64-7C518EB4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A36AB19-2048-B03A-5088-B527D7F4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4972BF-91BC-2045-8F9D-3F2B0B6F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9623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EE9F1D-9AB6-B5AA-B8CA-8B7762471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2091431-25A2-630D-B13F-D573D02D1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AB15E64-1F74-5EB2-AB9E-9E0DC0A69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3BDFD79-21DC-2259-9925-EF4390A91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24165FA-47DE-6557-F07C-607D3589E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F74765B-9912-BA24-ABE5-763D78B3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FD6A585-12DE-A978-A882-B12F47DE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26EBFD7-0F23-3A6C-FBC7-0E25179A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68133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E979CF-65DF-A360-8E3A-5A170B1A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BA3A057-6BB4-7FDC-5158-2C1831D7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054F73-06B9-1E4B-4746-F7A05F65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18D116-4E29-FA27-E4C9-8281C908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37383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7150608-2FA5-2816-65A0-CC6060F1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ADD6208-B034-F55D-5E72-F2278BFC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CFC783A-19AF-577C-BDBC-BD889449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14303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C4F0FE-777A-1399-E16B-BD9832717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69ECC02-1E0B-6768-3E06-6C4133FFB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802807-9688-92C3-7B01-DFEF90708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D56814-7A74-76B7-8AB6-AF23DF5E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3EDFDDB-56F4-F730-0FD2-0E5E8316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4D3DDDD-1F26-9362-CF2D-BF2DFD65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67675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1E3CF8-46A3-B88C-0916-81FDF163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4C2769B-4BF8-71FD-7DA0-B9EFB5C4A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B122F0-5D38-883B-C926-CC684610A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BB3EAE-78B3-CE34-0864-8E0D76A01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82065-A66E-12CE-1DC2-15B0046B6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B50AC33-549B-4E5C-9D81-9C5CF69C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751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6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DFA9B6-20DC-0080-B778-A9A3264B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C5A5A2-0B06-9519-2441-B3BF42045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70A8D2-79D8-D5AE-F88D-C707ECBED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A877F5-ACC4-267B-735D-E832A1E1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28BA867-E485-978F-DAF0-5A982FF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62848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05092BC-7D84-19B6-8A1E-FECC6B048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360A273-0D10-6013-C35C-20F1CC258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91B96A-4398-B6CA-80A4-ED0FA84B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AC2E2D5-9F01-5810-41A8-62E718B8A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C3FCC0-D31B-FEB0-BBD5-8C0024A7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07862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40499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089921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5891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9699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6181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8722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3574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9262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98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0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627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9427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640499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Cavia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90187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549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627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1E40B-248A-4FEE-8CD1-15308F8DC4DF}" type="datetime1">
              <a:rPr lang="en-US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23EC6-8108-4E3B-933D-B52BE96AAC33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526128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8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2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9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95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93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61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7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55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19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1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798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4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28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44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3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1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271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0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7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5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9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0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8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16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1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77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9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2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3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6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8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2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1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6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1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418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28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33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70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75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64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63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9.png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image" Target="../media/image1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2024-11-04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70FCF-7185-4774-8209-BD092BF592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5154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8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32B4A9-4ACB-2179-1DF5-BE654C7B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897C2-A277-8744-54B4-B9ECF98D0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11739-821B-0D9A-FC93-B2F59A5FA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211EB-CC78-4D69-87E1-88358D69161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4AFA2-2141-A055-64A9-3E811D2C2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DD369-36D7-8E11-869F-98A9C9328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90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E1435C3-3A41-0233-E218-A3F485B2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32A111C-6687-C98F-E292-47B49E437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5C6E0B-D616-E9A0-8DD6-560548D7E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7F9E1-F752-418A-943C-1C5F99B50C37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9459D4-517B-E79E-FBC5-B54EB8229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6167FF-488F-C536-2B0A-EF51F8A73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512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6446" y="9749019"/>
            <a:ext cx="1136411" cy="9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6AC009-819D-4255-ADE2-D9328CA8E0E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92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403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2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312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443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slideLayout" Target="../slideLayouts/slideLayout151.xml"/><Relationship Id="rId7" Type="http://schemas.openxmlformats.org/officeDocument/2006/relationships/image" Target="../media/image27.GIF"/><Relationship Id="rId2" Type="http://schemas.openxmlformats.org/officeDocument/2006/relationships/audio" Target="file:///C:\Users\Administrator\Desktop\Lan-%20l&#7899;p%203.1%20chi&#232;u(2)\Vai%20tr&#242;%20c&#7911;a%20HS%20trong%20NT-%20Tu&#7847;n%208\Nhac\Forever-Piano-VariousArtists_zq37.mp3" TargetMode="External"/><Relationship Id="rId1" Type="http://schemas.microsoft.com/office/2007/relationships/media" Target="file:///C:\Users\Administrator\Desktop\Lan-%20l&#7899;p%203.1%20chi&#232;u(2)\Vai%20tr&#242;%20c&#7911;a%20HS%20trong%20NT-%20Tu&#7847;n%208\Nhac\Forever-Piano-VariousArtists_zq37.mp3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hoa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4" y="-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lights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bell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1" y="152401"/>
            <a:ext cx="11525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bell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6" y="1"/>
            <a:ext cx="11525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bellcoll_e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" descr="lights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524918" y="2601119"/>
            <a:ext cx="8305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" descr="lights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0482" y="2601119"/>
            <a:ext cx="8305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7" descr="POINSET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708526"/>
            <a:ext cx="22860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9" descr="POINSE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52600" y="4648200"/>
            <a:ext cx="1905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WordArt 21"/>
          <p:cNvSpPr>
            <a:spLocks noChangeArrowheads="1" noChangeShapeType="1" noTextEdit="1"/>
          </p:cNvSpPr>
          <p:nvPr/>
        </p:nvSpPr>
        <p:spPr bwMode="auto">
          <a:xfrm>
            <a:off x="3035142" y="2348928"/>
            <a:ext cx="5562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Môn:Tự nhiên và xã hội </a:t>
            </a:r>
          </a:p>
        </p:txBody>
      </p:sp>
      <p:sp>
        <p:nvSpPr>
          <p:cNvPr id="8204" name="Text Box 23"/>
          <p:cNvSpPr txBox="1">
            <a:spLocks noChangeArrowheads="1"/>
          </p:cNvSpPr>
          <p:nvPr/>
        </p:nvSpPr>
        <p:spPr bwMode="auto">
          <a:xfrm>
            <a:off x="3195320" y="5041106"/>
            <a:ext cx="8458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2D067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067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2D067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067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2D067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067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2D067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Thị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067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 Thu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2D0674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Thủy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2D0674"/>
              </a:solidFill>
              <a:effectLst/>
              <a:uLnTx/>
              <a:uFillTx/>
              <a:latin typeface="Times New Roman" panose="020206030504050203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73" name="WordArt 25"/>
          <p:cNvSpPr>
            <a:spLocks noChangeArrowheads="1" noChangeShapeType="1" noTextEdit="1"/>
          </p:cNvSpPr>
          <p:nvPr/>
        </p:nvSpPr>
        <p:spPr bwMode="auto">
          <a:xfrm>
            <a:off x="1742282" y="773906"/>
            <a:ext cx="86868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0"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 mừng các thầy cô giáo về dự </a:t>
            </a:r>
            <a:r>
              <a:rPr lang="en-US" sz="3600" kern="10" noProof="0"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Forever-Piano-VariousArtists_zq37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4724400" y="4116389"/>
            <a:ext cx="3657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Lớp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3I</a:t>
            </a:r>
            <a:r>
              <a:rPr lang="en-US" sz="4000" b="1">
                <a:solidFill>
                  <a:srgbClr val="70AD47">
                    <a:lumMod val="50000"/>
                  </a:srgbClr>
                </a:solidFill>
                <a:latin typeface="Times New Roman" panose="02020603050405020304"/>
              </a:rPr>
              <a:t>B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AE4E02-07FF-4EA7-A9C4-66482FF86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19" y="679447"/>
            <a:ext cx="6318408" cy="5192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A0A47C-CBD6-1B74-66B4-289F02E0D1C6}"/>
              </a:ext>
            </a:extLst>
          </p:cNvPr>
          <p:cNvSpPr txBox="1"/>
          <p:nvPr/>
        </p:nvSpPr>
        <p:spPr>
          <a:xfrm>
            <a:off x="7161647" y="2380494"/>
            <a:ext cx="3870909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 nước thừa trong các xô, chum nước.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96986-8903-CF6F-4E47-1F7F4810D212}"/>
              </a:ext>
            </a:extLst>
          </p:cNvPr>
          <p:cNvSpPr txBox="1"/>
          <p:nvPr/>
        </p:nvSpPr>
        <p:spPr>
          <a:xfrm>
            <a:off x="7369072" y="3900775"/>
            <a:ext cx="3870910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ruồi, muỗi không có nơi 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sản.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E725365-4BDD-3B7E-A8A8-379B0FB70690}"/>
              </a:ext>
            </a:extLst>
          </p:cNvPr>
          <p:cNvSpPr/>
          <p:nvPr/>
        </p:nvSpPr>
        <p:spPr>
          <a:xfrm>
            <a:off x="8978465" y="3292138"/>
            <a:ext cx="237275" cy="5285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7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28113D-ECD5-45CB-8094-804F6BBA7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29" y="653464"/>
            <a:ext cx="6581472" cy="5448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2750FB-42DA-2DB7-241E-37759443E638}"/>
              </a:ext>
            </a:extLst>
          </p:cNvPr>
          <p:cNvSpPr txBox="1"/>
          <p:nvPr/>
        </p:nvSpPr>
        <p:spPr>
          <a:xfrm>
            <a:off x="7881592" y="2464595"/>
            <a:ext cx="2841341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 dọn</a:t>
            </a:r>
            <a:r>
              <a:rPr lang="en-US" sz="2400" b="1" noProof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 vườn.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DE6EB3-74A7-BAD9-D2A4-5322E7856301}"/>
              </a:ext>
            </a:extLst>
          </p:cNvPr>
          <p:cNvSpPr txBox="1"/>
          <p:nvPr/>
        </p:nvSpPr>
        <p:spPr>
          <a:xfrm>
            <a:off x="7881591" y="3731475"/>
            <a:ext cx="2923257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sạch sân vườn.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F86EDEE-5B06-FD11-FA0B-C0D7F95A7D94}"/>
              </a:ext>
            </a:extLst>
          </p:cNvPr>
          <p:cNvSpPr/>
          <p:nvPr/>
        </p:nvSpPr>
        <p:spPr>
          <a:xfrm>
            <a:off x="9029685" y="3102075"/>
            <a:ext cx="237275" cy="5285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6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128159-9249-4745-B72F-780C952C6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49" y="580342"/>
            <a:ext cx="7068678" cy="5465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0470A2-8098-B812-3C11-AE40E34A368C}"/>
              </a:ext>
            </a:extLst>
          </p:cNvPr>
          <p:cNvSpPr txBox="1"/>
          <p:nvPr/>
        </p:nvSpPr>
        <p:spPr>
          <a:xfrm>
            <a:off x="7444322" y="1840466"/>
            <a:ext cx="3870909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Cắt tỉa cây cối.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E29D4-2EDD-631B-B34C-0E5486019701}"/>
              </a:ext>
            </a:extLst>
          </p:cNvPr>
          <p:cNvSpPr txBox="1"/>
          <p:nvPr/>
        </p:nvSpPr>
        <p:spPr>
          <a:xfrm>
            <a:off x="7548465" y="3240940"/>
            <a:ext cx="3937912" cy="13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iúp thoáng mát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cho côn trùng có môi trường trú ngụ.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A13CF51-6A62-E632-8069-BB8F0D326DAF}"/>
              </a:ext>
            </a:extLst>
          </p:cNvPr>
          <p:cNvSpPr/>
          <p:nvPr/>
        </p:nvSpPr>
        <p:spPr>
          <a:xfrm>
            <a:off x="9379777" y="2621686"/>
            <a:ext cx="237275" cy="5285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0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27837" y="284083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EA0B8-C189-41CB-9480-9AB0F6B3C4A8}"/>
              </a:ext>
            </a:extLst>
          </p:cNvPr>
          <p:cNvGrpSpPr/>
          <p:nvPr/>
        </p:nvGrpSpPr>
        <p:grpSpPr>
          <a:xfrm>
            <a:off x="802206" y="290303"/>
            <a:ext cx="9059461" cy="530791"/>
            <a:chOff x="4853145" y="1095455"/>
            <a:chExt cx="13589193" cy="102709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D14799-E5C9-4F28-A94A-FFEA7A64A3BD}"/>
                </a:ext>
              </a:extLst>
            </p:cNvPr>
            <p:cNvSpPr/>
            <p:nvPr/>
          </p:nvSpPr>
          <p:spPr>
            <a:xfrm>
              <a:off x="4853145" y="1095455"/>
              <a:ext cx="13589193" cy="1027099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F3AFE118-39B8-4371-A4CB-E18036765493}"/>
                </a:ext>
              </a:extLst>
            </p:cNvPr>
            <p:cNvSpPr txBox="1"/>
            <p:nvPr/>
          </p:nvSpPr>
          <p:spPr>
            <a:xfrm>
              <a:off x="5691480" y="1195746"/>
              <a:ext cx="12131631" cy="600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việc làm để giữ gìn vệ sinh xung quanh nhà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6B7D2A-3A80-4BD4-9551-FD178CE9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15" y="927623"/>
            <a:ext cx="4052420" cy="24342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F4D09E-F69B-44AC-9B17-A1648EA9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620" y="953449"/>
            <a:ext cx="3984035" cy="23300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A19E5E-4CD5-4B97-9576-834148577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88" y="3859926"/>
            <a:ext cx="4052420" cy="23988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E5AC83D-4EE8-48D9-B712-FEFED97EE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545" y="3840950"/>
            <a:ext cx="4052419" cy="24375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D240B4-6B8C-6DF7-FD4E-BC7EBC55DE6A}"/>
              </a:ext>
            </a:extLst>
          </p:cNvPr>
          <p:cNvSpPr/>
          <p:nvPr/>
        </p:nvSpPr>
        <p:spPr>
          <a:xfrm>
            <a:off x="935805" y="3365470"/>
            <a:ext cx="3542889" cy="47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Dọn dẹp vệ sinh đường phố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7E148B-5871-058E-1B4C-D27CD38D9440}"/>
              </a:ext>
            </a:extLst>
          </p:cNvPr>
          <p:cNvSpPr/>
          <p:nvPr/>
        </p:nvSpPr>
        <p:spPr>
          <a:xfrm>
            <a:off x="5386879" y="3369171"/>
            <a:ext cx="4052420" cy="364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Đổ nước thừa trong các xô, chum nước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99639-7593-96AC-36A7-00E0DB55FE93}"/>
              </a:ext>
            </a:extLst>
          </p:cNvPr>
          <p:cNvSpPr/>
          <p:nvPr/>
        </p:nvSpPr>
        <p:spPr>
          <a:xfrm>
            <a:off x="1006622" y="6290036"/>
            <a:ext cx="4052420" cy="364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Quét dọn sân vườn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00CDFE-7F05-1EB6-DE04-2C8CDFFDE675}"/>
              </a:ext>
            </a:extLst>
          </p:cNvPr>
          <p:cNvSpPr/>
          <p:nvPr/>
        </p:nvSpPr>
        <p:spPr>
          <a:xfrm>
            <a:off x="5386879" y="6290036"/>
            <a:ext cx="4052420" cy="364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Cắt tỉa cây cối</a:t>
            </a:r>
          </a:p>
        </p:txBody>
      </p:sp>
    </p:spTree>
    <p:extLst>
      <p:ext uri="{BB962C8B-B14F-4D97-AF65-F5344CB8AC3E}">
        <p14:creationId xmlns:p14="http://schemas.microsoft.com/office/powerpoint/2010/main" val="6478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9446E0-D851-6EFB-515F-725AB3ACB45B}"/>
              </a:ext>
            </a:extLst>
          </p:cNvPr>
          <p:cNvGrpSpPr/>
          <p:nvPr/>
        </p:nvGrpSpPr>
        <p:grpSpPr>
          <a:xfrm>
            <a:off x="56267" y="2174032"/>
            <a:ext cx="4057068" cy="2043405"/>
            <a:chOff x="424570" y="2174032"/>
            <a:chExt cx="4057068" cy="2043405"/>
          </a:xfrm>
        </p:grpSpPr>
        <p:sp>
          <p:nvSpPr>
            <p:cNvPr id="2" name="椭圆 9">
              <a:extLst>
                <a:ext uri="{FF2B5EF4-FFF2-40B4-BE49-F238E27FC236}">
                  <a16:creationId xmlns:a16="http://schemas.microsoft.com/office/drawing/2014/main" id="{4882BC73-21F2-49B4-AD3B-E7B022BD27B3}"/>
                </a:ext>
              </a:extLst>
            </p:cNvPr>
            <p:cNvSpPr/>
            <p:nvPr/>
          </p:nvSpPr>
          <p:spPr bwMode="auto">
            <a:xfrm>
              <a:off x="642965" y="2174032"/>
              <a:ext cx="3620278" cy="2043405"/>
            </a:xfrm>
            <a:prstGeom prst="rect">
              <a:avLst/>
            </a:prstGeom>
            <a:solidFill>
              <a:srgbClr val="86BB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72E149-A651-4AA5-8C83-00343D0FD393}"/>
                </a:ext>
              </a:extLst>
            </p:cNvPr>
            <p:cNvSpPr txBox="1"/>
            <p:nvPr/>
          </p:nvSpPr>
          <p:spPr>
            <a:xfrm>
              <a:off x="424570" y="2440948"/>
              <a:ext cx="40570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8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 sinh xung quanh nhà ở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10800000" flipH="1">
            <a:off x="3992883" y="2825824"/>
            <a:ext cx="986213" cy="603176"/>
          </a:xfrm>
          <a:prstGeom prst="rightArrow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4F8F50-9023-31AD-17A4-936644AC80CC}"/>
              </a:ext>
            </a:extLst>
          </p:cNvPr>
          <p:cNvSpPr txBox="1"/>
          <p:nvPr/>
        </p:nvSpPr>
        <p:spPr>
          <a:xfrm>
            <a:off x="5077039" y="1909113"/>
            <a:ext cx="65993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60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cho môi trường xung quanh nhà ở của mình có không khí trong lành, thoáng đãng, sạch sẽ và đẹp hơn.</a:t>
            </a:r>
            <a:endParaRPr lang="en-US" sz="36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712097"/>
            <a:ext cx="8682361" cy="4281934"/>
            <a:chOff x="1175657" y="2010761"/>
            <a:chExt cx="4412343" cy="300801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114" y="2010761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798058"/>
            <a:ext cx="84833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Hoạt động 2: 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8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2FED0-73F2-4D26-81D1-A2D2F64D7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963" y="942972"/>
            <a:ext cx="5398337" cy="27386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9F6240-2163-4A72-8E62-51441B89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058" y="3644300"/>
            <a:ext cx="3051625" cy="27378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D02BC4-CA11-4010-8276-DBA3B49B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065" y="3756957"/>
            <a:ext cx="2622871" cy="2732192"/>
          </a:xfrm>
          <a:prstGeom prst="rect">
            <a:avLst/>
          </a:prstGeom>
        </p:spPr>
      </p:pic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CB2C7D6D-CB98-4EE3-82F7-E93D8C8C45E0}"/>
              </a:ext>
            </a:extLst>
          </p:cNvPr>
          <p:cNvSpPr/>
          <p:nvPr/>
        </p:nvSpPr>
        <p:spPr>
          <a:xfrm>
            <a:off x="790531" y="2069728"/>
            <a:ext cx="4546579" cy="1121589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32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nên làm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2F4312-2849-79AB-40F1-69AC6CAADE19}"/>
              </a:ext>
            </a:extLst>
          </p:cNvPr>
          <p:cNvGrpSpPr/>
          <p:nvPr/>
        </p:nvGrpSpPr>
        <p:grpSpPr>
          <a:xfrm>
            <a:off x="541176" y="3644300"/>
            <a:ext cx="5084067" cy="1121589"/>
            <a:chOff x="619205" y="3968362"/>
            <a:chExt cx="4820792" cy="1121589"/>
          </a:xfrm>
        </p:grpSpPr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78A0DAA4-C32C-4FD8-E66A-1ADF6C73D160}"/>
                </a:ext>
              </a:extLst>
            </p:cNvPr>
            <p:cNvSpPr/>
            <p:nvPr/>
          </p:nvSpPr>
          <p:spPr>
            <a:xfrm>
              <a:off x="619205" y="3968362"/>
              <a:ext cx="4820792" cy="1121589"/>
            </a:xfrm>
            <a:prstGeom prst="roundRect">
              <a:avLst/>
            </a:prstGeom>
            <a:solidFill>
              <a:sysClr val="window" lastClr="FFFFFF">
                <a:alpha val="44000"/>
              </a:sysClr>
            </a:solidFill>
            <a:ln w="38100" cap="flat" cmpd="sng" algn="ctr">
              <a:solidFill>
                <a:srgbClr val="5B9BD5">
                  <a:shade val="50000"/>
                </a:srgbClr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lvl="0"/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 không nên làm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379BB4-AE71-8DE5-8389-0EB5ACC60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9277" y="4081019"/>
              <a:ext cx="935199" cy="896273"/>
            </a:xfrm>
            <a:prstGeom prst="ellipse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17493FD-E1EA-335A-0D6A-58838882A8FB}"/>
              </a:ext>
            </a:extLst>
          </p:cNvPr>
          <p:cNvSpPr txBox="1"/>
          <p:nvPr/>
        </p:nvSpPr>
        <p:spPr>
          <a:xfrm>
            <a:off x="790531" y="368851"/>
            <a:ext cx="10659769" cy="97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Việc làm nào trong các hình sau có tác dụng giữ vệ sinh xung quanh nhà?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Vì sao?</a:t>
            </a:r>
            <a:endParaRPr kumimoji="0" lang="en-US" sz="2500" b="1" i="0" u="none" strike="noStrike" kern="1200" cap="none" spc="0" normalizeH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DD5581-9810-B8A8-1FB4-2D523DB9D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3" b="94251" l="2102" r="95972">
                        <a14:foregroundMark x1="55692" y1="3833" x2="55692" y2="3833"/>
                        <a14:foregroundMark x1="57093" y1="94599" x2="57093" y2="94599"/>
                        <a14:foregroundMark x1="96147" y1="44599" x2="96147" y2="44599"/>
                        <a14:foregroundMark x1="8056" y1="48606" x2="8056" y2="48606"/>
                        <a14:foregroundMark x1="2102" y1="51220" x2="2102" y2="51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7720" y="2132530"/>
            <a:ext cx="1008500" cy="101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02C716-7A3B-520B-E0B5-D8B56BB39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" r="-964"/>
          <a:stretch/>
        </p:blipFill>
        <p:spPr>
          <a:xfrm>
            <a:off x="3122807" y="231245"/>
            <a:ext cx="6333596" cy="2950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ECAA6F-2486-488D-3F54-593832A2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4" y="3431522"/>
            <a:ext cx="4842588" cy="3361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3EF91-C884-2B1D-64CB-53E441AA6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604" y="3622086"/>
            <a:ext cx="4739179" cy="310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69F6FB-0698-AE7E-33D0-19C92E260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191" y="2913288"/>
            <a:ext cx="1377800" cy="1268306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F8150-C34E-8033-CC44-0E0FF5727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3" b="94251" l="2102" r="95972">
                        <a14:foregroundMark x1="55692" y1="3833" x2="55692" y2="3833"/>
                        <a14:foregroundMark x1="57093" y1="94599" x2="57093" y2="94599"/>
                        <a14:foregroundMark x1="96147" y1="44599" x2="96147" y2="44599"/>
                        <a14:foregroundMark x1="8056" y1="48606" x2="8056" y2="48606"/>
                        <a14:foregroundMark x1="2102" y1="51220" x2="2102" y2="51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8367" y="139151"/>
            <a:ext cx="1409823" cy="1417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7A627-B43E-3B18-65A1-50F99DBFC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3" b="94251" l="2102" r="95972">
                        <a14:foregroundMark x1="55692" y1="3833" x2="55692" y2="3833"/>
                        <a14:foregroundMark x1="57093" y1="94599" x2="57093" y2="94599"/>
                        <a14:foregroundMark x1="96147" y1="44599" x2="96147" y2="44599"/>
                        <a14:foregroundMark x1="8056" y1="48606" x2="8056" y2="48606"/>
                        <a14:foregroundMark x1="2102" y1="51220" x2="2102" y2="51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0899" y="3181911"/>
            <a:ext cx="1391497" cy="14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0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9446E0-D851-6EFB-515F-725AB3ACB45B}"/>
              </a:ext>
            </a:extLst>
          </p:cNvPr>
          <p:cNvGrpSpPr/>
          <p:nvPr/>
        </p:nvGrpSpPr>
        <p:grpSpPr>
          <a:xfrm>
            <a:off x="176719" y="2174032"/>
            <a:ext cx="4057068" cy="2043405"/>
            <a:chOff x="424570" y="2174032"/>
            <a:chExt cx="4057068" cy="2043405"/>
          </a:xfrm>
        </p:grpSpPr>
        <p:sp>
          <p:nvSpPr>
            <p:cNvPr id="2" name="椭圆 9">
              <a:extLst>
                <a:ext uri="{FF2B5EF4-FFF2-40B4-BE49-F238E27FC236}">
                  <a16:creationId xmlns:a16="http://schemas.microsoft.com/office/drawing/2014/main" id="{4882BC73-21F2-49B4-AD3B-E7B022BD27B3}"/>
                </a:ext>
              </a:extLst>
            </p:cNvPr>
            <p:cNvSpPr/>
            <p:nvPr/>
          </p:nvSpPr>
          <p:spPr bwMode="auto">
            <a:xfrm>
              <a:off x="642965" y="2174032"/>
              <a:ext cx="3620278" cy="2043405"/>
            </a:xfrm>
            <a:prstGeom prst="rect">
              <a:avLst/>
            </a:prstGeom>
            <a:solidFill>
              <a:srgbClr val="86BB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72E149-A651-4AA5-8C83-00343D0FD393}"/>
                </a:ext>
              </a:extLst>
            </p:cNvPr>
            <p:cNvSpPr txBox="1"/>
            <p:nvPr/>
          </p:nvSpPr>
          <p:spPr>
            <a:xfrm>
              <a:off x="424570" y="2440948"/>
              <a:ext cx="40570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8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 sinh xung quanh nhà ở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8295662" flipH="1">
            <a:off x="4237231" y="2128407"/>
            <a:ext cx="939727" cy="671493"/>
          </a:xfrm>
          <a:prstGeom prst="rightArrow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379549" y="2874893"/>
            <a:ext cx="6490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dân dù sống ở đâu đ</a:t>
            </a:r>
            <a:r>
              <a:rPr lang="vi-VN" sz="360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ều </a:t>
            </a:r>
            <a:r>
              <a:rPr lang="vi-VN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biết giữ gìn môi trường xung quanh nhà ở sạch sẽ.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4F8F50-9023-31AD-17A4-936644AC80CC}"/>
              </a:ext>
            </a:extLst>
          </p:cNvPr>
          <p:cNvSpPr txBox="1"/>
          <p:nvPr/>
        </p:nvSpPr>
        <p:spPr>
          <a:xfrm>
            <a:off x="5231237" y="776344"/>
            <a:ext cx="65993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60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cho môi trường có không khí trong lành, thoáng đãng, sạch sẽ và đẹp hơn.</a:t>
            </a:r>
            <a:endParaRPr lang="en-US" sz="36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9134C16D-9B40-3A63-CF0C-FC34455E674D}"/>
              </a:ext>
            </a:extLst>
          </p:cNvPr>
          <p:cNvSpPr/>
          <p:nvPr/>
        </p:nvSpPr>
        <p:spPr>
          <a:xfrm rot="10800000" flipH="1">
            <a:off x="4233787" y="3195734"/>
            <a:ext cx="1047432" cy="627451"/>
          </a:xfrm>
          <a:prstGeom prst="rightArrow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82072-FCA1-72F8-EA26-B23C9ECD8243}"/>
              </a:ext>
            </a:extLst>
          </p:cNvPr>
          <p:cNvSpPr txBox="1"/>
          <p:nvPr/>
        </p:nvSpPr>
        <p:spPr>
          <a:xfrm>
            <a:off x="5281219" y="4881327"/>
            <a:ext cx="6499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7E39"/>
                </a:solidFill>
                <a:latin typeface="+mj-lt"/>
              </a:rPr>
              <a:t>Cần phải làm những công việc đó tùy theo sức </a:t>
            </a:r>
            <a:r>
              <a:rPr lang="vi-VN" sz="3600">
                <a:solidFill>
                  <a:srgbClr val="007E39"/>
                </a:solidFill>
                <a:latin typeface="+mj-lt"/>
              </a:rPr>
              <a:t>của mình</a:t>
            </a:r>
            <a:r>
              <a:rPr lang="en-US" sz="3600">
                <a:solidFill>
                  <a:srgbClr val="007E39"/>
                </a:solidFill>
                <a:latin typeface="+mj-lt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FF7654E1-4FC3-48B7-55C6-D73D8BD4B38F}"/>
              </a:ext>
            </a:extLst>
          </p:cNvPr>
          <p:cNvSpPr/>
          <p:nvPr/>
        </p:nvSpPr>
        <p:spPr>
          <a:xfrm rot="13720609" flipH="1">
            <a:off x="4199792" y="4389368"/>
            <a:ext cx="939727" cy="671493"/>
          </a:xfrm>
          <a:prstGeom prst="rightArrow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10BD9-C2A8-D135-CE02-4928CB6B6032}"/>
              </a:ext>
            </a:extLst>
          </p:cNvPr>
          <p:cNvSpPr txBox="1"/>
          <p:nvPr/>
        </p:nvSpPr>
        <p:spPr>
          <a:xfrm>
            <a:off x="717817" y="268512"/>
            <a:ext cx="32975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1" grpId="0" animBg="1"/>
      <p:bldP spid="6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1023650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4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 DỤNG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2000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71" y="5428047"/>
            <a:ext cx="1760580" cy="1429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44" y="1676013"/>
            <a:ext cx="9419523" cy="2361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ều đó tùy thuộc hành động của bạn.video karaoke.lời bài hát  [Kara + Vietsub HD].vide by conTV">
            <a:hlinkClick r:id="" action="ppaction://media"/>
            <a:extLst>
              <a:ext uri="{FF2B5EF4-FFF2-40B4-BE49-F238E27FC236}">
                <a16:creationId xmlns:a16="http://schemas.microsoft.com/office/drawing/2014/main" id="{5A64BE8D-C42C-E919-CC3A-D3B271FB12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910" y="387512"/>
            <a:ext cx="10814180" cy="60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E349E2-4618-4CFB-9832-C4E7D0846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661" y="5083910"/>
            <a:ext cx="9016765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7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578C9-8218-DE2A-5A9F-DF729D20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6CABA-D90D-DAAC-3222-D1AC43CF9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ing 2024-10-15 220317">
            <a:hlinkClick r:id="" action="ppaction://media"/>
            <a:extLst>
              <a:ext uri="{FF2B5EF4-FFF2-40B4-BE49-F238E27FC236}">
                <a16:creationId xmlns:a16="http://schemas.microsoft.com/office/drawing/2014/main" id="{B8CC80AB-0973-751A-4965-024ECA9BA1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70" end="2022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328" y="1719833"/>
            <a:ext cx="3209730" cy="3852028"/>
          </a:xfrm>
          <a:prstGeom prst="rect">
            <a:avLst/>
          </a:prstGeom>
        </p:spPr>
      </p:pic>
      <p:pic>
        <p:nvPicPr>
          <p:cNvPr id="5" name="Recording 2024-10-15 220707">
            <a:hlinkClick r:id="" action="ppaction://media"/>
            <a:extLst>
              <a:ext uri="{FF2B5EF4-FFF2-40B4-BE49-F238E27FC236}">
                <a16:creationId xmlns:a16="http://schemas.microsoft.com/office/drawing/2014/main" id="{F7FA8D4E-AF29-DFAA-D5A5-9593A0D868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0411" end="3029.64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2138" y="1932433"/>
            <a:ext cx="5507012" cy="316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050878" y="121163"/>
            <a:ext cx="95992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33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gày</a:t>
            </a: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25</a:t>
            </a:r>
            <a:r>
              <a:rPr kumimoji="0" lang="en-US" altLang="zh-C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háng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kumimoji="0" lang="zh-CN" alt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4B3B58-319E-48A3-BF38-FCF5A1975169}"/>
              </a:ext>
            </a:extLst>
          </p:cNvPr>
          <p:cNvSpPr txBox="1"/>
          <p:nvPr/>
        </p:nvSpPr>
        <p:spPr>
          <a:xfrm>
            <a:off x="3616606" y="818992"/>
            <a:ext cx="44677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 nhiên và Xã hội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9488" y="1742421"/>
            <a:ext cx="9041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Vệ sinh xung quanh nhà (Tiết 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FA908A-6498-B8D9-8BB3-6CAAB80C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291" y="7095066"/>
            <a:ext cx="1374269" cy="918797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6FA1316-F2FE-AD28-AECB-DDC5A2B0F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6973146"/>
            <a:ext cx="1515229" cy="819176"/>
          </a:xfrm>
          <a:prstGeom prst="rect">
            <a:avLst/>
          </a:prstGeom>
        </p:spPr>
      </p:pic>
      <p:grpSp>
        <p:nvGrpSpPr>
          <p:cNvPr id="7" name="组合 30">
            <a:extLst>
              <a:ext uri="{FF2B5EF4-FFF2-40B4-BE49-F238E27FC236}">
                <a16:creationId xmlns:a16="http://schemas.microsoft.com/office/drawing/2014/main" id="{32802399-FAE1-31FF-6943-0571B5302AD7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8" name="组合 26">
              <a:extLst>
                <a:ext uri="{FF2B5EF4-FFF2-40B4-BE49-F238E27FC236}">
                  <a16:creationId xmlns:a16="http://schemas.microsoft.com/office/drawing/2014/main" id="{B9A28BF6-5E3E-1DC4-B665-59706438B743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10" name="图片 5">
                <a:extLst>
                  <a:ext uri="{FF2B5EF4-FFF2-40B4-BE49-F238E27FC236}">
                    <a16:creationId xmlns:a16="http://schemas.microsoft.com/office/drawing/2014/main" id="{BD35476C-FE15-F722-47C6-FB6FECF0B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11" name="图片 25">
                <a:extLst>
                  <a:ext uri="{FF2B5EF4-FFF2-40B4-BE49-F238E27FC236}">
                    <a16:creationId xmlns:a16="http://schemas.microsoft.com/office/drawing/2014/main" id="{6A9C0C9C-4BB3-D5EA-43BA-DF49C3B3A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9" name="图片 28">
              <a:extLst>
                <a:ext uri="{FF2B5EF4-FFF2-40B4-BE49-F238E27FC236}">
                  <a16:creationId xmlns:a16="http://schemas.microsoft.com/office/drawing/2014/main" id="{48870D83-4D8D-4552-18F1-0D9FC195B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07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0AC721-6629-2640-E3A4-481A93DB38A6}"/>
              </a:ext>
            </a:extLst>
          </p:cNvPr>
          <p:cNvSpPr txBox="1">
            <a:spLocks/>
          </p:cNvSpPr>
          <p:nvPr/>
        </p:nvSpPr>
        <p:spPr>
          <a:xfrm>
            <a:off x="879029" y="942899"/>
            <a:ext cx="10598248" cy="1259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20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712097"/>
            <a:ext cx="8682361" cy="4281934"/>
            <a:chOff x="1175657" y="2010761"/>
            <a:chExt cx="4412343" cy="300801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114" y="2010761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553592" y="2593422"/>
            <a:ext cx="8483354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457200">
              <a:defRPr/>
            </a:pPr>
            <a:r>
              <a:rPr lang="en-US" altLang="zh-CN" sz="40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Hoạt động 1: </a:t>
            </a:r>
          </a:p>
          <a:p>
            <a:pPr lvl="0" algn="ctr" defTabSz="457200">
              <a:defRPr/>
            </a:pPr>
            <a:r>
              <a:rPr lang="vi-VN" altLang="zh-CN" sz="3600" b="1">
                <a:solidFill>
                  <a:srgbClr val="E53238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Những việc </a:t>
            </a:r>
            <a:r>
              <a:rPr lang="vi-VN" altLang="zh-CN" sz="3600" b="1" dirty="0">
                <a:solidFill>
                  <a:srgbClr val="E53238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làm để </a:t>
            </a:r>
            <a:r>
              <a:rPr lang="vi-VN" altLang="zh-CN" sz="3600" b="1">
                <a:solidFill>
                  <a:srgbClr val="E53238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giữ </a:t>
            </a:r>
            <a:r>
              <a:rPr lang="en-US" altLang="zh-CN" sz="3600" b="1">
                <a:solidFill>
                  <a:srgbClr val="E53238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vệ sinh </a:t>
            </a:r>
          </a:p>
          <a:p>
            <a:pPr lvl="0" algn="ctr" defTabSz="457200">
              <a:defRPr/>
            </a:pPr>
            <a:r>
              <a:rPr lang="vi-VN" altLang="zh-CN" sz="3600" b="1">
                <a:solidFill>
                  <a:srgbClr val="E53238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xung quanh nhà</a:t>
            </a:r>
            <a:r>
              <a:rPr lang="en-US" altLang="zh-CN" sz="3600" b="1">
                <a:solidFill>
                  <a:srgbClr val="E53238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.</a:t>
            </a:r>
            <a:r>
              <a:rPr lang="vi-VN" altLang="zh-CN" sz="3600" b="1">
                <a:solidFill>
                  <a:srgbClr val="E53238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27837" y="212987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4" cy="1367529"/>
            <a:chOff x="2010732" y="677561"/>
            <a:chExt cx="16384776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D14799-E5C9-4F28-A94A-FFEA7A64A3BD}"/>
                </a:ext>
              </a:extLst>
            </p:cNvPr>
            <p:cNvSpPr/>
            <p:nvPr/>
          </p:nvSpPr>
          <p:spPr>
            <a:xfrm>
              <a:off x="4806316" y="997113"/>
              <a:ext cx="13589192" cy="1027099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F3AFE118-39B8-4371-A4CB-E18036765493}"/>
                </a:ext>
              </a:extLst>
            </p:cNvPr>
            <p:cNvSpPr txBox="1"/>
            <p:nvPr/>
          </p:nvSpPr>
          <p:spPr>
            <a:xfrm>
              <a:off x="5691480" y="1195746"/>
              <a:ext cx="1213163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1. Quan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sát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dưới</a:t>
              </a:r>
              <a:r>
                <a:rPr lang="en-US" sz="3200" b="1" i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đây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9B1B86-9E46-4EFF-89EA-C4E29B52B200}"/>
              </a:ext>
            </a:extLst>
          </p:cNvPr>
          <p:cNvGrpSpPr/>
          <p:nvPr/>
        </p:nvGrpSpPr>
        <p:grpSpPr>
          <a:xfrm>
            <a:off x="2824882" y="801680"/>
            <a:ext cx="6964388" cy="987252"/>
            <a:chOff x="6594049" y="2506411"/>
            <a:chExt cx="8689136" cy="2757745"/>
          </a:xfrm>
        </p:grpSpPr>
        <p:sp>
          <p:nvSpPr>
            <p:cNvPr id="38" name="Speech Bubble: Rectangle with Corners Rounded 6">
              <a:extLst>
                <a:ext uri="{FF2B5EF4-FFF2-40B4-BE49-F238E27FC236}">
                  <a16:creationId xmlns:a16="http://schemas.microsoft.com/office/drawing/2014/main" id="{5F55E283-05CE-4562-A606-535520D1291C}"/>
                </a:ext>
              </a:extLst>
            </p:cNvPr>
            <p:cNvSpPr/>
            <p:nvPr/>
          </p:nvSpPr>
          <p:spPr>
            <a:xfrm flipH="1">
              <a:off x="7007290" y="2680415"/>
              <a:ext cx="8275895" cy="2583741"/>
            </a:xfrm>
            <a:prstGeom prst="wedgeRoundRectCallout">
              <a:avLst>
                <a:gd name="adj1" fmla="val 57740"/>
                <a:gd name="adj2" fmla="val 31376"/>
                <a:gd name="adj3" fmla="val 166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32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60CD458-D6E9-423E-B36E-A1C77D65DA44}"/>
                </a:ext>
              </a:extLst>
            </p:cNvPr>
            <p:cNvSpPr/>
            <p:nvPr/>
          </p:nvSpPr>
          <p:spPr>
            <a:xfrm>
              <a:off x="6594049" y="2506411"/>
              <a:ext cx="8535118" cy="26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 </a:t>
              </a:r>
              <a:r>
                <a:rPr lang="nl-NL" sz="2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tên việc làm trong </a:t>
              </a:r>
              <a:r>
                <a:rPr lang="nl-NL" sz="24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 hình</a:t>
              </a:r>
              <a:r>
                <a:rPr lang="nl-NL" sz="24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lang="nl-NL" sz="24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Nêu </a:t>
              </a:r>
              <a:r>
                <a:rPr lang="nl-NL" sz="2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lợi ích của những việc </a:t>
              </a:r>
              <a:r>
                <a:rPr lang="nl-NL" sz="24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 đó.</a:t>
              </a:r>
              <a:endPara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6B7D2A-3A80-4BD4-9551-FD178CE9E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948" y="1843916"/>
            <a:ext cx="3825742" cy="24339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F4D09E-F69B-44AC-9B17-A1648EA94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527" y="1885324"/>
            <a:ext cx="3926921" cy="24339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A19E5E-4CD5-4B97-9576-834148577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3445" y="4284362"/>
            <a:ext cx="3732245" cy="24339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E5AC83D-4EE8-48D9-B712-FEFED97EE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3527" y="4436271"/>
            <a:ext cx="3926922" cy="228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168459"/>
            <a:ext cx="11432498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Kể tên việc làm trong </a:t>
            </a:r>
            <a:r>
              <a:rPr lang="nl-NL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tranh.</a:t>
            </a:r>
            <a:endParaRPr kumimoji="0" lang="nl-NL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Nêu lợi ích của những việc làm đó.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29A958-4FC1-4636-0B64-89B2B7149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7"/>
          <a:stretch/>
        </p:blipFill>
        <p:spPr>
          <a:xfrm>
            <a:off x="3601492" y="1106408"/>
            <a:ext cx="8539295" cy="565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DD81C8-2E08-999E-B0AA-A601EBB81765}"/>
              </a:ext>
            </a:extLst>
          </p:cNvPr>
          <p:cNvSpPr txBox="1"/>
          <p:nvPr/>
        </p:nvSpPr>
        <p:spPr>
          <a:xfrm>
            <a:off x="-13487" y="2781670"/>
            <a:ext cx="3848369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 dẹp vệ sinh đường phố.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F66AC-9BC8-DAAB-437E-CA54C958C18D}"/>
              </a:ext>
            </a:extLst>
          </p:cNvPr>
          <p:cNvSpPr txBox="1"/>
          <p:nvPr/>
        </p:nvSpPr>
        <p:spPr>
          <a:xfrm>
            <a:off x="51213" y="4076330"/>
            <a:ext cx="3138085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Làm sạch đường phố.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850E85B-7FF1-1367-8E6A-33A18A0FAEB6}"/>
              </a:ext>
            </a:extLst>
          </p:cNvPr>
          <p:cNvSpPr/>
          <p:nvPr/>
        </p:nvSpPr>
        <p:spPr>
          <a:xfrm>
            <a:off x="1254649" y="3472108"/>
            <a:ext cx="237275" cy="5285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4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45D483-CCE8-41B2-80E0-CD1D3E141B2F}"/>
              </a:ext>
            </a:extLst>
          </p:cNvPr>
          <p:cNvGrpSpPr/>
          <p:nvPr/>
        </p:nvGrpSpPr>
        <p:grpSpPr>
          <a:xfrm>
            <a:off x="537323" y="291603"/>
            <a:ext cx="10874016" cy="6396276"/>
            <a:chOff x="5195696" y="2188307"/>
            <a:chExt cx="5848378" cy="45647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C4F222-F499-4702-9532-BF3E93D0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5696" y="2188307"/>
              <a:ext cx="2977538" cy="23854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87F85E-80A9-437D-9A89-AA446E731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73234" y="2267824"/>
              <a:ext cx="2805835" cy="23059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4BAFA5-DCB9-4D6E-A17D-BECAEB61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6735" y="4470998"/>
              <a:ext cx="2756499" cy="22820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FC4E879-77A0-48E1-85ED-201988C9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7575" y="4527643"/>
              <a:ext cx="2756499" cy="222544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C26DB5F-ACF7-8E47-CEEA-3B44BE3AEA07}"/>
              </a:ext>
            </a:extLst>
          </p:cNvPr>
          <p:cNvSpPr/>
          <p:nvPr/>
        </p:nvSpPr>
        <p:spPr>
          <a:xfrm>
            <a:off x="653143" y="226970"/>
            <a:ext cx="5328178" cy="3342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3377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ath Subject for Elementary - 5th Grade: Fractions I">
  <a:themeElements>
    <a:clrScheme name="Simple Light">
      <a:dk1>
        <a:srgbClr val="2C2C75"/>
      </a:dk1>
      <a:lt1>
        <a:srgbClr val="AEB4FF"/>
      </a:lt1>
      <a:dk2>
        <a:srgbClr val="19164B"/>
      </a:dk2>
      <a:lt2>
        <a:srgbClr val="FFBD39"/>
      </a:lt2>
      <a:accent1>
        <a:srgbClr val="FF92AF"/>
      </a:accent1>
      <a:accent2>
        <a:srgbClr val="B0EFDE"/>
      </a:accent2>
      <a:accent3>
        <a:srgbClr val="FAFAFA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428</Words>
  <Application>Microsoft Office PowerPoint</Application>
  <PresentationFormat>Widescreen</PresentationFormat>
  <Paragraphs>52</Paragraphs>
  <Slides>22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22</vt:i4>
      </vt:variant>
    </vt:vector>
  </HeadingPairs>
  <TitlesOfParts>
    <vt:vector size="58" baseType="lpstr">
      <vt:lpstr>等线</vt:lpstr>
      <vt:lpstr>맑은 고딕</vt:lpstr>
      <vt:lpstr>Microsoft YaHei</vt:lpstr>
      <vt:lpstr>Anaheim</vt:lpstr>
      <vt:lpstr>Arial</vt:lpstr>
      <vt:lpstr>Arial-Rounded</vt:lpstr>
      <vt:lpstr>Barlow Medium</vt:lpstr>
      <vt:lpstr>Bebas Neue</vt:lpstr>
      <vt:lpstr>Calibri</vt:lpstr>
      <vt:lpstr>Calibri Light</vt:lpstr>
      <vt:lpstr>Century Gothic</vt:lpstr>
      <vt:lpstr>HY견고딕</vt:lpstr>
      <vt:lpstr>inpin heiti</vt:lpstr>
      <vt:lpstr>Patrick Hand</vt:lpstr>
      <vt:lpstr>Roboto</vt:lpstr>
      <vt:lpstr>Roboto Condensed Light</vt:lpstr>
      <vt:lpstr>Times New Roman</vt:lpstr>
      <vt:lpstr>Utm AVO</vt:lpstr>
      <vt:lpstr>UTM Caviar</vt:lpstr>
      <vt:lpstr>Wingdings 3</vt:lpstr>
      <vt:lpstr>字魂59号-创粗黑</vt:lpstr>
      <vt:lpstr>디자인 사용자 지정</vt:lpstr>
      <vt:lpstr>1_Office 主题​​</vt:lpstr>
      <vt:lpstr>包图主题2</vt:lpstr>
      <vt:lpstr>2_Office 主题</vt:lpstr>
      <vt:lpstr>5_Office Theme</vt:lpstr>
      <vt:lpstr>2_Office Theme</vt:lpstr>
      <vt:lpstr>Office 主题</vt:lpstr>
      <vt:lpstr>3_Office 主题</vt:lpstr>
      <vt:lpstr>默认设计模板</vt:lpstr>
      <vt:lpstr>6_Office Theme</vt:lpstr>
      <vt:lpstr>Math Subject for Elementary - 5th Grade: Fractions I</vt:lpstr>
      <vt:lpstr>Wisp</vt:lpstr>
      <vt:lpstr>Office Theme</vt:lpstr>
      <vt:lpstr>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74</cp:revision>
  <dcterms:created xsi:type="dcterms:W3CDTF">2022-07-09T23:00:05Z</dcterms:created>
  <dcterms:modified xsi:type="dcterms:W3CDTF">2024-11-04T00:12:14Z</dcterms:modified>
</cp:coreProperties>
</file>