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0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0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0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9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7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1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5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6000" t="-12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0828-B93F-4CAE-A5BD-CAAA66B5B9E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3A7E2-F4ED-4E74-BE49-0128930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4673"/>
            <a:ext cx="9144000" cy="83302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Merriweather Black" panose="00000A00000000000000" pitchFamily="2" charset="0"/>
              </a:rPr>
              <a:t>PHÒNG GIÁO DỤC VÀ ĐÀO TẠO QUẬN LONG BIÊN</a:t>
            </a:r>
            <a:br>
              <a:rPr lang="en-US" sz="2000" b="1" dirty="0">
                <a:solidFill>
                  <a:srgbClr val="FF0000"/>
                </a:solidFill>
                <a:latin typeface="Merriweather Black" panose="00000A00000000000000" pitchFamily="2" charset="0"/>
              </a:rPr>
            </a:br>
            <a:r>
              <a:rPr lang="en-US" sz="2000" b="1" dirty="0">
                <a:solidFill>
                  <a:srgbClr val="FF0000"/>
                </a:solidFill>
                <a:latin typeface="Merriweather Black" panose="00000A00000000000000" pitchFamily="2" charset="0"/>
              </a:rPr>
              <a:t>TRƯỜNG MẦM NON VIỆT HƯNG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6061" y="2681738"/>
            <a:ext cx="8979877" cy="2986548"/>
          </a:xfrm>
        </p:spPr>
        <p:txBody>
          <a:bodyPr>
            <a:noAutofit/>
          </a:bodyPr>
          <a:lstStyle/>
          <a:p>
            <a:r>
              <a:rPr lang="en-US" sz="3000" b="1" dirty="0" err="1"/>
              <a:t>Lĩnh</a:t>
            </a:r>
            <a:r>
              <a:rPr lang="en-US" sz="3000" b="1" dirty="0"/>
              <a:t> </a:t>
            </a:r>
            <a:r>
              <a:rPr lang="en-US" sz="3000" b="1" dirty="0" err="1"/>
              <a:t>vực</a:t>
            </a:r>
            <a:r>
              <a:rPr lang="en-US" sz="3000" b="1" dirty="0"/>
              <a:t>: </a:t>
            </a:r>
            <a:r>
              <a:rPr lang="en-US" sz="3000" b="1" dirty="0" err="1"/>
              <a:t>Phát</a:t>
            </a:r>
            <a:r>
              <a:rPr lang="en-US" sz="3000" b="1" dirty="0"/>
              <a:t> </a:t>
            </a:r>
            <a:r>
              <a:rPr lang="en-US" sz="3000" b="1" dirty="0" err="1"/>
              <a:t>triển</a:t>
            </a:r>
            <a:r>
              <a:rPr lang="en-US" sz="3000" b="1" dirty="0"/>
              <a:t> </a:t>
            </a:r>
            <a:r>
              <a:rPr lang="en-US" sz="3000" b="1" dirty="0" err="1"/>
              <a:t>ngôn</a:t>
            </a:r>
            <a:r>
              <a:rPr lang="en-US" sz="3000" b="1" dirty="0"/>
              <a:t> </a:t>
            </a:r>
            <a:r>
              <a:rPr lang="en-US" sz="3000" b="1" dirty="0" err="1"/>
              <a:t>ngữ</a:t>
            </a:r>
            <a:endParaRPr lang="en-US" sz="3000" b="1" dirty="0"/>
          </a:p>
          <a:p>
            <a:r>
              <a:rPr lang="en-US" sz="3000" b="1" dirty="0" err="1"/>
              <a:t>Đề</a:t>
            </a:r>
            <a:r>
              <a:rPr lang="en-US" sz="3000" b="1" dirty="0"/>
              <a:t> </a:t>
            </a:r>
            <a:r>
              <a:rPr lang="en-US" sz="3000" b="1" dirty="0" err="1"/>
              <a:t>tài</a:t>
            </a:r>
            <a:r>
              <a:rPr lang="en-US" sz="3000" b="1" dirty="0"/>
              <a:t>: </a:t>
            </a:r>
            <a:r>
              <a:rPr lang="en-US" sz="3000" b="1" dirty="0" err="1"/>
              <a:t>Trò</a:t>
            </a:r>
            <a:r>
              <a:rPr lang="en-US" sz="3000" b="1" dirty="0"/>
              <a:t> </a:t>
            </a:r>
            <a:r>
              <a:rPr lang="en-US" sz="3000" b="1" dirty="0" err="1"/>
              <a:t>chơi</a:t>
            </a:r>
            <a:r>
              <a:rPr lang="en-US" sz="3000" b="1" dirty="0"/>
              <a:t> </a:t>
            </a:r>
            <a:r>
              <a:rPr lang="en-US" sz="3000" b="1" dirty="0" err="1"/>
              <a:t>chữ</a:t>
            </a:r>
            <a:r>
              <a:rPr lang="en-US" sz="3000" b="1" dirty="0"/>
              <a:t> </a:t>
            </a:r>
            <a:r>
              <a:rPr lang="en-US" sz="3000" b="1" dirty="0" err="1"/>
              <a:t>cái</a:t>
            </a:r>
            <a:r>
              <a:rPr lang="en-US" sz="3000" b="1" dirty="0"/>
              <a:t> “b, d, đ”</a:t>
            </a:r>
          </a:p>
          <a:p>
            <a:r>
              <a:rPr lang="en-US" sz="3000" b="1" dirty="0" err="1"/>
              <a:t>Lứa</a:t>
            </a:r>
            <a:r>
              <a:rPr lang="en-US" sz="3000" b="1" dirty="0"/>
              <a:t> </a:t>
            </a:r>
            <a:r>
              <a:rPr lang="en-US" sz="3000" b="1" dirty="0" err="1"/>
              <a:t>tuổi</a:t>
            </a:r>
            <a:r>
              <a:rPr lang="en-US" sz="3000" b="1" dirty="0"/>
              <a:t>: </a:t>
            </a:r>
            <a:r>
              <a:rPr lang="en-US" sz="3000" b="1"/>
              <a:t>5-6 </a:t>
            </a:r>
            <a:r>
              <a:rPr lang="en-US" sz="3000" b="1" smtClean="0"/>
              <a:t>tuổi</a:t>
            </a:r>
            <a:endParaRPr lang="en-US" sz="3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1396199"/>
            <a:ext cx="9144000" cy="1200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BÀI GIẢNG ĐIỆN TỬ</a:t>
            </a:r>
          </a:p>
        </p:txBody>
      </p:sp>
      <p:pic>
        <p:nvPicPr>
          <p:cNvPr id="5" name="Nhac-doc-ve-chuan-CHua-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230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0"/>
            <a:ext cx="78497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32" y="109167"/>
            <a:ext cx="7802405" cy="10456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Sitka Small" pitchFamily="2" charset="0"/>
              </a:rPr>
              <a:t>TRÒ CHƠI</a:t>
            </a:r>
            <a:endParaRPr lang="en-US" sz="4000" b="1" dirty="0">
              <a:solidFill>
                <a:srgbClr val="FF0000"/>
              </a:solidFill>
              <a:latin typeface="Sitka Small" pitchFamily="2" charset="0"/>
            </a:endParaRPr>
          </a:p>
        </p:txBody>
      </p:sp>
      <p:pic>
        <p:nvPicPr>
          <p:cNvPr id="4" name="MuaXuanCuaBe-Beat_4hek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462" y="980435"/>
            <a:ext cx="609600" cy="60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5987" y="1316764"/>
            <a:ext cx="9847638" cy="115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0000" b="1" dirty="0">
                <a:solidFill>
                  <a:srgbClr val="FF0000"/>
                </a:solidFill>
              </a:rPr>
              <a:t>TRUYỀN TIN</a:t>
            </a:r>
          </a:p>
        </p:txBody>
      </p:sp>
    </p:spTree>
    <p:extLst>
      <p:ext uri="{BB962C8B-B14F-4D97-AF65-F5344CB8AC3E}">
        <p14:creationId xmlns:p14="http://schemas.microsoft.com/office/powerpoint/2010/main" val="272222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991" y="1675694"/>
            <a:ext cx="9144000" cy="14956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TRÒ CHƠI</a:t>
            </a:r>
            <a:endParaRPr lang="en-US" sz="10000" dirty="0">
              <a:solidFill>
                <a:srgbClr val="FF0000"/>
              </a:solidFill>
            </a:endParaRPr>
          </a:p>
        </p:txBody>
      </p:sp>
      <p:pic>
        <p:nvPicPr>
          <p:cNvPr id="3" name="Freeze Danc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8191" y="5361371"/>
            <a:ext cx="609600" cy="60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70991" y="3052689"/>
            <a:ext cx="9144000" cy="19295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0000" dirty="0">
                <a:solidFill>
                  <a:srgbClr val="FF0000"/>
                </a:solidFill>
              </a:rPr>
              <a:t>FREEZE DANCE</a:t>
            </a:r>
          </a:p>
        </p:txBody>
      </p:sp>
    </p:spTree>
    <p:extLst>
      <p:ext uri="{BB962C8B-B14F-4D97-AF65-F5344CB8AC3E}">
        <p14:creationId xmlns:p14="http://schemas.microsoft.com/office/powerpoint/2010/main" val="428917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9457" y="0"/>
            <a:ext cx="5890794" cy="14035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TRÒ CHƠI</a:t>
            </a:r>
            <a:endParaRPr lang="en-US" sz="10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84" y="3030444"/>
            <a:ext cx="6029740" cy="38275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201" y="701753"/>
            <a:ext cx="11493305" cy="2377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dirty="0">
                <a:solidFill>
                  <a:srgbClr val="FF0000"/>
                </a:solidFill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07182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131" y="834887"/>
            <a:ext cx="10893287" cy="1404730"/>
          </a:xfrm>
        </p:spPr>
        <p:txBody>
          <a:bodyPr>
            <a:normAutofit fontScale="90000"/>
          </a:bodyPr>
          <a:lstStyle/>
          <a:p>
            <a:r>
              <a:rPr lang="en-US" sz="7500" dirty="0" err="1">
                <a:solidFill>
                  <a:srgbClr val="7030A0"/>
                </a:solidFill>
              </a:rPr>
              <a:t>Câu</a:t>
            </a:r>
            <a:r>
              <a:rPr lang="en-US" sz="7500" dirty="0">
                <a:solidFill>
                  <a:srgbClr val="7030A0"/>
                </a:solidFill>
              </a:rPr>
              <a:t> </a:t>
            </a:r>
            <a:r>
              <a:rPr lang="en-US" sz="7500" dirty="0" err="1">
                <a:solidFill>
                  <a:srgbClr val="7030A0"/>
                </a:solidFill>
              </a:rPr>
              <a:t>hỏi</a:t>
            </a:r>
            <a:r>
              <a:rPr lang="en-US" sz="7500" dirty="0">
                <a:solidFill>
                  <a:srgbClr val="7030A0"/>
                </a:solidFill>
              </a:rPr>
              <a:t> 1 - </a:t>
            </a:r>
            <a:r>
              <a:rPr lang="en-US" sz="7500" dirty="0" err="1">
                <a:solidFill>
                  <a:srgbClr val="7030A0"/>
                </a:solidFill>
              </a:rPr>
              <a:t>Cấu</a:t>
            </a:r>
            <a:r>
              <a:rPr lang="en-US" sz="7500" dirty="0">
                <a:solidFill>
                  <a:srgbClr val="7030A0"/>
                </a:solidFill>
              </a:rPr>
              <a:t> </a:t>
            </a:r>
            <a:r>
              <a:rPr lang="en-US" sz="7500" dirty="0" err="1">
                <a:solidFill>
                  <a:srgbClr val="7030A0"/>
                </a:solidFill>
              </a:rPr>
              <a:t>tạo</a:t>
            </a:r>
            <a:r>
              <a:rPr lang="en-US" sz="7500" dirty="0">
                <a:solidFill>
                  <a:srgbClr val="7030A0"/>
                </a:solidFill>
              </a:rPr>
              <a:t> </a:t>
            </a:r>
            <a:r>
              <a:rPr lang="en-US" sz="7500" dirty="0" err="1">
                <a:solidFill>
                  <a:srgbClr val="7030A0"/>
                </a:solidFill>
              </a:rPr>
              <a:t>của</a:t>
            </a:r>
            <a:r>
              <a:rPr lang="en-US" sz="7500" dirty="0">
                <a:solidFill>
                  <a:srgbClr val="7030A0"/>
                </a:solidFill>
              </a:rPr>
              <a:t> </a:t>
            </a:r>
            <a:r>
              <a:rPr lang="en-US" sz="7500" dirty="0" err="1">
                <a:solidFill>
                  <a:srgbClr val="7030A0"/>
                </a:solidFill>
              </a:rPr>
              <a:t>chữ</a:t>
            </a:r>
            <a:r>
              <a:rPr lang="en-US" sz="7500" dirty="0">
                <a:solidFill>
                  <a:srgbClr val="7030A0"/>
                </a:solidFill>
              </a:rPr>
              <a:t> “d” </a:t>
            </a:r>
            <a:r>
              <a:rPr lang="en-US" sz="7500" dirty="0" err="1">
                <a:solidFill>
                  <a:srgbClr val="7030A0"/>
                </a:solidFill>
              </a:rPr>
              <a:t>gồm</a:t>
            </a:r>
            <a:r>
              <a:rPr lang="en-US" sz="75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4174" y="2623930"/>
            <a:ext cx="6917634" cy="3180522"/>
          </a:xfrm>
        </p:spPr>
        <p:txBody>
          <a:bodyPr/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3500" dirty="0"/>
              <a:t>1 </a:t>
            </a:r>
            <a:r>
              <a:rPr lang="en-US" sz="3500" dirty="0" err="1"/>
              <a:t>nét</a:t>
            </a:r>
            <a:r>
              <a:rPr lang="en-US" sz="3500" dirty="0"/>
              <a:t> </a:t>
            </a:r>
            <a:r>
              <a:rPr lang="en-US" sz="3500" dirty="0" err="1"/>
              <a:t>cong</a:t>
            </a:r>
            <a:r>
              <a:rPr lang="en-US" sz="3500" dirty="0"/>
              <a:t> </a:t>
            </a:r>
            <a:r>
              <a:rPr lang="en-US" sz="3500" dirty="0" err="1"/>
              <a:t>tròn</a:t>
            </a:r>
            <a:r>
              <a:rPr lang="en-US" sz="3500" dirty="0"/>
              <a:t> </a:t>
            </a:r>
            <a:r>
              <a:rPr lang="en-US" sz="3500" dirty="0" err="1"/>
              <a:t>khép</a:t>
            </a:r>
            <a:r>
              <a:rPr lang="en-US" sz="3500" dirty="0"/>
              <a:t> </a:t>
            </a:r>
            <a:r>
              <a:rPr lang="en-US" sz="3500" dirty="0" err="1"/>
              <a:t>kín</a:t>
            </a:r>
            <a:r>
              <a:rPr lang="en-US" sz="3500" dirty="0"/>
              <a:t> </a:t>
            </a:r>
            <a:r>
              <a:rPr lang="en-US" sz="3500" dirty="0" err="1"/>
              <a:t>bên</a:t>
            </a:r>
            <a:r>
              <a:rPr lang="en-US" sz="3500" dirty="0"/>
              <a:t> </a:t>
            </a:r>
            <a:r>
              <a:rPr lang="en-US" sz="3500" dirty="0" err="1"/>
              <a:t>trái</a:t>
            </a:r>
            <a:r>
              <a:rPr lang="en-US" sz="3500" dirty="0"/>
              <a:t>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3500" dirty="0"/>
              <a:t>1 </a:t>
            </a:r>
            <a:r>
              <a:rPr lang="en-US" sz="3500" dirty="0" err="1"/>
              <a:t>nét</a:t>
            </a:r>
            <a:r>
              <a:rPr lang="en-US" sz="3500" dirty="0"/>
              <a:t> </a:t>
            </a:r>
            <a:r>
              <a:rPr lang="en-US" sz="3500" dirty="0" err="1"/>
              <a:t>sổ</a:t>
            </a:r>
            <a:r>
              <a:rPr lang="en-US" sz="3500" dirty="0"/>
              <a:t> </a:t>
            </a:r>
            <a:r>
              <a:rPr lang="en-US" sz="3500" dirty="0" err="1"/>
              <a:t>thẳng</a:t>
            </a:r>
            <a:r>
              <a:rPr lang="en-US" sz="3500" dirty="0"/>
              <a:t> </a:t>
            </a:r>
            <a:r>
              <a:rPr lang="en-US" sz="3500" dirty="0" err="1"/>
              <a:t>bên</a:t>
            </a:r>
            <a:r>
              <a:rPr lang="en-US" sz="3500" dirty="0"/>
              <a:t> </a:t>
            </a:r>
            <a:r>
              <a:rPr lang="en-US" sz="3500" dirty="0" err="1"/>
              <a:t>phải</a:t>
            </a:r>
            <a:endParaRPr lang="en-US" sz="3500" dirty="0"/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3500" dirty="0" err="1"/>
              <a:t>Cả</a:t>
            </a:r>
            <a:r>
              <a:rPr lang="en-US" sz="3500" dirty="0"/>
              <a:t> 2 </a:t>
            </a:r>
            <a:r>
              <a:rPr lang="en-US" sz="3500" dirty="0" err="1"/>
              <a:t>phương</a:t>
            </a:r>
            <a:r>
              <a:rPr lang="en-US" sz="3500" dirty="0"/>
              <a:t> </a:t>
            </a:r>
            <a:r>
              <a:rPr lang="en-US" sz="3500" dirty="0" err="1"/>
              <a:t>án</a:t>
            </a:r>
            <a:r>
              <a:rPr lang="en-US" sz="3500" dirty="0"/>
              <a:t> </a:t>
            </a:r>
            <a:r>
              <a:rPr lang="en-US" sz="3500" dirty="0" err="1"/>
              <a:t>trên</a:t>
            </a:r>
            <a:endParaRPr lang="en-US" sz="3500" dirty="0"/>
          </a:p>
          <a:p>
            <a:endParaRPr lang="en-US" dirty="0"/>
          </a:p>
        </p:txBody>
      </p:sp>
      <p:pic>
        <p:nvPicPr>
          <p:cNvPr id="4" name="Tiếng chuông đếm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3548" y="5804452"/>
            <a:ext cx="609600" cy="6096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4748" y="4479234"/>
            <a:ext cx="4267200" cy="1126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500" dirty="0" err="1">
                <a:solidFill>
                  <a:srgbClr val="FF0000"/>
                </a:solidFill>
              </a:rPr>
              <a:t>Cả</a:t>
            </a:r>
            <a:r>
              <a:rPr lang="en-US" sz="3500" dirty="0">
                <a:solidFill>
                  <a:srgbClr val="FF0000"/>
                </a:solidFill>
              </a:rPr>
              <a:t> 2 </a:t>
            </a:r>
            <a:r>
              <a:rPr lang="en-US" sz="3500" dirty="0" err="1">
                <a:solidFill>
                  <a:srgbClr val="FF0000"/>
                </a:solidFill>
              </a:rPr>
              <a:t>phương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án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trên</a:t>
            </a:r>
            <a:endParaRPr lang="en-US" sz="35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15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437321"/>
            <a:ext cx="8753060" cy="312088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000" dirty="0" err="1"/>
              <a:t>Câu</a:t>
            </a:r>
            <a:r>
              <a:rPr lang="en-US" sz="5000" dirty="0"/>
              <a:t> </a:t>
            </a:r>
            <a:r>
              <a:rPr lang="en-US" sz="5000" dirty="0" err="1"/>
              <a:t>hỏi</a:t>
            </a:r>
            <a:r>
              <a:rPr lang="en-US" sz="5000" dirty="0"/>
              <a:t> 2 - </a:t>
            </a:r>
            <a:r>
              <a:rPr lang="en-US" sz="5000" dirty="0" err="1"/>
              <a:t>Chữ</a:t>
            </a:r>
            <a:r>
              <a:rPr lang="en-US" sz="5000" dirty="0"/>
              <a:t> </a:t>
            </a:r>
            <a:r>
              <a:rPr lang="en-US" sz="5000" dirty="0" err="1"/>
              <a:t>gồm</a:t>
            </a:r>
            <a:r>
              <a:rPr lang="en-US" sz="5000" dirty="0"/>
              <a:t>:</a:t>
            </a:r>
            <a:br>
              <a:rPr lang="en-US" sz="5000" dirty="0"/>
            </a:br>
            <a:r>
              <a:rPr lang="en-US" sz="5000" dirty="0">
                <a:solidFill>
                  <a:srgbClr val="FFFF00"/>
                </a:solidFill>
              </a:rPr>
              <a:t>a. 1 </a:t>
            </a:r>
            <a:r>
              <a:rPr lang="en-US" sz="5000" dirty="0" err="1">
                <a:solidFill>
                  <a:srgbClr val="FFFF00"/>
                </a:solidFill>
              </a:rPr>
              <a:t>nét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cong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tròn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bên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trái</a:t>
            </a:r>
            <a:r>
              <a:rPr lang="en-US" sz="5000" dirty="0">
                <a:solidFill>
                  <a:srgbClr val="FFFF00"/>
                </a:solidFill>
              </a:rPr>
              <a:t>.</a:t>
            </a:r>
            <a:br>
              <a:rPr lang="en-US" sz="5000" dirty="0">
                <a:solidFill>
                  <a:srgbClr val="FFFF00"/>
                </a:solidFill>
              </a:rPr>
            </a:br>
            <a:r>
              <a:rPr lang="en-US" sz="5000" dirty="0">
                <a:solidFill>
                  <a:srgbClr val="FFFF00"/>
                </a:solidFill>
              </a:rPr>
              <a:t>b. 1 </a:t>
            </a:r>
            <a:r>
              <a:rPr lang="en-US" sz="5000" dirty="0" err="1">
                <a:solidFill>
                  <a:srgbClr val="FFFF00"/>
                </a:solidFill>
              </a:rPr>
              <a:t>nét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sổ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thẳng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bên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phải</a:t>
            </a:r>
            <a:r>
              <a:rPr lang="en-US" sz="5000" dirty="0">
                <a:solidFill>
                  <a:srgbClr val="FFFF00"/>
                </a:solidFill>
              </a:rPr>
              <a:t/>
            </a:r>
            <a:br>
              <a:rPr lang="en-US" sz="5000" dirty="0">
                <a:solidFill>
                  <a:srgbClr val="FFFF00"/>
                </a:solidFill>
              </a:rPr>
            </a:br>
            <a:r>
              <a:rPr lang="en-US" sz="5000" dirty="0">
                <a:solidFill>
                  <a:srgbClr val="FFFF00"/>
                </a:solidFill>
              </a:rPr>
              <a:t>c. 1 </a:t>
            </a:r>
            <a:r>
              <a:rPr lang="en-US" sz="5000" dirty="0" err="1">
                <a:solidFill>
                  <a:srgbClr val="FFFF00"/>
                </a:solidFill>
              </a:rPr>
              <a:t>nét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ngang</a:t>
            </a:r>
            <a:r>
              <a:rPr lang="en-US" sz="5000" dirty="0">
                <a:solidFill>
                  <a:srgbClr val="FFFF00"/>
                </a:solidFill>
              </a:rPr>
              <a:t> </a:t>
            </a:r>
            <a:r>
              <a:rPr lang="en-US" sz="5000" dirty="0" err="1">
                <a:solidFill>
                  <a:srgbClr val="FFFF00"/>
                </a:solidFill>
              </a:rPr>
              <a:t>ngắn</a:t>
            </a:r>
            <a:r>
              <a:rPr lang="en-US" sz="5000" dirty="0">
                <a:solidFill>
                  <a:srgbClr val="FFFF00"/>
                </a:solidFill>
              </a:rPr>
              <a:t/>
            </a:r>
            <a:br>
              <a:rPr lang="en-US" sz="5000" dirty="0">
                <a:solidFill>
                  <a:srgbClr val="FFFF00"/>
                </a:solidFill>
              </a:rPr>
            </a:br>
            <a:r>
              <a:rPr lang="en-US" sz="5000" dirty="0" err="1"/>
              <a:t>là</a:t>
            </a:r>
            <a:r>
              <a:rPr lang="en-US" sz="5000" dirty="0"/>
              <a:t> </a:t>
            </a:r>
            <a:r>
              <a:rPr lang="en-US" sz="5000" dirty="0" err="1"/>
              <a:t>chữ</a:t>
            </a:r>
            <a:r>
              <a:rPr lang="en-US" sz="5000" dirty="0"/>
              <a:t> </a:t>
            </a:r>
            <a:r>
              <a:rPr lang="en-US" sz="5000" dirty="0" err="1"/>
              <a:t>gì</a:t>
            </a:r>
            <a:r>
              <a:rPr lang="en-US" sz="5000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0904" y="3869634"/>
            <a:ext cx="2756452" cy="2988366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3500" dirty="0" err="1">
                <a:solidFill>
                  <a:schemeClr val="accent5">
                    <a:lumMod val="50000"/>
                  </a:schemeClr>
                </a:solidFill>
              </a:rPr>
              <a:t>Chữ</a:t>
            </a: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 “d”.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3500" dirty="0" err="1">
                <a:solidFill>
                  <a:schemeClr val="accent5">
                    <a:lumMod val="50000"/>
                  </a:schemeClr>
                </a:solidFill>
              </a:rPr>
              <a:t>Chữ</a:t>
            </a: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 “e”.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3500" dirty="0" err="1">
                <a:solidFill>
                  <a:schemeClr val="accent5">
                    <a:lumMod val="50000"/>
                  </a:schemeClr>
                </a:solidFill>
              </a:rPr>
              <a:t>Chữ</a:t>
            </a: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 “đ”.</a:t>
            </a:r>
          </a:p>
          <a:p>
            <a:endParaRPr lang="en-US" dirty="0"/>
          </a:p>
        </p:txBody>
      </p:sp>
      <p:pic>
        <p:nvPicPr>
          <p:cNvPr id="4" name="Tiếng chuông đếm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6778" y="4353337"/>
            <a:ext cx="609600" cy="6096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750904" y="5758068"/>
            <a:ext cx="2756452" cy="8812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500" dirty="0">
                <a:solidFill>
                  <a:srgbClr val="FF0000"/>
                </a:solidFill>
              </a:rPr>
              <a:t>3. </a:t>
            </a:r>
            <a:r>
              <a:rPr lang="en-US" sz="3500" dirty="0" err="1">
                <a:solidFill>
                  <a:srgbClr val="FF0000"/>
                </a:solidFill>
              </a:rPr>
              <a:t>Chữ</a:t>
            </a:r>
            <a:r>
              <a:rPr lang="en-US" sz="3500" dirty="0">
                <a:solidFill>
                  <a:srgbClr val="FF0000"/>
                </a:solidFill>
              </a:rPr>
              <a:t> “đ”.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64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9895" y="0"/>
            <a:ext cx="8753060" cy="17824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000" dirty="0" err="1"/>
              <a:t>Câu</a:t>
            </a:r>
            <a:r>
              <a:rPr lang="en-US" sz="5000" dirty="0"/>
              <a:t> </a:t>
            </a:r>
            <a:r>
              <a:rPr lang="en-US" sz="5000" dirty="0" err="1"/>
              <a:t>hỏi</a:t>
            </a:r>
            <a:r>
              <a:rPr lang="en-US" sz="5000" dirty="0"/>
              <a:t> 3 – </a:t>
            </a:r>
            <a:r>
              <a:rPr lang="en-US" sz="5000" dirty="0" err="1"/>
              <a:t>Tìm</a:t>
            </a:r>
            <a:r>
              <a:rPr lang="en-US" sz="5000" dirty="0"/>
              <a:t> </a:t>
            </a:r>
            <a:r>
              <a:rPr lang="en-US" sz="5000" dirty="0" err="1"/>
              <a:t>quả</a:t>
            </a:r>
            <a:r>
              <a:rPr lang="en-US" sz="5000" dirty="0"/>
              <a:t> </a:t>
            </a:r>
            <a:r>
              <a:rPr lang="en-US" sz="5000" dirty="0" err="1"/>
              <a:t>có</a:t>
            </a:r>
            <a:r>
              <a:rPr lang="en-US" sz="5000" dirty="0"/>
              <a:t> </a:t>
            </a:r>
            <a:r>
              <a:rPr lang="en-US" sz="5000" dirty="0" err="1"/>
              <a:t>chữ</a:t>
            </a:r>
            <a:r>
              <a:rPr lang="en-US" sz="5000" dirty="0"/>
              <a:t> “b” </a:t>
            </a:r>
            <a:r>
              <a:rPr lang="en-US" sz="5000" dirty="0" err="1"/>
              <a:t>bên</a:t>
            </a:r>
            <a:r>
              <a:rPr lang="en-US" sz="5000" dirty="0"/>
              <a:t> </a:t>
            </a:r>
            <a:r>
              <a:rPr lang="en-US" sz="5000" dirty="0" err="1"/>
              <a:t>dưới</a:t>
            </a:r>
            <a:r>
              <a:rPr lang="en-US" sz="5000" dirty="0"/>
              <a:t>:</a:t>
            </a:r>
          </a:p>
        </p:txBody>
      </p:sp>
      <p:pic>
        <p:nvPicPr>
          <p:cNvPr id="4" name="Tiếng chuông đếm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465" y="457199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25462" y="5735639"/>
            <a:ext cx="2411896" cy="65191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nho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8" y="1989895"/>
            <a:ext cx="3317424" cy="3456747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4651512" y="5735639"/>
            <a:ext cx="2411896" cy="651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bưởi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43" y="1989893"/>
            <a:ext cx="3559864" cy="3456747"/>
          </a:xfrm>
          <a:prstGeom prst="rect">
            <a:avLst/>
          </a:prstGeom>
        </p:spPr>
      </p:pic>
      <p:sp>
        <p:nvSpPr>
          <p:cNvPr id="11" name="Subtitle 4"/>
          <p:cNvSpPr txBox="1">
            <a:spLocks/>
          </p:cNvSpPr>
          <p:nvPr/>
        </p:nvSpPr>
        <p:spPr>
          <a:xfrm>
            <a:off x="8631305" y="5735639"/>
            <a:ext cx="2411896" cy="651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8" y="1989892"/>
            <a:ext cx="3710609" cy="3456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8" y="1989891"/>
            <a:ext cx="3710609" cy="3456747"/>
          </a:xfrm>
          <a:prstGeom prst="rect">
            <a:avLst/>
          </a:prstGeom>
        </p:spPr>
      </p:pic>
      <p:sp>
        <p:nvSpPr>
          <p:cNvPr id="15" name="Subtitle 4"/>
          <p:cNvSpPr txBox="1">
            <a:spLocks/>
          </p:cNvSpPr>
          <p:nvPr/>
        </p:nvSpPr>
        <p:spPr>
          <a:xfrm>
            <a:off x="4651512" y="5735639"/>
            <a:ext cx="2411896" cy="651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Quả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bưởi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build="p"/>
      <p:bldP spid="9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2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052" y="125894"/>
            <a:ext cx="11555896" cy="156910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000" dirty="0" err="1"/>
              <a:t>Câu</a:t>
            </a:r>
            <a:r>
              <a:rPr lang="en-US" sz="5000" dirty="0"/>
              <a:t> </a:t>
            </a:r>
            <a:r>
              <a:rPr lang="en-US" sz="5000" dirty="0" err="1"/>
              <a:t>hỏi</a:t>
            </a:r>
            <a:r>
              <a:rPr lang="en-US" sz="5000" dirty="0"/>
              <a:t> 4 – </a:t>
            </a:r>
            <a:r>
              <a:rPr lang="en-US" sz="5000" dirty="0" err="1"/>
              <a:t>Bù</a:t>
            </a:r>
            <a:r>
              <a:rPr lang="en-US" sz="5000" dirty="0"/>
              <a:t> </a:t>
            </a:r>
            <a:r>
              <a:rPr lang="en-US" sz="5000" dirty="0" err="1"/>
              <a:t>chữ</a:t>
            </a:r>
            <a:r>
              <a:rPr lang="en-US" sz="5000" dirty="0"/>
              <a:t> </a:t>
            </a:r>
            <a:r>
              <a:rPr lang="en-US" sz="5000" dirty="0" err="1"/>
              <a:t>còn</a:t>
            </a:r>
            <a:r>
              <a:rPr lang="en-US" sz="5000" dirty="0"/>
              <a:t> </a:t>
            </a:r>
            <a:r>
              <a:rPr lang="en-US" sz="5000" dirty="0" err="1"/>
              <a:t>thiếu</a:t>
            </a:r>
            <a:r>
              <a:rPr lang="en-US" sz="5000" dirty="0"/>
              <a:t> </a:t>
            </a:r>
            <a:r>
              <a:rPr lang="en-US" sz="5000" dirty="0" err="1"/>
              <a:t>trong</a:t>
            </a:r>
            <a:r>
              <a:rPr lang="en-US" sz="5000" dirty="0"/>
              <a:t> </a:t>
            </a:r>
            <a:r>
              <a:rPr lang="en-US" sz="5000" dirty="0" err="1"/>
              <a:t>từ</a:t>
            </a:r>
            <a:r>
              <a:rPr lang="en-US" sz="5000" dirty="0"/>
              <a:t>:</a:t>
            </a:r>
            <a:br>
              <a:rPr lang="en-US" sz="5000" dirty="0"/>
            </a:br>
            <a:r>
              <a:rPr lang="en-US" sz="5000" dirty="0">
                <a:solidFill>
                  <a:srgbClr val="0070C0"/>
                </a:solidFill>
              </a:rPr>
              <a:t>“</a:t>
            </a:r>
            <a:r>
              <a:rPr lang="en-US" sz="5000" dirty="0" err="1">
                <a:solidFill>
                  <a:srgbClr val="0070C0"/>
                </a:solidFill>
              </a:rPr>
              <a:t>hoa</a:t>
            </a:r>
            <a:r>
              <a:rPr lang="en-US" sz="5000" dirty="0">
                <a:solidFill>
                  <a:srgbClr val="0070C0"/>
                </a:solidFill>
              </a:rPr>
              <a:t> </a:t>
            </a:r>
            <a:r>
              <a:rPr lang="en-US" sz="5000" dirty="0" err="1">
                <a:solidFill>
                  <a:srgbClr val="0070C0"/>
                </a:solidFill>
              </a:rPr>
              <a:t>đậu</a:t>
            </a:r>
            <a:r>
              <a:rPr lang="en-US" sz="5000" dirty="0">
                <a:solidFill>
                  <a:srgbClr val="0070C0"/>
                </a:solidFill>
              </a:rPr>
              <a:t> </a:t>
            </a:r>
            <a:r>
              <a:rPr lang="en-US" sz="5000" dirty="0" err="1">
                <a:solidFill>
                  <a:srgbClr val="0070C0"/>
                </a:solidFill>
              </a:rPr>
              <a:t>biếc</a:t>
            </a:r>
            <a:r>
              <a:rPr lang="en-US" sz="5000" dirty="0">
                <a:solidFill>
                  <a:srgbClr val="0070C0"/>
                </a:solidFill>
              </a:rPr>
              <a:t>”</a:t>
            </a:r>
          </a:p>
        </p:txBody>
      </p:sp>
      <p:pic>
        <p:nvPicPr>
          <p:cNvPr id="4" name="Tiếng chuông đếm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9862" y="4265542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93844" y="2151493"/>
            <a:ext cx="8004312" cy="989271"/>
          </a:xfrm>
        </p:spPr>
        <p:txBody>
          <a:bodyPr>
            <a:noAutofit/>
          </a:bodyPr>
          <a:lstStyle/>
          <a:p>
            <a:r>
              <a:rPr lang="en-US" sz="6000" dirty="0" err="1"/>
              <a:t>hoa</a:t>
            </a:r>
            <a:r>
              <a:rPr lang="en-US" sz="6000" dirty="0"/>
              <a:t>  _</a:t>
            </a:r>
            <a:r>
              <a:rPr lang="en-US" sz="6000" dirty="0" err="1"/>
              <a:t>ậu</a:t>
            </a:r>
            <a:r>
              <a:rPr lang="en-US" sz="6000" dirty="0"/>
              <a:t>  _</a:t>
            </a:r>
            <a:r>
              <a:rPr lang="en-US" sz="6000" dirty="0" err="1"/>
              <a:t>iếc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26" y="3260034"/>
            <a:ext cx="5473148" cy="3230216"/>
          </a:xfrm>
          <a:prstGeom prst="rect">
            <a:avLst/>
          </a:prstGeom>
        </p:spPr>
      </p:pic>
      <p:sp>
        <p:nvSpPr>
          <p:cNvPr id="14" name="Subtitle 4"/>
          <p:cNvSpPr txBox="1">
            <a:spLocks/>
          </p:cNvSpPr>
          <p:nvPr/>
        </p:nvSpPr>
        <p:spPr>
          <a:xfrm>
            <a:off x="5280991" y="2177998"/>
            <a:ext cx="722244" cy="804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đ</a:t>
            </a: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6755295" y="2177998"/>
            <a:ext cx="722244" cy="804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19092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build="p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631" y="461070"/>
            <a:ext cx="9065711" cy="327991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solidFill>
                  <a:srgbClr val="002060"/>
                </a:solidFill>
              </a:rPr>
              <a:t>Trò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chơi</a:t>
            </a:r>
            <a:r>
              <a:rPr lang="en-US" sz="5000" dirty="0"/>
              <a:t/>
            </a:r>
            <a:br>
              <a:rPr lang="en-US" sz="5000" dirty="0"/>
            </a:br>
            <a:r>
              <a:rPr lang="en-US" sz="10000" dirty="0" err="1">
                <a:solidFill>
                  <a:srgbClr val="FF0000"/>
                </a:solidFill>
              </a:rPr>
              <a:t>Mảnh</a:t>
            </a:r>
            <a:r>
              <a:rPr lang="en-US" sz="10000" dirty="0">
                <a:solidFill>
                  <a:srgbClr val="FF0000"/>
                </a:solidFill>
              </a:rPr>
              <a:t> </a:t>
            </a:r>
            <a:r>
              <a:rPr lang="en-US" sz="10000" dirty="0" err="1">
                <a:solidFill>
                  <a:srgbClr val="FF0000"/>
                </a:solidFill>
              </a:rPr>
              <a:t>ghép</a:t>
            </a:r>
            <a:r>
              <a:rPr lang="en-US" sz="10000" dirty="0">
                <a:solidFill>
                  <a:srgbClr val="FF0000"/>
                </a:solidFill>
              </a:rPr>
              <a:t> </a:t>
            </a:r>
            <a:r>
              <a:rPr lang="en-US" sz="10000" dirty="0" err="1">
                <a:solidFill>
                  <a:srgbClr val="FF0000"/>
                </a:solidFill>
              </a:rPr>
              <a:t>kỳ</a:t>
            </a:r>
            <a:r>
              <a:rPr lang="en-US" sz="10000" dirty="0">
                <a:solidFill>
                  <a:srgbClr val="FF0000"/>
                </a:solidFill>
              </a:rPr>
              <a:t> </a:t>
            </a:r>
            <a:r>
              <a:rPr lang="en-US" sz="10000" dirty="0" err="1">
                <a:solidFill>
                  <a:srgbClr val="FF0000"/>
                </a:solidFill>
              </a:rPr>
              <a:t>diệu</a:t>
            </a:r>
            <a:endParaRPr lang="en-US" sz="10000" dirty="0">
              <a:solidFill>
                <a:srgbClr val="FF0000"/>
              </a:solidFill>
            </a:endParaRPr>
          </a:p>
        </p:txBody>
      </p:sp>
      <p:pic>
        <p:nvPicPr>
          <p:cNvPr id="7" name="Em-Yeu-Cay-Xanh-Hoang-Ngan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1687" y="4265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26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166</Words>
  <Application>Microsoft Office PowerPoint</Application>
  <PresentationFormat>Widescreen</PresentationFormat>
  <Paragraphs>31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Cascadia Code</vt:lpstr>
      <vt:lpstr>Merriweather Black</vt:lpstr>
      <vt:lpstr>Sitka Small</vt:lpstr>
      <vt:lpstr>Office Theme</vt:lpstr>
      <vt:lpstr>PHÒNG GIÁO DỤC VÀ ĐÀO TẠO QUẬN LONG BIÊN TRƯỜNG MẦM NON VIỆT HƯNG</vt:lpstr>
      <vt:lpstr>TRÒ CHƠI</vt:lpstr>
      <vt:lpstr>TRÒ CHƠI</vt:lpstr>
      <vt:lpstr>TRÒ CHƠI</vt:lpstr>
      <vt:lpstr>Câu hỏi 1 - Cấu tạo của chữ “d” gồm:</vt:lpstr>
      <vt:lpstr>Câu hỏi 2 - Chữ gồm: a. 1 nét cong tròn bên trái. b. 1 nét sổ thẳng bên phải c. 1 nét ngang ngắn là chữ gì?</vt:lpstr>
      <vt:lpstr>Câu hỏi 3 – Tìm quả có chữ “b” bên dưới:</vt:lpstr>
      <vt:lpstr>Câu hỏi 4 – Bù chữ còn thiếu trong từ: “hoa đậu biếc”</vt:lpstr>
      <vt:lpstr>Trò chơi Mảnh ghép kỳ diệu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VIỆT HƯNG</dc:title>
  <dc:creator>Admin</dc:creator>
  <cp:lastModifiedBy>HP</cp:lastModifiedBy>
  <cp:revision>28</cp:revision>
  <dcterms:created xsi:type="dcterms:W3CDTF">2020-10-27T15:07:36Z</dcterms:created>
  <dcterms:modified xsi:type="dcterms:W3CDTF">2024-09-18T15:23:02Z</dcterms:modified>
</cp:coreProperties>
</file>