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8" r:id="rId5"/>
    <p:sldId id="261" r:id="rId6"/>
    <p:sldId id="262" r:id="rId7"/>
    <p:sldId id="265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5B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>
        <p:scale>
          <a:sx n="66" d="100"/>
          <a:sy n="66" d="100"/>
        </p:scale>
        <p:origin x="-780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9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6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5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5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9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8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1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8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8D0-C81E-48F8-8F58-A6E9FE85BAA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75B95-CED8-4545-A94F-BF2D4FFFA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.png"/><Relationship Id="rId18" Type="http://schemas.openxmlformats.org/officeDocument/2006/relationships/image" Target="NULL"/><Relationship Id="rId21" Type="http://schemas.openxmlformats.org/officeDocument/2006/relationships/image" Target="../media/image9.png"/><Relationship Id="rId12" Type="http://schemas.openxmlformats.org/officeDocument/2006/relationships/image" Target="NULL"/><Relationship Id="rId1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NULL"/><Relationship Id="rId19" Type="http://schemas.openxmlformats.org/officeDocument/2006/relationships/image" Target="../media/image8.png"/><Relationship Id="rId9" Type="http://schemas.openxmlformats.org/officeDocument/2006/relationships/image" Target="../media/image3.png"/><Relationship Id="rId1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microsoft.com/office/2007/relationships/hdphoto" Target="../media/hdphoto1.wdp"/><Relationship Id="rId3" Type="http://schemas.microsoft.com/office/2007/relationships/media" Target="../media/media4.mp4"/><Relationship Id="rId21" Type="http://schemas.microsoft.com/office/2007/relationships/hdphoto" Target="../media/hdphoto14.wdp"/><Relationship Id="rId7" Type="http://schemas.microsoft.com/office/2007/relationships/hdphoto" Target="../media/hdphoto9.wdp"/><Relationship Id="rId12" Type="http://schemas.openxmlformats.org/officeDocument/2006/relationships/image" Target="../media/image28.png"/><Relationship Id="rId17" Type="http://schemas.openxmlformats.org/officeDocument/2006/relationships/image" Target="../media/image11.png"/><Relationship Id="rId2" Type="http://schemas.openxmlformats.org/officeDocument/2006/relationships/video" Target="../media/media3.mp4"/><Relationship Id="rId16" Type="http://schemas.microsoft.com/office/2007/relationships/hdphoto" Target="../media/hdphoto13.wdp"/><Relationship Id="rId20" Type="http://schemas.openxmlformats.org/officeDocument/2006/relationships/image" Target="../media/image31.png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microsoft.com/office/2007/relationships/hdphoto" Target="../media/hdphoto11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image" Target="NULL"/><Relationship Id="rId4" Type="http://schemas.openxmlformats.org/officeDocument/2006/relationships/video" Target="../media/media4.mp4"/><Relationship Id="rId9" Type="http://schemas.microsoft.com/office/2007/relationships/hdphoto" Target="../media/hdphoto10.wdp"/><Relationship Id="rId14" Type="http://schemas.microsoft.com/office/2007/relationships/hdphoto" Target="../media/hdphoto12.wdp"/><Relationship Id="rId2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1.png"/><Relationship Id="rId3" Type="http://schemas.microsoft.com/office/2007/relationships/hdphoto" Target="../media/hdphoto13.wdp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5.png"/><Relationship Id="rId5" Type="http://schemas.openxmlformats.org/officeDocument/2006/relationships/image" Target="../media/image27.png"/><Relationship Id="rId10" Type="http://schemas.microsoft.com/office/2007/relationships/hdphoto" Target="../media/hdphoto15.wdp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2" Type="http://schemas.openxmlformats.org/officeDocument/2006/relationships/image" Target="../media/image7.pn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6" Type="http://schemas.openxmlformats.org/officeDocument/2006/relationships/image" Target="NULL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20" Type="http://schemas.openxmlformats.org/officeDocument/2006/relationships/image" Target="NULL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5487" y="4983180"/>
            <a:ext cx="1754967" cy="1770104"/>
          </a:xfrm>
          <a:custGeom>
            <a:avLst/>
            <a:gdLst/>
            <a:ahLst/>
            <a:cxnLst/>
            <a:rect l="l" t="t" r="r" b="b"/>
            <a:pathLst>
              <a:path w="1903942" h="2145837">
                <a:moveTo>
                  <a:pt x="0" y="0"/>
                </a:moveTo>
                <a:lnTo>
                  <a:pt x="1903942" y="0"/>
                </a:lnTo>
                <a:lnTo>
                  <a:pt x="1903942" y="2145837"/>
                </a:lnTo>
                <a:lnTo>
                  <a:pt x="0" y="214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25583" y="5753250"/>
            <a:ext cx="2021366" cy="1098888"/>
          </a:xfrm>
          <a:custGeom>
            <a:avLst/>
            <a:gdLst/>
            <a:ahLst/>
            <a:cxnLst/>
            <a:rect l="l" t="t" r="r" b="b"/>
            <a:pathLst>
              <a:path w="3032049" h="1648332">
                <a:moveTo>
                  <a:pt x="0" y="0"/>
                </a:moveTo>
                <a:lnTo>
                  <a:pt x="3032049" y="0"/>
                </a:lnTo>
                <a:lnTo>
                  <a:pt x="3032049" y="1648332"/>
                </a:lnTo>
                <a:lnTo>
                  <a:pt x="0" y="1648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46967" y="835872"/>
            <a:ext cx="199982" cy="199982"/>
          </a:xfrm>
          <a:custGeom>
            <a:avLst/>
            <a:gdLst/>
            <a:ahLst/>
            <a:cxnLst/>
            <a:rect l="l" t="t" r="r" b="b"/>
            <a:pathLst>
              <a:path w="299973" h="299973">
                <a:moveTo>
                  <a:pt x="0" y="0"/>
                </a:moveTo>
                <a:lnTo>
                  <a:pt x="299972" y="0"/>
                </a:lnTo>
                <a:lnTo>
                  <a:pt x="299972" y="299973"/>
                </a:lnTo>
                <a:lnTo>
                  <a:pt x="0" y="2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77326" y="2610545"/>
            <a:ext cx="438732" cy="438732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75942" y="2610545"/>
            <a:ext cx="438732" cy="438732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70053" y="835871"/>
            <a:ext cx="1535945" cy="1591619"/>
          </a:xfrm>
          <a:custGeom>
            <a:avLst/>
            <a:gdLst/>
            <a:ahLst/>
            <a:cxnLst/>
            <a:rect l="l" t="t" r="r" b="b"/>
            <a:pathLst>
              <a:path w="3236480" h="3476688">
                <a:moveTo>
                  <a:pt x="0" y="0"/>
                </a:moveTo>
                <a:lnTo>
                  <a:pt x="3236481" y="0"/>
                </a:lnTo>
                <a:lnTo>
                  <a:pt x="3236481" y="3476688"/>
                </a:lnTo>
                <a:lnTo>
                  <a:pt x="0" y="3476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5487" y="402030"/>
            <a:ext cx="1324028" cy="1067665"/>
          </a:xfrm>
          <a:custGeom>
            <a:avLst/>
            <a:gdLst/>
            <a:ahLst/>
            <a:cxnLst/>
            <a:rect l="l" t="t" r="r" b="b"/>
            <a:pathLst>
              <a:path w="3103323" h="2572937">
                <a:moveTo>
                  <a:pt x="3103323" y="0"/>
                </a:moveTo>
                <a:lnTo>
                  <a:pt x="0" y="0"/>
                </a:lnTo>
                <a:lnTo>
                  <a:pt x="0" y="2572937"/>
                </a:lnTo>
                <a:lnTo>
                  <a:pt x="3103323" y="2572937"/>
                </a:lnTo>
                <a:lnTo>
                  <a:pt x="310332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21671" y="4261810"/>
            <a:ext cx="1496765" cy="2267825"/>
          </a:xfrm>
          <a:custGeom>
            <a:avLst/>
            <a:gdLst/>
            <a:ahLst/>
            <a:cxnLst/>
            <a:rect l="l" t="t" r="r" b="b"/>
            <a:pathLst>
              <a:path w="2245147" h="3401737">
                <a:moveTo>
                  <a:pt x="0" y="0"/>
                </a:moveTo>
                <a:lnTo>
                  <a:pt x="2245147" y="0"/>
                </a:lnTo>
                <a:lnTo>
                  <a:pt x="2245147" y="3401738"/>
                </a:lnTo>
                <a:lnTo>
                  <a:pt x="0" y="34017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3917091" y="612696"/>
            <a:ext cx="458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Desktop\Giao lưu vận động MGL-MGN\Picture1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07" y="1469695"/>
            <a:ext cx="889302" cy="89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4484" y="2733719"/>
            <a:ext cx="355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7030A0"/>
                </a:solidFill>
              </a:rPr>
              <a:t>KHÁM PHÁ</a:t>
            </a:r>
            <a:endParaRPr lang="en-US" sz="4800" b="1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2920" y="3812262"/>
            <a:ext cx="5592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Một số loại quả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0314" y="4940734"/>
            <a:ext cx="519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Lứa tuổi: Mẫu giáo nhỡ (4-5 tuổi)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604826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35491" r="40983" b="11495"/>
          <a:stretch/>
        </p:blipFill>
        <p:spPr>
          <a:xfrm>
            <a:off x="2953063" y="1285735"/>
            <a:ext cx="6220918" cy="436555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45814" y="4304750"/>
            <a:ext cx="3791888" cy="1346543"/>
          </a:xfrm>
          <a:prstGeom prst="cloudCallout">
            <a:avLst>
              <a:gd name="adj1" fmla="val 50426"/>
              <a:gd name="adj2" fmla="val 439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6365473" y="472485"/>
            <a:ext cx="3791888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15"/>
          <p:cNvSpPr/>
          <p:nvPr/>
        </p:nvSpPr>
        <p:spPr>
          <a:xfrm rot="208615" flipH="1">
            <a:off x="63943" y="179306"/>
            <a:ext cx="3430977" cy="2212859"/>
          </a:xfrm>
          <a:custGeom>
            <a:avLst/>
            <a:gdLst/>
            <a:ahLst/>
            <a:cxnLst/>
            <a:rect l="l" t="t" r="r" b="b"/>
            <a:pathLst>
              <a:path w="3103323" h="2572937">
                <a:moveTo>
                  <a:pt x="3103323" y="0"/>
                </a:moveTo>
                <a:lnTo>
                  <a:pt x="0" y="0"/>
                </a:lnTo>
                <a:lnTo>
                  <a:pt x="0" y="2572937"/>
                </a:lnTo>
                <a:lnTo>
                  <a:pt x="3103323" y="2572937"/>
                </a:lnTo>
                <a:lnTo>
                  <a:pt x="31033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47584" y="4050588"/>
            <a:ext cx="2434367" cy="2656422"/>
          </a:xfrm>
          <a:custGeom>
            <a:avLst/>
            <a:gdLst/>
            <a:ahLst/>
            <a:cxnLst/>
            <a:rect l="l" t="t" r="r" b="b"/>
            <a:pathLst>
              <a:path w="1903942" h="2145837">
                <a:moveTo>
                  <a:pt x="0" y="0"/>
                </a:moveTo>
                <a:lnTo>
                  <a:pt x="1903942" y="0"/>
                </a:lnTo>
                <a:lnTo>
                  <a:pt x="1903942" y="2145837"/>
                </a:lnTo>
                <a:lnTo>
                  <a:pt x="0" y="21458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90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69342" y="429842"/>
            <a:ext cx="3791888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339365"/>
              </p:ext>
            </p:extLst>
          </p:nvPr>
        </p:nvGraphicFramePr>
        <p:xfrm>
          <a:off x="2357619" y="1971258"/>
          <a:ext cx="8495259" cy="387040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839627">
                  <a:extLst>
                    <a:ext uri="{9D8B030D-6E8A-4147-A177-3AD203B41FA5}">
                      <a16:colId xmlns:a16="http://schemas.microsoft.com/office/drawing/2014/main" xmlns="" val="1931735048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xmlns="" val="1323088759"/>
                    </a:ext>
                  </a:extLst>
                </a:gridCol>
                <a:gridCol w="256220">
                  <a:extLst>
                    <a:ext uri="{9D8B030D-6E8A-4147-A177-3AD203B41FA5}">
                      <a16:colId xmlns:a16="http://schemas.microsoft.com/office/drawing/2014/main" xmlns="" val="956088159"/>
                    </a:ext>
                  </a:extLst>
                </a:gridCol>
                <a:gridCol w="2831753">
                  <a:extLst>
                    <a:ext uri="{9D8B030D-6E8A-4147-A177-3AD203B41FA5}">
                      <a16:colId xmlns:a16="http://schemas.microsoft.com/office/drawing/2014/main" xmlns="" val="1977901725"/>
                    </a:ext>
                  </a:extLst>
                </a:gridCol>
              </a:tblGrid>
              <a:tr h="143963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4542068"/>
                  </a:ext>
                </a:extLst>
              </a:tr>
              <a:tr h="8762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Giống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effectLst/>
                        </a:rPr>
                        <a:t>Cam </a:t>
                      </a:r>
                      <a:r>
                        <a:rPr lang="en-US" sz="2400" kern="1200" dirty="0" err="1" smtClean="0">
                          <a:effectLst/>
                        </a:rPr>
                        <a:t>và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chuối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đều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cung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cấp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cho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chúng</a:t>
                      </a:r>
                      <a:r>
                        <a:rPr lang="en-US" sz="2400" kern="1200" dirty="0" smtClean="0">
                          <a:effectLst/>
                        </a:rPr>
                        <a:t> ta </a:t>
                      </a:r>
                      <a:r>
                        <a:rPr lang="en-US" sz="2400" kern="1200" dirty="0" err="1" smtClean="0">
                          <a:effectLst/>
                        </a:rPr>
                        <a:t>chất</a:t>
                      </a:r>
                      <a:r>
                        <a:rPr lang="en-US" sz="2400" kern="1200" dirty="0" smtClean="0">
                          <a:effectLst/>
                        </a:rPr>
                        <a:t> Vitamin, </a:t>
                      </a:r>
                      <a:r>
                        <a:rPr lang="en-US" sz="2400" kern="1200" dirty="0" err="1" smtClean="0">
                          <a:effectLst/>
                        </a:rPr>
                        <a:t>có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lợi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cho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sức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khỏe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2342422"/>
                  </a:ext>
                </a:extLst>
              </a:tr>
              <a:tr h="124418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Khác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nhau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err="1" smtClean="0">
                          <a:effectLst/>
                        </a:rPr>
                        <a:t>Chuối</a:t>
                      </a:r>
                      <a:r>
                        <a:rPr lang="en-US" sz="2400" kern="1200" dirty="0" smtClean="0">
                          <a:effectLst/>
                        </a:rPr>
                        <a:t>, </a:t>
                      </a:r>
                      <a:r>
                        <a:rPr lang="en-US" sz="2400" kern="1200" dirty="0" err="1" smtClean="0">
                          <a:effectLst/>
                        </a:rPr>
                        <a:t>vỏ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nhẵn</a:t>
                      </a:r>
                      <a:r>
                        <a:rPr lang="en-US" sz="2400" kern="1200" dirty="0" smtClean="0">
                          <a:effectLst/>
                        </a:rPr>
                        <a:t>, </a:t>
                      </a:r>
                      <a:r>
                        <a:rPr lang="en-US" sz="2400" kern="1200" dirty="0" err="1" smtClean="0">
                          <a:effectLst/>
                        </a:rPr>
                        <a:t>không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có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hạt</a:t>
                      </a:r>
                      <a:r>
                        <a:rPr lang="en-US" sz="2400" kern="1200" dirty="0" smtClean="0">
                          <a:effectLst/>
                        </a:rPr>
                        <a:t>, </a:t>
                      </a:r>
                      <a:r>
                        <a:rPr lang="en-US" sz="2400" kern="1200" dirty="0" err="1" smtClean="0">
                          <a:effectLst/>
                        </a:rPr>
                        <a:t>dài</a:t>
                      </a:r>
                      <a:r>
                        <a:rPr lang="en-US" sz="2400" kern="1200" dirty="0" smtClean="0">
                          <a:effectLst/>
                        </a:rPr>
                        <a:t>, </a:t>
                      </a:r>
                      <a:r>
                        <a:rPr lang="en-US" sz="2400" kern="1200" dirty="0" err="1" smtClean="0">
                          <a:effectLst/>
                        </a:rPr>
                        <a:t>cong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effectLst/>
                        </a:rPr>
                        <a:t>Cam </a:t>
                      </a:r>
                      <a:r>
                        <a:rPr lang="en-US" sz="2400" kern="1200" dirty="0" err="1" smtClean="0">
                          <a:effectLst/>
                        </a:rPr>
                        <a:t>hình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tròn</a:t>
                      </a:r>
                      <a:r>
                        <a:rPr lang="en-US" sz="2400" kern="1200" dirty="0" smtClean="0">
                          <a:effectLst/>
                        </a:rPr>
                        <a:t>, </a:t>
                      </a:r>
                      <a:r>
                        <a:rPr lang="en-US" sz="2400" kern="1200" dirty="0" err="1" smtClean="0">
                          <a:effectLst/>
                        </a:rPr>
                        <a:t>bên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trong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có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múi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nhiều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hạt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và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có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tép</a:t>
                      </a:r>
                      <a:r>
                        <a:rPr lang="en-US" sz="2400" kern="1200" dirty="0" smtClean="0">
                          <a:effectLst/>
                        </a:rPr>
                        <a:t>, </a:t>
                      </a:r>
                      <a:r>
                        <a:rPr lang="en-US" sz="2400" kern="1200" dirty="0" err="1" smtClean="0">
                          <a:effectLst/>
                        </a:rPr>
                        <a:t>có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nhiều</a:t>
                      </a:r>
                      <a:r>
                        <a:rPr lang="en-US" sz="2400" kern="1200" dirty="0" smtClean="0">
                          <a:effectLst/>
                        </a:rPr>
                        <a:t> </a:t>
                      </a:r>
                      <a:r>
                        <a:rPr lang="en-US" sz="2400" kern="1200" dirty="0" err="1" smtClean="0">
                          <a:effectLst/>
                        </a:rPr>
                        <a:t>nước</a:t>
                      </a:r>
                      <a:r>
                        <a:rPr lang="en-US" sz="2400" kern="1200" dirty="0" smtClean="0">
                          <a:effectLst/>
                        </a:rPr>
                        <a:t>…)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006071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23" y="1776385"/>
            <a:ext cx="2136173" cy="1816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23" y="2033035"/>
            <a:ext cx="1363074" cy="1303173"/>
          </a:xfrm>
          <a:prstGeom prst="rect">
            <a:avLst/>
          </a:prstGeom>
        </p:spPr>
      </p:pic>
      <p:sp>
        <p:nvSpPr>
          <p:cNvPr id="9" name="Freeform 7"/>
          <p:cNvSpPr/>
          <p:nvPr/>
        </p:nvSpPr>
        <p:spPr>
          <a:xfrm>
            <a:off x="338102" y="4020607"/>
            <a:ext cx="2434367" cy="2656422"/>
          </a:xfrm>
          <a:custGeom>
            <a:avLst/>
            <a:gdLst/>
            <a:ahLst/>
            <a:cxnLst/>
            <a:rect l="l" t="t" r="r" b="b"/>
            <a:pathLst>
              <a:path w="1903942" h="2145837">
                <a:moveTo>
                  <a:pt x="0" y="0"/>
                </a:moveTo>
                <a:lnTo>
                  <a:pt x="1903942" y="0"/>
                </a:lnTo>
                <a:lnTo>
                  <a:pt x="1903942" y="2145837"/>
                </a:lnTo>
                <a:lnTo>
                  <a:pt x="0" y="214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1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0" y="2456201"/>
            <a:ext cx="6096000" cy="3924300"/>
          </a:xfrm>
          <a:prstGeom prst="rect">
            <a:avLst/>
          </a:prstGeom>
        </p:spPr>
      </p:pic>
      <p:sp>
        <p:nvSpPr>
          <p:cNvPr id="4" name="Freeform 14"/>
          <p:cNvSpPr/>
          <p:nvPr/>
        </p:nvSpPr>
        <p:spPr>
          <a:xfrm>
            <a:off x="8220836" y="3545011"/>
            <a:ext cx="3292221" cy="3017800"/>
          </a:xfrm>
          <a:custGeom>
            <a:avLst/>
            <a:gdLst/>
            <a:ahLst/>
            <a:cxnLst/>
            <a:rect l="l" t="t" r="r" b="b"/>
            <a:pathLst>
              <a:path w="3236480" h="3476688">
                <a:moveTo>
                  <a:pt x="0" y="0"/>
                </a:moveTo>
                <a:lnTo>
                  <a:pt x="3236481" y="0"/>
                </a:lnTo>
                <a:lnTo>
                  <a:pt x="3236481" y="3476688"/>
                </a:lnTo>
                <a:lnTo>
                  <a:pt x="0" y="3476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13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ular Callout 4"/>
          <p:cNvSpPr/>
          <p:nvPr/>
        </p:nvSpPr>
        <p:spPr>
          <a:xfrm>
            <a:off x="929390" y="659866"/>
            <a:ext cx="2795451" cy="1136469"/>
          </a:xfrm>
          <a:prstGeom prst="wedgeRoundRectCallout">
            <a:avLst>
              <a:gd name="adj1" fmla="val -266"/>
              <a:gd name="adj2" fmla="val 843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đố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ôn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tập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3648" y="379827"/>
            <a:ext cx="4881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Quả gì cong cong</a:t>
            </a:r>
          </a:p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Xếp thành một nải</a:t>
            </a:r>
          </a:p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Nải xếp thành buồng</a:t>
            </a:r>
          </a:p>
          <a:p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Khi chín vàng ươm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 (Headings)"/>
            </a:endParaRPr>
          </a:p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Ăn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ngon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ngọt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lắm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 (Headings)"/>
              </a:rPr>
              <a:t>?</a:t>
            </a:r>
            <a:endParaRPr lang="vi-VN" sz="3200" b="1" dirty="0">
              <a:solidFill>
                <a:schemeClr val="accent1">
                  <a:lumMod val="75000"/>
                </a:schemeClr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37754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653260" y="417851"/>
            <a:ext cx="5636302" cy="2083633"/>
          </a:xfrm>
          <a:prstGeom prst="wedgeRoundRectCallout">
            <a:avLst>
              <a:gd name="adj1" fmla="val -58865"/>
              <a:gd name="adj2" fmla="val 8408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94" y="2501484"/>
            <a:ext cx="5715000" cy="4343400"/>
          </a:xfrm>
          <a:prstGeom prst="rect">
            <a:avLst/>
          </a:prstGeom>
        </p:spPr>
      </p:pic>
      <p:sp>
        <p:nvSpPr>
          <p:cNvPr id="5" name="Freeform 14"/>
          <p:cNvSpPr/>
          <p:nvPr/>
        </p:nvSpPr>
        <p:spPr>
          <a:xfrm flipH="1">
            <a:off x="194872" y="3237875"/>
            <a:ext cx="3007407" cy="2945569"/>
          </a:xfrm>
          <a:custGeom>
            <a:avLst/>
            <a:gdLst/>
            <a:ahLst/>
            <a:cxnLst/>
            <a:rect l="l" t="t" r="r" b="b"/>
            <a:pathLst>
              <a:path w="3236480" h="3476688">
                <a:moveTo>
                  <a:pt x="0" y="0"/>
                </a:moveTo>
                <a:lnTo>
                  <a:pt x="3236481" y="0"/>
                </a:lnTo>
                <a:lnTo>
                  <a:pt x="3236481" y="3476688"/>
                </a:lnTo>
                <a:lnTo>
                  <a:pt x="0" y="3476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13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3433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841467" y="296192"/>
            <a:ext cx="4969154" cy="1436915"/>
          </a:xfrm>
          <a:prstGeom prst="wedgeRoundRectCallout">
            <a:avLst>
              <a:gd name="adj1" fmla="val -58865"/>
              <a:gd name="adj2" fmla="val 8408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nhều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buAutoNum type="arabicPeriod"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7" y="4323807"/>
            <a:ext cx="2689704" cy="161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59" y="1733107"/>
            <a:ext cx="20955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44" y="4085069"/>
            <a:ext cx="2651127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0" y="2205000"/>
            <a:ext cx="2577061" cy="1658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78" y="3634100"/>
            <a:ext cx="3174274" cy="3174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03" b="29318"/>
          <a:stretch/>
        </p:blipFill>
        <p:spPr>
          <a:xfrm>
            <a:off x="2505453" y="1789611"/>
            <a:ext cx="3429905" cy="2129246"/>
          </a:xfrm>
          <a:prstGeom prst="rect">
            <a:avLst/>
          </a:prstGeom>
        </p:spPr>
      </p:pic>
      <p:sp>
        <p:nvSpPr>
          <p:cNvPr id="10" name="Freeform 14"/>
          <p:cNvSpPr/>
          <p:nvPr/>
        </p:nvSpPr>
        <p:spPr>
          <a:xfrm flipH="1">
            <a:off x="123988" y="2090138"/>
            <a:ext cx="2066207" cy="2043641"/>
          </a:xfrm>
          <a:custGeom>
            <a:avLst/>
            <a:gdLst/>
            <a:ahLst/>
            <a:cxnLst/>
            <a:rect l="l" t="t" r="r" b="b"/>
            <a:pathLst>
              <a:path w="3236480" h="3476688">
                <a:moveTo>
                  <a:pt x="0" y="0"/>
                </a:moveTo>
                <a:lnTo>
                  <a:pt x="3236481" y="0"/>
                </a:lnTo>
                <a:lnTo>
                  <a:pt x="3236481" y="3476688"/>
                </a:lnTo>
                <a:lnTo>
                  <a:pt x="0" y="34766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13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091" l="2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22" y="254904"/>
            <a:ext cx="2095500" cy="2095500"/>
          </a:xfrm>
          <a:prstGeom prst="rect">
            <a:avLst/>
          </a:prstGeom>
        </p:spPr>
      </p:pic>
      <p:pic>
        <p:nvPicPr>
          <p:cNvPr id="3" name="Tiếng vỗ tay _ hiệu ứng âm thanh _ nhạc âm thanh được tuyển chọn nhiều nhất để làm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2130" y="5813620"/>
            <a:ext cx="648030" cy="367387"/>
          </a:xfrm>
          <a:prstGeom prst="rect">
            <a:avLst/>
          </a:prstGeom>
        </p:spPr>
      </p:pic>
      <p:pic>
        <p:nvPicPr>
          <p:cNvPr id="12" name="Correct sound effect and wrong sound effec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48637" y="5813621"/>
            <a:ext cx="816771" cy="45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7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882376"/>
              </p:ext>
            </p:extLst>
          </p:nvPr>
        </p:nvGraphicFramePr>
        <p:xfrm>
          <a:off x="1214846" y="719666"/>
          <a:ext cx="9366068" cy="53153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xmlns="" val="2866217139"/>
                    </a:ext>
                  </a:extLst>
                </a:gridCol>
                <a:gridCol w="4611188">
                  <a:extLst>
                    <a:ext uri="{9D8B030D-6E8A-4147-A177-3AD203B41FA5}">
                      <a16:colId xmlns:a16="http://schemas.microsoft.com/office/drawing/2014/main" xmlns="" val="1377309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3459124"/>
                  </a:ext>
                </a:extLst>
              </a:tr>
              <a:tr h="47972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176924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14" y="1311223"/>
            <a:ext cx="2134067" cy="2134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07" y="2556324"/>
            <a:ext cx="2241917" cy="1443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3" y="3497360"/>
            <a:ext cx="2124954" cy="1679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47" y="1271129"/>
            <a:ext cx="20955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47" y="3047138"/>
            <a:ext cx="2129932" cy="2733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29" y="3686119"/>
            <a:ext cx="1666621" cy="1618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91" l="2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8654">
            <a:off x="8319292" y="1755150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95" y="829994"/>
            <a:ext cx="9931791" cy="52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89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329785" y="1543987"/>
            <a:ext cx="3657600" cy="5051685"/>
          </a:xfrm>
          <a:prstGeom prst="verticalScroll">
            <a:avLst>
              <a:gd name="adj" fmla="val 756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795" y="682211"/>
            <a:ext cx="4684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Vertical Scroll 3"/>
          <p:cNvSpPr/>
          <p:nvPr/>
        </p:nvSpPr>
        <p:spPr>
          <a:xfrm>
            <a:off x="7974768" y="1543985"/>
            <a:ext cx="3690078" cy="5051685"/>
          </a:xfrm>
          <a:prstGeom prst="verticalScroll">
            <a:avLst>
              <a:gd name="adj" fmla="val 756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4347149" y="1543986"/>
            <a:ext cx="3435246" cy="5051685"/>
          </a:xfrm>
          <a:prstGeom prst="verticalScroll">
            <a:avLst>
              <a:gd name="adj" fmla="val 756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2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/>
          <p:cNvSpPr/>
          <p:nvPr/>
        </p:nvSpPr>
        <p:spPr>
          <a:xfrm rot="208615" flipH="1">
            <a:off x="37762" y="560080"/>
            <a:ext cx="3430977" cy="2212859"/>
          </a:xfrm>
          <a:custGeom>
            <a:avLst/>
            <a:gdLst/>
            <a:ahLst/>
            <a:cxnLst/>
            <a:rect l="l" t="t" r="r" b="b"/>
            <a:pathLst>
              <a:path w="3103323" h="2572937">
                <a:moveTo>
                  <a:pt x="3103323" y="0"/>
                </a:moveTo>
                <a:lnTo>
                  <a:pt x="0" y="0"/>
                </a:lnTo>
                <a:lnTo>
                  <a:pt x="0" y="2572937"/>
                </a:lnTo>
                <a:lnTo>
                  <a:pt x="3103323" y="2572937"/>
                </a:lnTo>
                <a:lnTo>
                  <a:pt x="31033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" name="Regular Pentagon 3"/>
          <p:cNvSpPr/>
          <p:nvPr/>
        </p:nvSpPr>
        <p:spPr>
          <a:xfrm>
            <a:off x="524656" y="1875525"/>
            <a:ext cx="9443803" cy="4564504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Cam,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gular Pentagon 4"/>
          <p:cNvSpPr/>
          <p:nvPr/>
        </p:nvSpPr>
        <p:spPr>
          <a:xfrm>
            <a:off x="6540708" y="458079"/>
            <a:ext cx="5651292" cy="2293493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2748" y="1073192"/>
            <a:ext cx="329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6"/>
          <p:cNvSpPr/>
          <p:nvPr/>
        </p:nvSpPr>
        <p:spPr>
          <a:xfrm>
            <a:off x="8814216" y="4172204"/>
            <a:ext cx="2969425" cy="2267825"/>
          </a:xfrm>
          <a:custGeom>
            <a:avLst/>
            <a:gdLst/>
            <a:ahLst/>
            <a:cxnLst/>
            <a:rect l="l" t="t" r="r" b="b"/>
            <a:pathLst>
              <a:path w="2245147" h="3401737">
                <a:moveTo>
                  <a:pt x="0" y="0"/>
                </a:moveTo>
                <a:lnTo>
                  <a:pt x="2245147" y="0"/>
                </a:lnTo>
                <a:lnTo>
                  <a:pt x="2245147" y="3401738"/>
                </a:lnTo>
                <a:lnTo>
                  <a:pt x="0" y="34017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2688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Gì Remix - Nhạc Thiếu Nhi Có Lời Vui Nhộn Cho Bé Ăn Ngon - Nhạc Thiếu Nhi Sôi Động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133" y="1491522"/>
            <a:ext cx="8927476" cy="5021705"/>
          </a:xfrm>
          <a:prstGeom prst="rect">
            <a:avLst/>
          </a:prstGeom>
        </p:spPr>
      </p:pic>
      <p:sp>
        <p:nvSpPr>
          <p:cNvPr id="5" name="Freeform 14"/>
          <p:cNvSpPr/>
          <p:nvPr/>
        </p:nvSpPr>
        <p:spPr>
          <a:xfrm>
            <a:off x="9218951" y="4315357"/>
            <a:ext cx="2617663" cy="2317792"/>
          </a:xfrm>
          <a:custGeom>
            <a:avLst/>
            <a:gdLst/>
            <a:ahLst/>
            <a:cxnLst/>
            <a:rect l="l" t="t" r="r" b="b"/>
            <a:pathLst>
              <a:path w="3236480" h="3476688">
                <a:moveTo>
                  <a:pt x="0" y="0"/>
                </a:moveTo>
                <a:lnTo>
                  <a:pt x="3236481" y="0"/>
                </a:lnTo>
                <a:lnTo>
                  <a:pt x="3236481" y="3476688"/>
                </a:lnTo>
                <a:lnTo>
                  <a:pt x="0" y="3476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13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Cloud Callout 7"/>
          <p:cNvSpPr/>
          <p:nvPr/>
        </p:nvSpPr>
        <p:spPr>
          <a:xfrm>
            <a:off x="0" y="299805"/>
            <a:ext cx="4781862" cy="1633927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9382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30211" y="414801"/>
            <a:ext cx="3282222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2099" y="5177505"/>
            <a:ext cx="3087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30211" y="5262326"/>
            <a:ext cx="3102411" cy="1201783"/>
          </a:xfrm>
          <a:prstGeom prst="cloudCallout">
            <a:avLst>
              <a:gd name="adj1" fmla="val 48394"/>
              <a:gd name="adj2" fmla="val -537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8" y="1248146"/>
            <a:ext cx="3946228" cy="3772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79" y="2085705"/>
            <a:ext cx="3472726" cy="299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loud Callout 8"/>
          <p:cNvSpPr/>
          <p:nvPr/>
        </p:nvSpPr>
        <p:spPr>
          <a:xfrm>
            <a:off x="4246240" y="210020"/>
            <a:ext cx="4011458" cy="1518504"/>
          </a:xfrm>
          <a:prstGeom prst="cloudCallout">
            <a:avLst>
              <a:gd name="adj1" fmla="val -27010"/>
              <a:gd name="adj2" fmla="val 690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012559" y="5233094"/>
            <a:ext cx="4011458" cy="1518504"/>
          </a:xfrm>
          <a:prstGeom prst="cloudCallout">
            <a:avLst>
              <a:gd name="adj1" fmla="val -5924"/>
              <a:gd name="adj2" fmla="val -8054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018288" y="1728524"/>
            <a:ext cx="3173712" cy="1406027"/>
          </a:xfrm>
          <a:prstGeom prst="cloudCallout">
            <a:avLst>
              <a:gd name="adj1" fmla="val -45908"/>
              <a:gd name="adj2" fmla="val 537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26907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50000"/>
          <a:stretch/>
        </p:blipFill>
        <p:spPr>
          <a:xfrm>
            <a:off x="2660685" y="1297024"/>
            <a:ext cx="6716485" cy="2595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9" t="57693" r="4153"/>
          <a:stretch/>
        </p:blipFill>
        <p:spPr>
          <a:xfrm>
            <a:off x="4637255" y="4013738"/>
            <a:ext cx="2763344" cy="245629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9198372">
            <a:off x="7893010" y="1062322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448121">
            <a:off x="6675443" y="4198265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9198372">
            <a:off x="3249989" y="1143302"/>
            <a:ext cx="393658" cy="96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5"/>
          <p:cNvSpPr/>
          <p:nvPr/>
        </p:nvSpPr>
        <p:spPr>
          <a:xfrm rot="208615" flipH="1">
            <a:off x="216248" y="3908633"/>
            <a:ext cx="3430977" cy="2212859"/>
          </a:xfrm>
          <a:custGeom>
            <a:avLst/>
            <a:gdLst/>
            <a:ahLst/>
            <a:cxnLst/>
            <a:rect l="l" t="t" r="r" b="b"/>
            <a:pathLst>
              <a:path w="3103323" h="2572937">
                <a:moveTo>
                  <a:pt x="3103323" y="0"/>
                </a:moveTo>
                <a:lnTo>
                  <a:pt x="0" y="0"/>
                </a:lnTo>
                <a:lnTo>
                  <a:pt x="0" y="2572937"/>
                </a:lnTo>
                <a:lnTo>
                  <a:pt x="3103323" y="2572937"/>
                </a:lnTo>
                <a:lnTo>
                  <a:pt x="31033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9377170" y="213106"/>
            <a:ext cx="2434367" cy="2656422"/>
          </a:xfrm>
          <a:custGeom>
            <a:avLst/>
            <a:gdLst/>
            <a:ahLst/>
            <a:cxnLst/>
            <a:rect l="l" t="t" r="r" b="b"/>
            <a:pathLst>
              <a:path w="1903942" h="2145837">
                <a:moveTo>
                  <a:pt x="0" y="0"/>
                </a:moveTo>
                <a:lnTo>
                  <a:pt x="1903942" y="0"/>
                </a:lnTo>
                <a:lnTo>
                  <a:pt x="1903942" y="2145837"/>
                </a:lnTo>
                <a:lnTo>
                  <a:pt x="0" y="21458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Cloud Callout 9"/>
          <p:cNvSpPr/>
          <p:nvPr/>
        </p:nvSpPr>
        <p:spPr>
          <a:xfrm>
            <a:off x="180308" y="280098"/>
            <a:ext cx="3101498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85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6104"/>
          <a:stretch/>
        </p:blipFill>
        <p:spPr>
          <a:xfrm>
            <a:off x="2983043" y="2143593"/>
            <a:ext cx="6101425" cy="3907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83043" y="2143593"/>
            <a:ext cx="138466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20986" y="468169"/>
            <a:ext cx="4046720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16"/>
          <p:cNvSpPr/>
          <p:nvPr/>
        </p:nvSpPr>
        <p:spPr>
          <a:xfrm>
            <a:off x="8004749" y="3672590"/>
            <a:ext cx="3489570" cy="2661015"/>
          </a:xfrm>
          <a:custGeom>
            <a:avLst/>
            <a:gdLst/>
            <a:ahLst/>
            <a:cxnLst/>
            <a:rect l="l" t="t" r="r" b="b"/>
            <a:pathLst>
              <a:path w="2245147" h="3401737">
                <a:moveTo>
                  <a:pt x="0" y="0"/>
                </a:moveTo>
                <a:lnTo>
                  <a:pt x="2245147" y="0"/>
                </a:lnTo>
                <a:lnTo>
                  <a:pt x="2245147" y="3401738"/>
                </a:lnTo>
                <a:lnTo>
                  <a:pt x="0" y="3401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3169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key Banana Dance _ Baby Monkey _ Dance Along Song _ Pinkfong Kid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502" y="1604849"/>
            <a:ext cx="8887502" cy="4391816"/>
          </a:xfrm>
          <a:prstGeom prst="rect">
            <a:avLst/>
          </a:prstGeom>
        </p:spPr>
      </p:pic>
      <p:sp>
        <p:nvSpPr>
          <p:cNvPr id="3" name="Freeform 16"/>
          <p:cNvSpPr/>
          <p:nvPr/>
        </p:nvSpPr>
        <p:spPr>
          <a:xfrm>
            <a:off x="8214610" y="4386605"/>
            <a:ext cx="2728210" cy="2043874"/>
          </a:xfrm>
          <a:custGeom>
            <a:avLst/>
            <a:gdLst/>
            <a:ahLst/>
            <a:cxnLst/>
            <a:rect l="l" t="t" r="r" b="b"/>
            <a:pathLst>
              <a:path w="2245147" h="3401737">
                <a:moveTo>
                  <a:pt x="0" y="0"/>
                </a:moveTo>
                <a:lnTo>
                  <a:pt x="2245147" y="0"/>
                </a:lnTo>
                <a:lnTo>
                  <a:pt x="2245147" y="3401738"/>
                </a:lnTo>
                <a:lnTo>
                  <a:pt x="0" y="3401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" name="Cloud Callout 3"/>
          <p:cNvSpPr/>
          <p:nvPr/>
        </p:nvSpPr>
        <p:spPr>
          <a:xfrm>
            <a:off x="320985" y="258306"/>
            <a:ext cx="6499539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54351" y="604898"/>
            <a:ext cx="3791888" cy="1346543"/>
          </a:xfrm>
          <a:prstGeom prst="cloudCallout">
            <a:avLst>
              <a:gd name="adj1" fmla="val -37731"/>
              <a:gd name="adj2" fmla="val 606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2099" y="5177505"/>
            <a:ext cx="3087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99090" y="5076544"/>
            <a:ext cx="3102411" cy="1201783"/>
          </a:xfrm>
          <a:prstGeom prst="cloudCallout">
            <a:avLst>
              <a:gd name="adj1" fmla="val 45978"/>
              <a:gd name="adj2" fmla="val -7743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006830" y="302783"/>
            <a:ext cx="4011458" cy="1518504"/>
          </a:xfrm>
          <a:prstGeom prst="cloudCallout">
            <a:avLst>
              <a:gd name="adj1" fmla="val -27010"/>
              <a:gd name="adj2" fmla="val 690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7659974" y="4317292"/>
            <a:ext cx="4011458" cy="1518504"/>
          </a:xfrm>
          <a:prstGeom prst="cloudCallout">
            <a:avLst>
              <a:gd name="adj1" fmla="val -35071"/>
              <a:gd name="adj2" fmla="val -746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9018288" y="1728524"/>
            <a:ext cx="3173712" cy="1406027"/>
          </a:xfrm>
          <a:prstGeom prst="cloudCallout">
            <a:avLst>
              <a:gd name="adj1" fmla="val -45908"/>
              <a:gd name="adj2" fmla="val 537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92" b="21355"/>
          <a:stretch/>
        </p:blipFill>
        <p:spPr>
          <a:xfrm rot="1209440">
            <a:off x="4491732" y="2578388"/>
            <a:ext cx="4743555" cy="1966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784">
            <a:off x="1702438" y="2734784"/>
            <a:ext cx="4039839" cy="20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39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460</Words>
  <Application>Microsoft Office PowerPoint</Application>
  <PresentationFormat>Custom</PresentationFormat>
  <Paragraphs>63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29</cp:revision>
  <dcterms:created xsi:type="dcterms:W3CDTF">2024-06-10T14:13:36Z</dcterms:created>
  <dcterms:modified xsi:type="dcterms:W3CDTF">2024-06-21T08:12:32Z</dcterms:modified>
</cp:coreProperties>
</file>