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FE83B-6454-4B47-9223-28424D87E6AD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C2D-557B-43DC-B9F1-11AE24B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397AD3-5754-40FD-B884-C737B1F4B0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D05F-8C3E-484B-8021-25A368CB7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43766-A28A-4485-9AD4-04996BCC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64C4-1083-4698-92C1-796367D6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5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33E4-BB8F-4196-8B82-C1EB65F18BD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47715" y="306070"/>
            <a:ext cx="4468813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VIỆT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730770" y="3429000"/>
            <a:ext cx="89027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Trống, Mèo con và Cún con’’</a:t>
            </a:r>
          </a:p>
          <a:p>
            <a:pPr algn="ctr">
              <a:spcBef>
                <a:spcPts val="600"/>
              </a:spcBef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hát: Em bé quê</a:t>
            </a:r>
          </a:p>
          <a:p>
            <a:pPr algn="ctr">
              <a:spcBef>
                <a:spcPts val="600"/>
              </a:spcBef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chơi: Bạn nào hát   </a:t>
            </a:r>
            <a:endParaRPr lang="vi-VN" altLang="en-US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9F96A-985E-4FBB-BD72-EC9099D0C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24" y="1285184"/>
            <a:ext cx="867352" cy="869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62DB0-3CD0-4C4A-A4DC-C0140DC01654}"/>
              </a:ext>
            </a:extLst>
          </p:cNvPr>
          <p:cNvSpPr txBox="1"/>
          <p:nvPr/>
        </p:nvSpPr>
        <p:spPr>
          <a:xfrm>
            <a:off x="4217192" y="5325527"/>
            <a:ext cx="392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nhỡ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4D808-BDDF-43EA-9D1B-E9F5238E0D24}"/>
              </a:ext>
            </a:extLst>
          </p:cNvPr>
          <p:cNvSpPr txBox="1"/>
          <p:nvPr/>
        </p:nvSpPr>
        <p:spPr>
          <a:xfrm>
            <a:off x="4486671" y="2307011"/>
            <a:ext cx="3219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</p:txBody>
      </p:sp>
    </p:spTree>
    <p:extLst>
      <p:ext uri="{BB962C8B-B14F-4D97-AF65-F5344CB8AC3E}">
        <p14:creationId xmlns:p14="http://schemas.microsoft.com/office/powerpoint/2010/main" val="856517711"/>
      </p:ext>
    </p:extLst>
  </p:cSld>
  <p:clrMapOvr>
    <a:masterClrMapping/>
  </p:clrMapOvr>
  <p:transition spd="slow" advTm="14461">
    <p:blinds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gà trố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9" descr="1351182801868358_574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78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0" descr="anhnencuncon_23072013_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505200"/>
            <a:ext cx="60198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5" y="-297"/>
            <a:ext cx="1224182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18" y="2176272"/>
            <a:ext cx="652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Cô hát lần 3: Kết hợp vỗ đệm</a:t>
            </a:r>
          </a:p>
        </p:txBody>
      </p:sp>
      <p:pic>
        <p:nvPicPr>
          <p:cNvPr id="1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975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2621280" y="5913120"/>
            <a:ext cx="7031736" cy="665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Cả lớp hát cùng cô 2 lần</a:t>
            </a:r>
          </a:p>
        </p:txBody>
      </p:sp>
      <p:pic>
        <p:nvPicPr>
          <p:cNvPr id="3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620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5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505838" y="1673157"/>
            <a:ext cx="6849286" cy="741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Thể hiện tài năng</a:t>
            </a:r>
          </a:p>
        </p:txBody>
      </p:sp>
      <p:pic>
        <p:nvPicPr>
          <p:cNvPr id="2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6359"/>
          <a:stretch/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327" y="45423"/>
            <a:ext cx="9144793" cy="5889033"/>
          </a:xfrm>
          <a:prstGeom prst="rect">
            <a:avLst/>
          </a:prstGeom>
        </p:spPr>
      </p:pic>
      <p:pic>
        <p:nvPicPr>
          <p:cNvPr id="4" name="Em bé qu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7760" y="5731256"/>
            <a:ext cx="406400" cy="4064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856791" y="5872264"/>
            <a:ext cx="668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n w="28575">
                  <a:noFill/>
                </a:ln>
                <a:solidFill>
                  <a:srgbClr val="7030A0"/>
                </a:solidFill>
              </a:rPr>
              <a:t>Phần 2: Quà tặng âm nhạc</a:t>
            </a:r>
          </a:p>
          <a:p>
            <a:pPr algn="ctr" eaLnBrk="1" hangingPunct="1"/>
            <a:r>
              <a:rPr lang="en-US" altLang="en-US" sz="3600" b="1">
                <a:ln w="28575">
                  <a:noFill/>
                </a:ln>
                <a:solidFill>
                  <a:srgbClr val="7030A0"/>
                </a:solidFill>
              </a:rPr>
              <a:t>Bài hát: EM BÉ QUÊ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4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219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52675" y="2493024"/>
            <a:ext cx="5086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</a:rPr>
              <a:t>Quà tặng âm nhạc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</a:rPr>
              <a:t>Bài hát: EM BÉ QUÊ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2" y="6291072"/>
            <a:ext cx="1045027" cy="58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712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1" l="851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528810"/>
            <a:ext cx="7733841" cy="55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72010" y="4011390"/>
            <a:ext cx="6032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2311908" y="732307"/>
            <a:ext cx="69829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1108" y="1440193"/>
            <a:ext cx="11208693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b="1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Mục đích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- Nhận ra được tiếng hát của ai.</a:t>
            </a:r>
            <a:br>
              <a:rPr lang="en-US" altLang="en-US" sz="1050"/>
            </a:br>
            <a:r>
              <a:rPr lang="en-US" altLang="en-US" sz="1050"/>
              <a:t>                                        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Phát triển sự tập trung cho trẻ.</a:t>
            </a:r>
            <a:br>
              <a:rPr lang="en-US" altLang="en-US" sz="1050"/>
            </a:br>
            <a:r>
              <a:rPr lang="en-US" altLang="en-US" b="1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Chuẩn bị: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 - 1 cái khăn bịt mặt.</a:t>
            </a:r>
            <a:br>
              <a:rPr lang="en-US" altLang="en-US" sz="1050"/>
            </a:br>
            <a:r>
              <a:rPr lang="en-US" altLang="en-US"/>
              <a:t>                      - 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 phòng rộng/ sân rộng.</a:t>
            </a:r>
            <a:br>
              <a:rPr lang="en-US" altLang="en-US" sz="1050"/>
            </a:br>
            <a:r>
              <a:rPr lang="en-US" altLang="en-US"/>
              <a:t>                      - 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chủ trò và người chơi.</a:t>
            </a:r>
            <a:br>
              <a:rPr lang="en-US" altLang="en-US" sz="1050"/>
            </a:br>
            <a:r>
              <a:rPr lang="en-US" altLang="en-US" b="1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 chơi</a:t>
            </a: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Ai thắng thì được lên đoán xem ai hát, người thua sẽ phải nhảy lò cò hoặc hát, kể chuyện ....cho mọi người nghe...</a:t>
            </a:r>
          </a:p>
          <a:p>
            <a:pPr lvl="0"/>
            <a:br>
              <a:rPr lang="en-US" altLang="en-US" sz="1050"/>
            </a:br>
            <a:r>
              <a:rPr lang="en-US" altLang="en-US" b="1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Cách chơi: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Trước khi chơi, chủ trò phải phổ biến luật chơi và cách chơi.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Người chơi ngồi thành vòng tròn, hay ngồi chữ U.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Chủ trò chọn 1 trẻ lên, dùng khăn bịt mắt trẻ ấy lại.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Sau đó chủ trò đi xuống phía dưới khều nhẹ 1 trẻ và mời bạn đó hát.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Cho trẻ ở dưới hát từng câu 1, hát đến 3 câu trẻ ở trên ko đoán được coi như thua.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Nếu trẻ đoán được, cho trẻ chọn người lên đoán.</a:t>
            </a:r>
            <a:br>
              <a:rPr lang="en-US" altLang="en-US" sz="1050"/>
            </a:br>
            <a:r>
              <a:rPr lang="en-US" altLang="en-US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Nếu trẻ ko đoán được, yêu cầu trẻ hát, đọc thơ, kể chuyện...</a:t>
            </a:r>
            <a:br>
              <a:rPr lang="en-US" altLang="en-US" sz="1050"/>
            </a:br>
            <a:br>
              <a:rPr lang="en-US" altLang="en-US" sz="2800">
                <a:latin typeface="Arial" panose="020B0604020202020204" pitchFamily="34" charset="0"/>
              </a:rPr>
            </a:br>
            <a:r>
              <a:rPr lang="en-US" altLang="en-US" b="1">
                <a:solidFill>
                  <a:srgbClr val="141414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 khi trẻ quen có thể cho trẻ hát ít lại để trẻ kia khó đoán hơn.  </a:t>
            </a:r>
            <a:r>
              <a:rPr lang="en-US" altLang="en-US"/>
              <a:t> </a:t>
            </a:r>
            <a:endParaRPr lang="en-US" altLang="en-US" b="1">
              <a:solidFill>
                <a:srgbClr val="141414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4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912" y="1927952"/>
            <a:ext cx="403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GIỜ HỌC KẾT THÚC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7131" y="3301772"/>
            <a:ext cx="831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HẸN GẶP LẠI CÁC CON TRONG GIỜ HỌC SAU!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94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98842" y="422316"/>
            <a:ext cx="828835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I. Mục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đích, yêu cầu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1. Kiến thức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Trẻ biết tên bài hát, tên tác giả.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Trẻ thuộc bài hát và biết hát theo nhịp lời bài hát cùng cô.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Trẻ biết tên trò chơi, cách chơi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Phát triển tai nghe cho trẻ.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2. Kỹ năng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Rèn cho trẻ kỹ năng hát theo giai điệu của bài hát.  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Rèn kỹ năng phát âm nói đủ câu.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Rèn khả năng nghe cho trẻ.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endParaRPr lang="vi-VN" sz="2800">
              <a:solidFill>
                <a:srgbClr val="000000"/>
              </a:solidFill>
            </a:endParaRPr>
          </a:p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vào giờ học.</a:t>
            </a:r>
            <a:endParaRPr lang="vi-VN" sz="280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35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94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17485" y="452498"/>
            <a:ext cx="6096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</a:rPr>
              <a:t>II. Chuẩn bị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vi-VN" sz="3200">
              <a:solidFill>
                <a:srgbClr val="000000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PowerPoint bài dạy.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Tivi, máy tính, loa.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1 số dụng cụ âm nhạc: trống, xắc xô, mõ, song loan…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Mũ các con vật.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Lớp học sạch sẽ.</a:t>
            </a:r>
          </a:p>
          <a:p>
            <a:pPr marL="457200" indent="-457200"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Cô và trẻ trang phục gọn gang, tâm thế thoải mái.</a:t>
            </a:r>
            <a:endParaRPr lang="vi-VN" sz="360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96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-1" y="0"/>
            <a:ext cx="12192001" cy="685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" b="99813" l="0" r="98500">
                        <a14:foregroundMark x1="28125" y1="60300" x2="28125" y2="60300"/>
                        <a14:foregroundMark x1="45250" y1="31273" x2="45250" y2="31273"/>
                        <a14:foregroundMark x1="13875" y1="58427" x2="13875" y2="58427"/>
                        <a14:foregroundMark x1="15750" y1="74345" x2="15750" y2="74345"/>
                        <a14:foregroundMark x1="20000" y1="85206" x2="20000" y2="85206"/>
                        <a14:foregroundMark x1="40625" y1="82772" x2="40625" y2="82772"/>
                        <a14:foregroundMark x1="55375" y1="44757" x2="55375" y2="44757"/>
                        <a14:foregroundMark x1="73125" y1="45131" x2="73125" y2="45131"/>
                        <a14:foregroundMark x1="83250" y1="50000" x2="83250" y2="50000"/>
                        <a14:foregroundMark x1="88750" y1="64794" x2="88750" y2="64794"/>
                        <a14:foregroundMark x1="86750" y1="80337" x2="86750" y2="80337"/>
                        <a14:foregroundMark x1="75000" y1="85581" x2="75000" y2="85581"/>
                        <a14:foregroundMark x1="63000" y1="84082" x2="63000" y2="84082"/>
                        <a14:foregroundMark x1="52000" y1="81835" x2="52000" y2="81835"/>
                        <a14:foregroundMark x1="44875" y1="67041" x2="44875" y2="67041"/>
                        <a14:foregroundMark x1="56500" y1="64607" x2="56500" y2="64607"/>
                        <a14:foregroundMark x1="56500" y1="64607" x2="56500" y2="64607"/>
                        <a14:foregroundMark x1="56500" y1="64607" x2="56500" y2="64607"/>
                        <a14:foregroundMark x1="19625" y1="52996" x2="76625" y2="51685"/>
                        <a14:foregroundMark x1="75125" y1="52434" x2="86125" y2="74906"/>
                        <a14:foregroundMark x1="59250" y1="53558" x2="71500" y2="82584"/>
                        <a14:backgroundMark x1="34875" y1="45131" x2="34875" y2="45131"/>
                        <a14:backgroundMark x1="38125" y1="44195" x2="38125" y2="44195"/>
                        <a14:backgroundMark x1="52375" y1="39888" x2="52375" y2="39888"/>
                        <a14:backgroundMark x1="64000" y1="41948" x2="64000" y2="41948"/>
                        <a14:backgroundMark x1="21000" y1="42884" x2="21000" y2="42884"/>
                        <a14:backgroundMark x1="21875" y1="36517" x2="21875" y2="36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929" y="4068163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/>
              <a:t>Câu đố vui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114" y="3425125"/>
            <a:ext cx="300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 Ổn định tổ chức</a:t>
            </a:r>
            <a:r>
              <a:rPr lang="en-US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35" y="2942778"/>
            <a:ext cx="909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Con gì giữ cửa giữ nhà</a:t>
            </a:r>
          </a:p>
          <a:p>
            <a:pPr algn="ctr"/>
            <a:r>
              <a:rPr lang="en-US" sz="4200"/>
              <a:t>Người lạ nó sủa, chủ ra nó mừng     </a:t>
            </a:r>
          </a:p>
          <a:p>
            <a:pPr algn="ctr"/>
            <a:r>
              <a:rPr lang="en-US" sz="4200"/>
              <a:t>                                      (Là con gì</a:t>
            </a:r>
            <a:r>
              <a:rPr lang="en-US" sz="4400"/>
              <a:t>?</a:t>
            </a:r>
            <a:r>
              <a:rPr lang="en-US" sz="420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9679" y="203258"/>
            <a:ext cx="11277600" cy="6374192"/>
            <a:chOff x="0" y="1"/>
            <a:chExt cx="11277600" cy="6374192"/>
          </a:xfrm>
        </p:grpSpPr>
        <p:pic>
          <p:nvPicPr>
            <p:cNvPr id="15364" name="Picture 4" descr="con c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1277600" cy="63741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6065566" y="5465113"/>
              <a:ext cx="2392415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chó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12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887" y="2230070"/>
            <a:ext cx="6492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Đôi mắt long lanh</a:t>
            </a:r>
          </a:p>
          <a:p>
            <a:pPr algn="ctr"/>
            <a:r>
              <a:rPr lang="en-US" sz="5400"/>
              <a:t>Màu xanh trong vắt</a:t>
            </a:r>
            <a:endParaRPr lang="en-US" sz="11500"/>
          </a:p>
          <a:p>
            <a:pPr algn="ctr"/>
            <a:r>
              <a:rPr lang="en-US" sz="5400"/>
              <a:t>Chân có móng vuốt</a:t>
            </a:r>
            <a:endParaRPr lang="en-US" sz="11500"/>
          </a:p>
          <a:p>
            <a:pPr algn="ctr"/>
            <a:r>
              <a:rPr lang="en-US" sz="5400"/>
              <a:t>Vồ chuột rất tài</a:t>
            </a:r>
            <a:endParaRPr lang="en-US" sz="11500"/>
          </a:p>
          <a:p>
            <a:pPr algn="ctr"/>
            <a:r>
              <a:rPr lang="en-US" sz="5400"/>
              <a:t>Là con gì?</a:t>
            </a:r>
            <a:endParaRPr lang="en-US" sz="9600"/>
          </a:p>
        </p:txBody>
      </p:sp>
      <p:grpSp>
        <p:nvGrpSpPr>
          <p:cNvPr id="2" name="Group 1"/>
          <p:cNvGrpSpPr/>
          <p:nvPr/>
        </p:nvGrpSpPr>
        <p:grpSpPr>
          <a:xfrm>
            <a:off x="385571" y="205962"/>
            <a:ext cx="11420858" cy="6424789"/>
            <a:chOff x="385571" y="189173"/>
            <a:chExt cx="11420858" cy="6424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71" y="189173"/>
              <a:ext cx="11420858" cy="6424789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45005" y="534762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mèo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67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6446" y="2421972"/>
            <a:ext cx="649224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Con gì ăn cỏ</a:t>
            </a:r>
            <a:endParaRPr lang="en-US" sz="13800"/>
          </a:p>
          <a:p>
            <a:pPr algn="ctr"/>
            <a:r>
              <a:rPr lang="en-US" sz="4800"/>
              <a:t>Đầu có 2 sừng</a:t>
            </a:r>
            <a:endParaRPr lang="en-US" sz="13800"/>
          </a:p>
          <a:p>
            <a:pPr algn="ctr"/>
            <a:r>
              <a:rPr lang="en-US" sz="4800"/>
              <a:t>Lỗ mũi buộc thừng</a:t>
            </a:r>
            <a:endParaRPr lang="en-US" sz="13800"/>
          </a:p>
          <a:p>
            <a:pPr algn="ctr"/>
            <a:r>
              <a:rPr lang="en-US" sz="4800"/>
              <a:t>Kéo cày rất giỏi </a:t>
            </a:r>
            <a:endParaRPr lang="en-US" i="1"/>
          </a:p>
          <a:p>
            <a:pPr algn="ctr"/>
            <a:r>
              <a:rPr lang="en-US" sz="4800"/>
              <a:t>Là con gì?</a:t>
            </a:r>
            <a:endParaRPr lang="en-US" sz="8800"/>
          </a:p>
        </p:txBody>
      </p:sp>
      <p:grpSp>
        <p:nvGrpSpPr>
          <p:cNvPr id="6" name="Group 5"/>
          <p:cNvGrpSpPr/>
          <p:nvPr/>
        </p:nvGrpSpPr>
        <p:grpSpPr>
          <a:xfrm>
            <a:off x="310896" y="190269"/>
            <a:ext cx="11570208" cy="6456176"/>
            <a:chOff x="310896" y="200912"/>
            <a:chExt cx="11570208" cy="6456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4874"/>
            <a:stretch/>
          </p:blipFill>
          <p:spPr>
            <a:xfrm>
              <a:off x="310896" y="200912"/>
              <a:ext cx="11570208" cy="6456176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9183623" y="5597789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trâu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654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sp>
        <p:nvSpPr>
          <p:cNvPr id="18434" name="WordArt 10"/>
          <p:cNvSpPr>
            <a:spLocks noChangeArrowheads="1" noChangeShapeType="1" noTextEdit="1"/>
          </p:cNvSpPr>
          <p:nvPr/>
        </p:nvSpPr>
        <p:spPr bwMode="auto">
          <a:xfrm>
            <a:off x="1796796" y="2514219"/>
            <a:ext cx="9011112" cy="189204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Phần 1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Dạy hát: Gà trống, mèo con và cún con</a:t>
            </a:r>
          </a:p>
        </p:txBody>
      </p:sp>
      <p:pic>
        <p:nvPicPr>
          <p:cNvPr id="3" name="Gà trống mèo con và cún con beat _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019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373312" y="1469137"/>
            <a:ext cx="8617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Dạy hát:</a:t>
            </a:r>
          </a:p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Gà trống mèo con và cún con</a:t>
            </a:r>
          </a:p>
        </p:txBody>
      </p:sp>
      <p:pic>
        <p:nvPicPr>
          <p:cNvPr id="4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16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8782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614</Words>
  <Application>Microsoft Office PowerPoint</Application>
  <PresentationFormat>Widescreen</PresentationFormat>
  <Paragraphs>63</Paragraphs>
  <Slides>18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THUCANH</dc:creator>
  <cp:lastModifiedBy>anh truc</cp:lastModifiedBy>
  <cp:revision>6</cp:revision>
  <dcterms:created xsi:type="dcterms:W3CDTF">2021-09-02T10:37:30Z</dcterms:created>
  <dcterms:modified xsi:type="dcterms:W3CDTF">2024-06-15T10:36:29Z</dcterms:modified>
</cp:coreProperties>
</file>