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2" r:id="rId5"/>
    <p:sldId id="273" r:id="rId6"/>
    <p:sldId id="274" r:id="rId7"/>
    <p:sldId id="275" r:id="rId8"/>
    <p:sldId id="276" r:id="rId9"/>
    <p:sldId id="277" r:id="rId10"/>
    <p:sldId id="278" r:id="rId11"/>
    <p:sldId id="283" r:id="rId12"/>
    <p:sldId id="279" r:id="rId13"/>
    <p:sldId id="281" r:id="rId14"/>
    <p:sldId id="284" r:id="rId15"/>
    <p:sldId id="286" r:id="rId16"/>
    <p:sldId id="287" r:id="rId17"/>
    <p:sldId id="290" r:id="rId18"/>
    <p:sldId id="292" r:id="rId19"/>
    <p:sldId id="295" r:id="rId20"/>
    <p:sldId id="298" r:id="rId21"/>
    <p:sldId id="300" r:id="rId22"/>
    <p:sldId id="302" r:id="rId23"/>
    <p:sldId id="304" r:id="rId24"/>
    <p:sldId id="305" r:id="rId25"/>
    <p:sldId id="306" r:id="rId26"/>
    <p:sldId id="30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9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8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9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8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DCE4-ADF7-4464-B6A8-71B078D0F44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5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DCE4-ADF7-4464-B6A8-71B078D0F44A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A4A54-4617-4240-9040-57B3A5DE6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gif"/><Relationship Id="rId2" Type="http://schemas.openxmlformats.org/officeDocument/2006/relationships/audio" Target="file:///E:\bai%20hat\do%20ban%20-%20mau%20giao%20-%20Copy.mp3" TargetMode="External"/><Relationship Id="rId1" Type="http://schemas.microsoft.com/office/2007/relationships/media" Target="file:///E:\bai%20hat\do%20ban%20-%20mau%20giao%20-%20Copy.mp3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6149" name="Picture 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6457" y="43656"/>
            <a:ext cx="198120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0163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0" y="4892675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914400" y="4267200"/>
            <a:ext cx="7391400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Lứa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tuổi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MGN 4-5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tuổi</a:t>
            </a:r>
            <a:endParaRPr lang="en-US" sz="32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latin typeface="Times New Roman" pitchFamily="18" charset="0"/>
            </a:endParaRPr>
          </a:p>
        </p:txBody>
      </p:sp>
      <p:pic>
        <p:nvPicPr>
          <p:cNvPr id="6154" name="Picture 1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85744" y="43656"/>
            <a:ext cx="19812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6037" y="4846637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8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97675" y="4917731"/>
            <a:ext cx="20574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38" name="Text Box 34"/>
          <p:cNvSpPr txBox="1">
            <a:spLocks noChangeArrowheads="1"/>
          </p:cNvSpPr>
          <p:nvPr/>
        </p:nvSpPr>
        <p:spPr bwMode="auto">
          <a:xfrm>
            <a:off x="446662" y="3354049"/>
            <a:ext cx="813752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TÌM HIỂU VỀ MỘT SỐ CON VẬT SỐNG TRONG RỪNG</a:t>
            </a:r>
          </a:p>
        </p:txBody>
      </p:sp>
      <p:sp>
        <p:nvSpPr>
          <p:cNvPr id="123941" name="WordArt 37"/>
          <p:cNvSpPr>
            <a:spLocks noChangeArrowheads="1" noChangeShapeType="1" noTextEdit="1"/>
          </p:cNvSpPr>
          <p:nvPr/>
        </p:nvSpPr>
        <p:spPr bwMode="auto">
          <a:xfrm>
            <a:off x="1336278" y="1798734"/>
            <a:ext cx="6547644" cy="1529266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4400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Lĩnh</a:t>
            </a:r>
            <a:r>
              <a:rPr lang="en-US" sz="44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vực</a:t>
            </a:r>
            <a:r>
              <a:rPr lang="en-US" sz="44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phát</a:t>
            </a:r>
            <a:r>
              <a:rPr lang="en-US" sz="44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triển</a:t>
            </a:r>
            <a:r>
              <a:rPr lang="en-US" sz="44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nhận</a:t>
            </a:r>
            <a:r>
              <a:rPr lang="en-US" sz="4400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40450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thức</a:t>
            </a:r>
            <a:endParaRPr lang="en-US" sz="44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40450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" name="Rectangle 16"/>
          <p:cNvSpPr/>
          <p:nvPr>
            <p:custDataLst>
              <p:tags r:id="rId1"/>
            </p:custDataLst>
          </p:nvPr>
        </p:nvSpPr>
        <p:spPr>
          <a:xfrm>
            <a:off x="1562100" y="22469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 HƯNG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73" y="1020095"/>
            <a:ext cx="961105" cy="96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3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8" grpId="0"/>
      <p:bldP spid="1239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ich ngoc\Documents\ho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94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6764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khỉ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5" descr="UL0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029200" y="228600"/>
            <a:ext cx="2057400" cy="457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76400" y="0"/>
            <a:ext cx="16002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71800" y="0"/>
            <a:ext cx="1295400" cy="990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00600" y="685800"/>
            <a:ext cx="3352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29200" y="1409700"/>
            <a:ext cx="33528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1000" y="457200"/>
            <a:ext cx="1828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57900" y="2209800"/>
            <a:ext cx="2552700" cy="38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934200" y="2971800"/>
            <a:ext cx="1676400" cy="76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477000" y="3657600"/>
            <a:ext cx="2133600" cy="685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28600" y="952500"/>
            <a:ext cx="1066800" cy="33909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056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ich ngoc\Documents\k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ich ngoc\Documents\kh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gấu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220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438400" y="304800"/>
            <a:ext cx="22098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4800" y="457200"/>
            <a:ext cx="13716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4800" y="1066800"/>
            <a:ext cx="1600200" cy="762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52400" y="2362200"/>
            <a:ext cx="1981200" cy="914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2400" y="152400"/>
            <a:ext cx="952500" cy="3048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72200" y="152400"/>
            <a:ext cx="2514600" cy="533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" y="3657600"/>
            <a:ext cx="13716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458200" y="419100"/>
            <a:ext cx="533400" cy="647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ich ngoc\Documents\ga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ich ngoc\Documents\ga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voi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khỉ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40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38200" y="1295400"/>
            <a:ext cx="3352800" cy="457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91000" y="1003111"/>
            <a:ext cx="2438400" cy="486428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38200" y="1866958"/>
            <a:ext cx="3352800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91000" y="1447800"/>
            <a:ext cx="2600256" cy="4419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879732" y="1866958"/>
            <a:ext cx="311268" cy="40004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191000" y="4495800"/>
            <a:ext cx="1066800" cy="1371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166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371600"/>
          </a:xfrm>
        </p:spPr>
        <p:txBody>
          <a:bodyPr>
            <a:normAutofit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8600" y="0"/>
            <a:ext cx="4305300" cy="519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3709952" y="921046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L000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14" y="-24904"/>
            <a:ext cx="470548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0" y="457200"/>
            <a:ext cx="838200" cy="140975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</a:t>
            </a:r>
            <a:r>
              <a:rPr lang="en-US" dirty="0" smtClean="0"/>
              <a:t> </a:t>
            </a:r>
            <a:r>
              <a:rPr lang="en-US" dirty="0" err="1" smtClean="0"/>
              <a:t>dài,và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2362200" y="152400"/>
            <a:ext cx="1714500" cy="1219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Voi</a:t>
            </a:r>
            <a:r>
              <a:rPr lang="en-US" dirty="0" smtClean="0"/>
              <a:t> </a:t>
            </a:r>
            <a:r>
              <a:rPr lang="en-US" dirty="0" err="1" smtClean="0"/>
              <a:t>to,chậm</a:t>
            </a:r>
            <a:r>
              <a:rPr lang="en-US" dirty="0" smtClean="0"/>
              <a:t> </a:t>
            </a:r>
            <a:r>
              <a:rPr lang="en-US" dirty="0" err="1" smtClean="0"/>
              <a:t>chạp</a:t>
            </a:r>
            <a:r>
              <a:rPr lang="en-US" dirty="0" smtClean="0"/>
              <a:t> ,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mía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7391400" y="304800"/>
            <a:ext cx="1752598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vòi,không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574990" y="152400"/>
            <a:ext cx="136861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Khỉ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bé,nhanh</a:t>
            </a:r>
            <a:r>
              <a:rPr lang="en-US" dirty="0" smtClean="0"/>
              <a:t> </a:t>
            </a:r>
            <a:r>
              <a:rPr lang="en-US" dirty="0" err="1" smtClean="0"/>
              <a:t>nhẹn,ăn</a:t>
            </a:r>
            <a:r>
              <a:rPr lang="en-US" dirty="0" smtClean="0"/>
              <a:t> </a:t>
            </a:r>
            <a:r>
              <a:rPr lang="en-US" dirty="0" err="1" smtClean="0"/>
              <a:t>chuối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577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881527" y="183750"/>
            <a:ext cx="78486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1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Ổn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định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tổ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chức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gây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hứng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thú</a:t>
            </a:r>
            <a:r>
              <a:rPr lang="en-US" b="1" i="1" dirty="0" smtClean="0">
                <a:solidFill>
                  <a:srgbClr val="0000FF"/>
                </a:solidFill>
              </a:rPr>
              <a:t>: </a:t>
            </a:r>
            <a:r>
              <a:rPr lang="en-US" b="1" i="1" dirty="0" err="1" smtClean="0">
                <a:solidFill>
                  <a:srgbClr val="0000FF"/>
                </a:solidFill>
              </a:rPr>
              <a:t>Hát</a:t>
            </a:r>
            <a:r>
              <a:rPr lang="en-US" b="1" i="1" dirty="0" smtClean="0">
                <a:solidFill>
                  <a:srgbClr val="0000FF"/>
                </a:solidFill>
              </a:rPr>
              <a:t> “</a:t>
            </a:r>
            <a:r>
              <a:rPr lang="en-US" b="1" i="1" dirty="0" err="1" smtClean="0">
                <a:solidFill>
                  <a:srgbClr val="0000FF"/>
                </a:solidFill>
              </a:rPr>
              <a:t>đố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bạn</a:t>
            </a:r>
            <a:r>
              <a:rPr lang="en-US" b="1" i="1" dirty="0" smtClean="0">
                <a:solidFill>
                  <a:srgbClr val="0000FF"/>
                </a:solidFill>
              </a:rPr>
              <a:t>”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179398"/>
            <a:ext cx="1647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843" y="50958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6801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So </a:t>
            </a:r>
            <a:r>
              <a:rPr lang="en-US" b="1" u="sng" dirty="0" err="1" smtClean="0">
                <a:solidFill>
                  <a:srgbClr val="FF00FF"/>
                </a:solidFill>
              </a:rPr>
              <a:t>sánh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err="1" smtClean="0">
                <a:solidFill>
                  <a:srgbClr val="0000FF"/>
                </a:solidFill>
              </a:rPr>
              <a:t>Sự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giống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và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khác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nhau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của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Gấu</a:t>
            </a:r>
            <a:r>
              <a:rPr lang="en-US" b="1" i="1" dirty="0" smtClean="0">
                <a:solidFill>
                  <a:srgbClr val="0000FF"/>
                </a:solidFill>
              </a:rPr>
              <a:t> – </a:t>
            </a:r>
            <a:r>
              <a:rPr lang="en-US" b="1" i="1" dirty="0" err="1" smtClean="0">
                <a:solidFill>
                  <a:srgbClr val="0000FF"/>
                </a:solidFill>
              </a:rPr>
              <a:t>hổ</a:t>
            </a: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96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Giống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219200" y="1447800"/>
            <a:ext cx="3200400" cy="4191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19600" y="1981200"/>
            <a:ext cx="3810000" cy="3657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600200" y="609600"/>
            <a:ext cx="2819400" cy="50292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19600" y="1295400"/>
            <a:ext cx="3581400" cy="434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066800" y="2209800"/>
            <a:ext cx="3352800" cy="3429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419600" y="2590800"/>
            <a:ext cx="3962400" cy="304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066800" y="4114800"/>
            <a:ext cx="3352800" cy="15240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419600" y="3924300"/>
            <a:ext cx="4267200" cy="1714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038600" y="1600200"/>
            <a:ext cx="381000" cy="40386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V="1">
            <a:off x="4419600" y="3124200"/>
            <a:ext cx="457200" cy="2514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0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8800" b="1" dirty="0" err="1" smtClean="0">
                <a:solidFill>
                  <a:srgbClr val="C00000"/>
                </a:solidFill>
              </a:rPr>
              <a:t>Khác</a:t>
            </a:r>
            <a:r>
              <a:rPr lang="en-US" sz="8800" b="1" dirty="0" smtClean="0">
                <a:solidFill>
                  <a:srgbClr val="C00000"/>
                </a:solidFill>
              </a:rPr>
              <a:t> </a:t>
            </a:r>
            <a:r>
              <a:rPr lang="en-US" sz="8800" b="1" dirty="0" err="1" smtClean="0">
                <a:solidFill>
                  <a:srgbClr val="C00000"/>
                </a:solidFill>
              </a:rPr>
              <a:t>nhau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bich ngoc\Documents\G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49579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iger_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905000" y="228600"/>
            <a:ext cx="2209800" cy="2057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to,châm</a:t>
            </a:r>
            <a:r>
              <a:rPr lang="en-US" dirty="0" smtClean="0"/>
              <a:t> </a:t>
            </a:r>
            <a:r>
              <a:rPr lang="en-US" dirty="0" err="1" smtClean="0"/>
              <a:t>chạp,lông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đen,đuôi</a:t>
            </a:r>
            <a:r>
              <a:rPr lang="en-US" dirty="0" smtClean="0"/>
              <a:t> </a:t>
            </a:r>
            <a:r>
              <a:rPr lang="en-US" dirty="0" err="1" smtClean="0"/>
              <a:t>ngắn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629400" y="228600"/>
            <a:ext cx="2057400" cy="1143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Hổ</a:t>
            </a:r>
            <a:r>
              <a:rPr lang="en-US" dirty="0" smtClean="0"/>
              <a:t> </a:t>
            </a:r>
            <a:r>
              <a:rPr lang="en-US" dirty="0" err="1" smtClean="0"/>
              <a:t>lông</a:t>
            </a:r>
            <a:r>
              <a:rPr lang="en-US" dirty="0" smtClean="0"/>
              <a:t> </a:t>
            </a:r>
            <a:r>
              <a:rPr lang="en-US" dirty="0" err="1" smtClean="0"/>
              <a:t>vằn,có</a:t>
            </a:r>
            <a:r>
              <a:rPr lang="en-US" dirty="0" smtClean="0"/>
              <a:t> </a:t>
            </a:r>
            <a:r>
              <a:rPr lang="en-US" dirty="0" err="1" smtClean="0"/>
              <a:t>ria,đuôi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Mở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rộng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009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bich ngoc\Documents\tegi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ch ngoc\Documents\huou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5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"/>
            <a:ext cx="45719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bich ngoc\Documents\s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2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o Cougar growl and snarlanimals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607399" y="685800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FF"/>
                </a:solidFill>
              </a:rPr>
              <a:t>HĐ3: </a:t>
            </a:r>
            <a:r>
              <a:rPr lang="en-US" b="1" u="sng" dirty="0" err="1" smtClean="0">
                <a:solidFill>
                  <a:srgbClr val="FF00FF"/>
                </a:solidFill>
              </a:rPr>
              <a:t>Kết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thúc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dirty="0" err="1" smtClean="0">
                <a:solidFill>
                  <a:srgbClr val="FF00FF"/>
                </a:solidFill>
              </a:rPr>
              <a:t>Vận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động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theo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nhạc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bài</a:t>
            </a: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b="1" dirty="0" err="1" smtClean="0">
                <a:solidFill>
                  <a:srgbClr val="FF00FF"/>
                </a:solidFill>
              </a:rPr>
              <a:t>hát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 smtClean="0"/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763" y="1100138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94026" y="3733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06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do ban - mau giao - Cop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 descr="2797bc7524d11af6346a683342e378f3-56662544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angaap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52400"/>
            <a:ext cx="2209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200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i copy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1855788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o ban - mau giao - Cop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6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6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7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5668962"/>
          </a:xfrm>
        </p:spPr>
        <p:txBody>
          <a:bodyPr/>
          <a:lstStyle/>
          <a:p>
            <a:pPr eaLnBrk="1" hangingPunct="1"/>
            <a:r>
              <a:rPr lang="en-US" b="1" u="sng" dirty="0" err="1" smtClean="0">
                <a:solidFill>
                  <a:srgbClr val="FF00FF"/>
                </a:solidFill>
              </a:rPr>
              <a:t>Hoạt</a:t>
            </a:r>
            <a:r>
              <a:rPr lang="en-US" b="1" u="sng" dirty="0" smtClean="0">
                <a:solidFill>
                  <a:srgbClr val="FF00FF"/>
                </a:solidFill>
              </a:rPr>
              <a:t> </a:t>
            </a:r>
            <a:r>
              <a:rPr lang="en-US" b="1" u="sng" dirty="0" err="1" smtClean="0">
                <a:solidFill>
                  <a:srgbClr val="FF00FF"/>
                </a:solidFill>
              </a:rPr>
              <a:t>động</a:t>
            </a:r>
            <a:r>
              <a:rPr lang="en-US" b="1" u="sng" dirty="0" smtClean="0">
                <a:solidFill>
                  <a:srgbClr val="FF00FF"/>
                </a:solidFill>
              </a:rPr>
              <a:t> 2</a:t>
            </a:r>
            <a:br>
              <a:rPr lang="en-US" b="1" u="sng" dirty="0" smtClean="0">
                <a:solidFill>
                  <a:srgbClr val="FF00FF"/>
                </a:solidFill>
              </a:rPr>
            </a:br>
            <a:r>
              <a:rPr lang="en-US" b="1" i="1" dirty="0" smtClean="0">
                <a:solidFill>
                  <a:srgbClr val="0000FF"/>
                </a:solidFill>
              </a:rPr>
              <a:t> TRÒ CHUYỆN – TÌM HIỂU VỀ CÁC CON VẬT SỐNG TRONG RỪNG</a:t>
            </a:r>
            <a:r>
              <a:rPr lang="en-US" dirty="0" smtClean="0"/>
              <a:t> </a:t>
            </a:r>
          </a:p>
        </p:txBody>
      </p:sp>
      <p:pic>
        <p:nvPicPr>
          <p:cNvPr id="4100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6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1112" y="5662613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0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805">
            <a:off x="538583" y="5253550"/>
            <a:ext cx="124888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1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000" y="-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1700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1866900"/>
            <a:ext cx="523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11" y="245305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84" y="3962400"/>
            <a:ext cx="523875" cy="215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9251">
            <a:off x="7946466" y="5662612"/>
            <a:ext cx="523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D:\TRANH ANH\anh dep\45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0975" y="5164488"/>
            <a:ext cx="523875" cy="275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00168">
            <a:off x="7519348" y="-411679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25428">
            <a:off x="5957927" y="-419100"/>
            <a:ext cx="68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2" descr="67169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19688">
            <a:off x="7090583" y="4979357"/>
            <a:ext cx="130479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Picturebupb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4793468"/>
            <a:ext cx="1647825" cy="20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9" descr="hiw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4042" y="736984"/>
            <a:ext cx="17526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65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5240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 smtClean="0">
                <a:solidFill>
                  <a:srgbClr val="C00000"/>
                </a:solidFill>
              </a:rPr>
              <a:t>voi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voi ro cop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685800"/>
            <a:ext cx="4305300" cy="420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uoi vo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0123">
            <a:off x="6164277" y="1518134"/>
            <a:ext cx="339560" cy="18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/>
          <p:nvPr/>
        </p:nvSpPr>
        <p:spPr>
          <a:xfrm flipH="1">
            <a:off x="3315493" y="0"/>
            <a:ext cx="45719" cy="9906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81100" y="304800"/>
            <a:ext cx="2057399" cy="129539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14800" y="228600"/>
            <a:ext cx="7620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0" y="4114800"/>
            <a:ext cx="3124200" cy="914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81600" y="76200"/>
            <a:ext cx="1333500" cy="1371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114800" y="952499"/>
            <a:ext cx="5029200" cy="25527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781800" y="2228849"/>
            <a:ext cx="2514600" cy="74295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52400" y="1752600"/>
            <a:ext cx="2514600" cy="8477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0" y="2600324"/>
            <a:ext cx="2895600" cy="72757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335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ch ngoc\Documents\vo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01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ch ngoc\Documents\voi xi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4478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C00000"/>
                </a:solidFill>
              </a:rPr>
              <a:t>Con </a:t>
            </a:r>
            <a:r>
              <a:rPr lang="en-US" sz="8800" b="1" dirty="0" err="1">
                <a:solidFill>
                  <a:srgbClr val="C00000"/>
                </a:solidFill>
              </a:rPr>
              <a:t>h</a:t>
            </a:r>
            <a:r>
              <a:rPr lang="en-US" sz="8800" b="1" dirty="0" err="1" smtClean="0">
                <a:solidFill>
                  <a:srgbClr val="C00000"/>
                </a:solidFill>
              </a:rPr>
              <a:t>ổ</a:t>
            </a:r>
            <a:endParaRPr lang="en-US" sz="88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Tiger_Yel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620000" y="0"/>
            <a:ext cx="9906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924800" y="762000"/>
            <a:ext cx="9906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934200" y="76200"/>
            <a:ext cx="11811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620000" y="1905000"/>
            <a:ext cx="12954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934200" y="2514600"/>
            <a:ext cx="2209800" cy="1066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772400" y="2514600"/>
            <a:ext cx="13716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" y="76200"/>
            <a:ext cx="2438400" cy="685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2400" y="609600"/>
            <a:ext cx="4191000" cy="21717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6200" y="3048000"/>
            <a:ext cx="838200" cy="1524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ich ngoc\Documents\ho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84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8&quot;/&gt;&lt;lineCharCount val=&quot;24&quot;/&gt;&lt;/TableIndex&gt;&lt;/ShapeTextInfo&gt;"/>
  <p:tag name="PRESENTER_SHAPEINFO" val="&lt;ThreeDShapeInfo&gt;&lt;uuid val=&quot;{A21A8208-88D2-42B1-B2A3-4DF85B343E26}&quot;/&gt;&lt;isInvalidForFieldText val=&quot;0&quot;/&gt;&lt;Image&gt;&lt;filename val=&quot;C:\Users\ADMINI~1\AppData\Local\Temp\~CaB3F0\data\asimages\{A21A8208-88D2-42B1-B2A3-4DF85B343E26}_2.png&quot;/&gt;&lt;left val=&quot;232&quot;/&gt;&lt;top val=&quot;9&quot;/&gt;&lt;width val=&quot;480&quot;/&gt;&lt;height val=&quot;69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96</Words>
  <Application>Microsoft Office PowerPoint</Application>
  <PresentationFormat>On-screen Show (4:3)</PresentationFormat>
  <Paragraphs>28</Paragraphs>
  <Slides>26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Hoạt động 1 Ổn định tổ chức gây hứng thú: Hát “đố bạn”</vt:lpstr>
      <vt:lpstr>PowerPoint Presentation</vt:lpstr>
      <vt:lpstr>Hoạt động 2  TRÒ CHUYỆN – TÌM HIỂU VỀ CÁC CON VẬT SỐNG TRONG RỪNG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 Sự giống và khác nhau của voi – khỉ</vt:lpstr>
      <vt:lpstr>PowerPoint Presentation</vt:lpstr>
      <vt:lpstr>PowerPoint Presentation</vt:lpstr>
      <vt:lpstr>So sánh  Sự giống và khác nhau của Gấu – hổ</vt:lpstr>
      <vt:lpstr>PowerPoint Presentation</vt:lpstr>
      <vt:lpstr>PowerPoint Presentation</vt:lpstr>
      <vt:lpstr>Mở rộng  </vt:lpstr>
      <vt:lpstr>PowerPoint Presentation</vt:lpstr>
      <vt:lpstr>PowerPoint Presentation</vt:lpstr>
      <vt:lpstr>HĐ3: Kết thúc Vận động theo nhạc bài hát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ngoc</dc:creator>
  <cp:lastModifiedBy>Techsi.vn</cp:lastModifiedBy>
  <cp:revision>32</cp:revision>
  <dcterms:created xsi:type="dcterms:W3CDTF">2013-12-07T08:37:31Z</dcterms:created>
  <dcterms:modified xsi:type="dcterms:W3CDTF">2024-12-04T05:58:10Z</dcterms:modified>
</cp:coreProperties>
</file>