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0" r:id="rId3"/>
    <p:sldId id="271" r:id="rId4"/>
    <p:sldId id="273" r:id="rId5"/>
    <p:sldId id="276" r:id="rId6"/>
    <p:sldId id="275" r:id="rId7"/>
    <p:sldId id="274" r:id="rId8"/>
    <p:sldId id="283" r:id="rId9"/>
    <p:sldId id="284" r:id="rId10"/>
    <p:sldId id="285" r:id="rId11"/>
    <p:sldId id="286" r:id="rId12"/>
    <p:sldId id="287" r:id="rId13"/>
    <p:sldId id="266" r:id="rId14"/>
    <p:sldId id="268" r:id="rId15"/>
    <p:sldId id="277" r:id="rId16"/>
    <p:sldId id="278" r:id="rId17"/>
    <p:sldId id="279" r:id="rId18"/>
    <p:sldId id="280" r:id="rId19"/>
    <p:sldId id="281" r:id="rId20"/>
    <p:sldId id="282" r:id="rId2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68" autoAdjust="0"/>
    <p:restoredTop sz="93538" autoAdjust="0"/>
  </p:normalViewPr>
  <p:slideViewPr>
    <p:cSldViewPr>
      <p:cViewPr>
        <p:scale>
          <a:sx n="80" d="100"/>
          <a:sy n="80" d="100"/>
        </p:scale>
        <p:origin x="-1104" y="-2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C5332-6DFD-4C44-94D9-F90A04370029}" type="datetimeFigureOut">
              <a:rPr lang="en-US" smtClean="0"/>
              <a:t>12/3/2024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00781-4379-4AF6-BF68-78D24AA24D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353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C5332-6DFD-4C44-94D9-F90A04370029}" type="datetimeFigureOut">
              <a:rPr lang="en-US" smtClean="0"/>
              <a:t>12/3/2024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00781-4379-4AF6-BF68-78D24AA24D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697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C5332-6DFD-4C44-94D9-F90A04370029}" type="datetimeFigureOut">
              <a:rPr lang="en-US" smtClean="0"/>
              <a:t>12/3/2024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00781-4379-4AF6-BF68-78D24AA24D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758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C5332-6DFD-4C44-94D9-F90A04370029}" type="datetimeFigureOut">
              <a:rPr lang="en-US" smtClean="0"/>
              <a:t>12/3/2024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00781-4379-4AF6-BF68-78D24AA24D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895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C5332-6DFD-4C44-94D9-F90A04370029}" type="datetimeFigureOut">
              <a:rPr lang="en-US" smtClean="0"/>
              <a:t>12/3/2024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00781-4379-4AF6-BF68-78D24AA24D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481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C5332-6DFD-4C44-94D9-F90A04370029}" type="datetimeFigureOut">
              <a:rPr lang="en-US" smtClean="0"/>
              <a:t>12/3/2024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00781-4379-4AF6-BF68-78D24AA24D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121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C5332-6DFD-4C44-94D9-F90A04370029}" type="datetimeFigureOut">
              <a:rPr lang="en-US" smtClean="0"/>
              <a:t>12/3/2024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00781-4379-4AF6-BF68-78D24AA24D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910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C5332-6DFD-4C44-94D9-F90A04370029}" type="datetimeFigureOut">
              <a:rPr lang="en-US" smtClean="0"/>
              <a:t>12/3/2024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00781-4379-4AF6-BF68-78D24AA24D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86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C5332-6DFD-4C44-94D9-F90A04370029}" type="datetimeFigureOut">
              <a:rPr lang="en-US" smtClean="0"/>
              <a:t>12/3/2024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00781-4379-4AF6-BF68-78D24AA24D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51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C5332-6DFD-4C44-94D9-F90A04370029}" type="datetimeFigureOut">
              <a:rPr lang="en-US" smtClean="0"/>
              <a:t>12/3/2024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00781-4379-4AF6-BF68-78D24AA24D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255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C5332-6DFD-4C44-94D9-F90A04370029}" type="datetimeFigureOut">
              <a:rPr lang="en-US" smtClean="0"/>
              <a:t>12/3/2024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00781-4379-4AF6-BF68-78D24AA24D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573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2C5332-6DFD-4C44-94D9-F90A04370029}" type="datetimeFigureOut">
              <a:rPr lang="en-US" smtClean="0"/>
              <a:t>12/3/2024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500781-4379-4AF6-BF68-78D24AA24D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070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3.png"/><Relationship Id="rId2" Type="http://schemas.openxmlformats.org/officeDocument/2006/relationships/video" Target="../media/media3.wmv"/><Relationship Id="rId1" Type="http://schemas.microsoft.com/office/2007/relationships/media" Target="../media/media3.wmv"/><Relationship Id="rId6" Type="http://schemas.openxmlformats.org/officeDocument/2006/relationships/image" Target="../media/image22.jpg"/><Relationship Id="rId5" Type="http://schemas.openxmlformats.org/officeDocument/2006/relationships/audio" Target="../media/audio6.wav"/><Relationship Id="rId4" Type="http://schemas.openxmlformats.org/officeDocument/2006/relationships/audio" Target="../media/audio7.wav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6.png"/><Relationship Id="rId2" Type="http://schemas.openxmlformats.org/officeDocument/2006/relationships/video" Target="../media/media3.wmv"/><Relationship Id="rId1" Type="http://schemas.microsoft.com/office/2007/relationships/media" Target="../media/media3.wmv"/><Relationship Id="rId6" Type="http://schemas.openxmlformats.org/officeDocument/2006/relationships/image" Target="../media/image25.png"/><Relationship Id="rId5" Type="http://schemas.openxmlformats.org/officeDocument/2006/relationships/audio" Target="../media/audio6.wav"/><Relationship Id="rId4" Type="http://schemas.openxmlformats.org/officeDocument/2006/relationships/audio" Target="../media/audio7.wav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8.png"/><Relationship Id="rId2" Type="http://schemas.openxmlformats.org/officeDocument/2006/relationships/video" Target="../media/media3.wmv"/><Relationship Id="rId1" Type="http://schemas.microsoft.com/office/2007/relationships/media" Target="../media/media3.wmv"/><Relationship Id="rId6" Type="http://schemas.openxmlformats.org/officeDocument/2006/relationships/image" Target="../media/image27.jpg"/><Relationship Id="rId5" Type="http://schemas.openxmlformats.org/officeDocument/2006/relationships/audio" Target="../media/audio6.wav"/><Relationship Id="rId4" Type="http://schemas.openxmlformats.org/officeDocument/2006/relationships/audio" Target="../media/audio7.wav"/><Relationship Id="rId9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1.png"/><Relationship Id="rId2" Type="http://schemas.openxmlformats.org/officeDocument/2006/relationships/video" Target="../media/media3.wmv"/><Relationship Id="rId1" Type="http://schemas.microsoft.com/office/2007/relationships/media" Target="../media/media3.wmv"/><Relationship Id="rId6" Type="http://schemas.openxmlformats.org/officeDocument/2006/relationships/image" Target="../media/image30.jpg"/><Relationship Id="rId5" Type="http://schemas.openxmlformats.org/officeDocument/2006/relationships/audio" Target="../media/audio6.wav"/><Relationship Id="rId4" Type="http://schemas.openxmlformats.org/officeDocument/2006/relationships/audio" Target="../media/audio7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3.png"/><Relationship Id="rId2" Type="http://schemas.openxmlformats.org/officeDocument/2006/relationships/video" Target="../media/media3.wmv"/><Relationship Id="rId1" Type="http://schemas.microsoft.com/office/2007/relationships/media" Target="../media/media3.wmv"/><Relationship Id="rId6" Type="http://schemas.openxmlformats.org/officeDocument/2006/relationships/image" Target="../media/image32.png"/><Relationship Id="rId5" Type="http://schemas.openxmlformats.org/officeDocument/2006/relationships/audio" Target="../media/audio6.wav"/><Relationship Id="rId4" Type="http://schemas.openxmlformats.org/officeDocument/2006/relationships/audio" Target="../media/audio7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t="-19000" r="-6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 txBox="1">
            <a:spLocks/>
          </p:cNvSpPr>
          <p:nvPr/>
        </p:nvSpPr>
        <p:spPr>
          <a:xfrm>
            <a:off x="3334988" y="666750"/>
            <a:ext cx="3124200" cy="628650"/>
          </a:xfrm>
          <a:prstGeom prst="rect">
            <a:avLst/>
          </a:prstGeom>
          <a:noFill/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lnSpc>
                <a:spcPts val="2400"/>
              </a:lnSpc>
            </a:pPr>
            <a:r>
              <a:rPr lang="en-US" sz="1600" dirty="0" smtClean="0">
                <a:solidFill>
                  <a:srgbClr val="00B0F0"/>
                </a:solidFill>
                <a:latin typeface="Cambria" pitchFamily="18" charset="0"/>
                <a:cs typeface="Andalus" panose="02020603050405020304" pitchFamily="18" charset="-78"/>
              </a:rPr>
              <a:t>UBND </a:t>
            </a:r>
            <a:r>
              <a:rPr lang="en-US" sz="1600" dirty="0" err="1" smtClean="0">
                <a:solidFill>
                  <a:srgbClr val="00B0F0"/>
                </a:solidFill>
                <a:latin typeface="Cambria" pitchFamily="18" charset="0"/>
                <a:cs typeface="Andalus" panose="02020603050405020304" pitchFamily="18" charset="-78"/>
              </a:rPr>
              <a:t>Quận</a:t>
            </a:r>
            <a:r>
              <a:rPr lang="en-US" sz="1600" dirty="0" smtClean="0">
                <a:solidFill>
                  <a:srgbClr val="00B0F0"/>
                </a:solidFill>
                <a:latin typeface="Cambria" pitchFamily="18" charset="0"/>
                <a:cs typeface="Andalus" panose="02020603050405020304" pitchFamily="18" charset="-78"/>
              </a:rPr>
              <a:t> Long </a:t>
            </a:r>
            <a:r>
              <a:rPr lang="en-US" sz="1600" dirty="0" err="1" smtClean="0">
                <a:solidFill>
                  <a:srgbClr val="00B0F0"/>
                </a:solidFill>
                <a:latin typeface="Cambria" pitchFamily="18" charset="0"/>
                <a:cs typeface="Andalus" panose="02020603050405020304" pitchFamily="18" charset="-78"/>
              </a:rPr>
              <a:t>Biên</a:t>
            </a:r>
            <a:endParaRPr lang="en-US" sz="1600" dirty="0" smtClean="0">
              <a:solidFill>
                <a:srgbClr val="00B0F0"/>
              </a:solidFill>
              <a:latin typeface="Cambria" pitchFamily="18" charset="0"/>
              <a:cs typeface="Andalus" panose="02020603050405020304" pitchFamily="18" charset="-78"/>
            </a:endParaRPr>
          </a:p>
          <a:p>
            <a:pPr algn="ctr">
              <a:lnSpc>
                <a:spcPts val="2400"/>
              </a:lnSpc>
            </a:pPr>
            <a:r>
              <a:rPr lang="en-US" sz="2000" dirty="0" err="1" smtClean="0">
                <a:solidFill>
                  <a:srgbClr val="00B0F0"/>
                </a:solidFill>
                <a:latin typeface="Cambria" pitchFamily="18" charset="0"/>
                <a:cs typeface="Andalus" panose="02020603050405020304" pitchFamily="18" charset="-78"/>
              </a:rPr>
              <a:t>Trường</a:t>
            </a:r>
            <a:r>
              <a:rPr lang="en-US" sz="2000" dirty="0" smtClean="0">
                <a:solidFill>
                  <a:srgbClr val="00B0F0"/>
                </a:solidFill>
                <a:latin typeface="Cambria" pitchFamily="18" charset="0"/>
                <a:cs typeface="Andalus" panose="02020603050405020304" pitchFamily="18" charset="-78"/>
              </a:rPr>
              <a:t> MN </a:t>
            </a:r>
            <a:r>
              <a:rPr lang="en-US" sz="2000" dirty="0" err="1" smtClean="0">
                <a:solidFill>
                  <a:srgbClr val="00B0F0"/>
                </a:solidFill>
                <a:latin typeface="Cambria" pitchFamily="18" charset="0"/>
                <a:cs typeface="Andalus" panose="02020603050405020304" pitchFamily="18" charset="-78"/>
              </a:rPr>
              <a:t>Việt</a:t>
            </a:r>
            <a:r>
              <a:rPr lang="en-US" sz="2000" dirty="0" smtClean="0">
                <a:solidFill>
                  <a:srgbClr val="00B0F0"/>
                </a:solidFill>
                <a:latin typeface="Cambria" pitchFamily="18" charset="0"/>
                <a:cs typeface="Andalus" panose="02020603050405020304" pitchFamily="18" charset="-78"/>
              </a:rPr>
              <a:t> </a:t>
            </a:r>
            <a:r>
              <a:rPr lang="en-US" sz="2000" dirty="0" err="1" smtClean="0">
                <a:solidFill>
                  <a:srgbClr val="00B0F0"/>
                </a:solidFill>
                <a:latin typeface="Cambria" pitchFamily="18" charset="0"/>
                <a:cs typeface="Andalus" panose="02020603050405020304" pitchFamily="18" charset="-78"/>
              </a:rPr>
              <a:t>Hưng</a:t>
            </a:r>
            <a:endParaRPr lang="vi-VN" sz="2000" dirty="0">
              <a:solidFill>
                <a:srgbClr val="00B0F0"/>
              </a:solidFill>
              <a:latin typeface="Cambria" pitchFamily="18" charset="0"/>
              <a:cs typeface="Andalus" panose="02020603050405020304" pitchFamily="18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67338" y="1964487"/>
            <a:ext cx="726032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4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Lĩnh vực phát triển </a:t>
            </a:r>
            <a:r>
              <a:rPr lang="en-US" sz="40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.VnArial" pitchFamily="34" charset="0"/>
              </a:rPr>
              <a:t>nh</a:t>
            </a:r>
            <a:r>
              <a:rPr lang="vi-VN" sz="4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ận thức</a:t>
            </a:r>
            <a:endParaRPr lang="en-US" sz="4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.Vn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56476" y="2701005"/>
            <a:ext cx="402366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vi-VN" sz="2800" b="1" cap="none" spc="0" dirty="0" smtClean="0">
                <a:ln/>
                <a:solidFill>
                  <a:srgbClr val="1B12CC"/>
                </a:solidFill>
                <a:effectLst/>
                <a:latin typeface="Times New Roman" pitchFamily="18" charset="0"/>
                <a:cs typeface="Times New Roman" pitchFamily="18" charset="0"/>
              </a:rPr>
              <a:t>LÀM QUEN VỚI TOÁN</a:t>
            </a:r>
            <a:endParaRPr lang="en-US" sz="2800" b="1" cap="none" spc="0" dirty="0">
              <a:ln/>
              <a:solidFill>
                <a:srgbClr val="1B12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03975" y="3272752"/>
            <a:ext cx="4391010" cy="44627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vi-VN" sz="2300" b="1" dirty="0" smtClean="0">
                <a:ln/>
                <a:solidFill>
                  <a:srgbClr val="1B12CC"/>
                </a:solidFill>
                <a:latin typeface="+mj-lt"/>
              </a:rPr>
              <a:t>Đề tài</a:t>
            </a:r>
            <a:r>
              <a:rPr lang="vi-VN" sz="2300" b="1" cap="none" spc="0" dirty="0" smtClean="0">
                <a:ln/>
                <a:solidFill>
                  <a:srgbClr val="1B12CC"/>
                </a:solidFill>
                <a:effectLst/>
                <a:latin typeface="+mj-lt"/>
              </a:rPr>
              <a:t>: Trò chơi với các hình khối</a:t>
            </a:r>
          </a:p>
        </p:txBody>
      </p:sp>
      <p:sp>
        <p:nvSpPr>
          <p:cNvPr id="10" name="Rectangle 9"/>
          <p:cNvSpPr/>
          <p:nvPr/>
        </p:nvSpPr>
        <p:spPr>
          <a:xfrm>
            <a:off x="3002287" y="3867150"/>
            <a:ext cx="277216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vi-VN" sz="2000" b="1" cap="none" spc="0" dirty="0" smtClean="0">
                <a:ln/>
                <a:solidFill>
                  <a:srgbClr val="1B12CC"/>
                </a:solidFill>
                <a:effectLst/>
                <a:latin typeface="+mj-lt"/>
              </a:rPr>
              <a:t>Lứa tuổi: MGL 5-6 tuổi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475" y="1295400"/>
            <a:ext cx="762000" cy="779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1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Rubic 9 ô phát triển trí thông minh | Shopee Việt Na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047750"/>
            <a:ext cx="3042745" cy="3042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812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o.remove.bg/downloads/ffec031d-657f-45c3-9bf2-64981c43e3ec/image-removebg-previ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742950"/>
            <a:ext cx="5495925" cy="412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6664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1563 0.0244 C 1.20834 0.02007 1.20036 0.01235 1.19307 0.00926 C 1.18647 0.00648 1.17518 0.00432 1.16893 0.00309 C 1.16442 0.00092 1.15991 -0.00155 1.15522 -0.00309 C 1.14827 -0.00525 1.13456 -0.00927 1.13456 -0.00927 C 1.11668 -0.00834 1.09879 -0.00896 1.08109 -0.00618 C 1.07466 -0.00525 1.05001 0.02131 1.04654 0.02748 C 1.03508 0.04848 1.04098 0.04323 1.03109 0.0491 C 1.01928 0.06362 1.01841 0.06578 1.00522 0.07041 C 0.95834 0.1121 0.90053 0.07782 0.84827 0.07659 C 0.83456 0.06022 0.81807 0.04787 0.80175 0.04293 C 0.79185 0.03119 0.78317 0.01945 0.77414 0.00617 C 0.77032 0.00062 0.76563 -0.00309 0.76216 -0.00927 C 0.75227 -0.02687 0.7573 -0.02255 0.74827 -0.0278 C 0.73959 -0.05003 0.75036 -0.02625 0.73977 -0.03984 C 0.73195 -0.05003 0.72553 -0.06146 0.7172 -0.07072 C 0.70817 -0.08061 0.70018 -0.09358 0.6915 -0.10439 C 0.68456 -0.11304 0.67761 -0.11489 0.67067 -0.12261 C 0.66616 -0.12755 0.66338 -0.13373 0.65869 -0.13805 C 0.64463 -0.15071 0.62761 -0.15874 0.61216 -0.16276 C 0.579 -0.18036 0.54202 -0.16832 0.50869 -0.15349 C 0.49688 -0.13929 0.483 -0.12786 0.47241 -0.11056 C 0.46702 -0.10192 0.46216 -0.09203 0.45695 -0.08277 C 0.45053 -0.07134 0.43456 -0.05528 0.43456 -0.05528 C 0.429 -0.04046 0.42154 -0.03058 0.41216 -0.02471 C 0.40383 -0.00988 0.39515 -0.00525 0.38456 0.00309 C 0.37987 0.00679 0.37484 0.00988 0.37067 0.01513 C 0.36893 0.01729 0.36754 0.01976 0.36563 0.02131 C 0.3547 0.02995 0.35504 0.02625 0.34307 0.03057 C 0.32206 0.03798 0.30244 0.0559 0.28109 0.06115 C 0.25574 0.06732 0.23057 0.07103 0.20522 0.07659 C 0.14984 0.07381 0.10973 0.0769 0.06043 0.06423 C 0.05243 0.06022 0.04428 0.05651 0.03629 0.05219 C 0.03282 0.05034 0.02935 0.04818 0.02588 0.04601 C 0.02414 0.04509 0.02067 0.04293 0.02067 0.04293 C 0.01407 0.03088 0.00434 0.01544 5E-6 -5.06485E-7 " pathEditMode="relative" ptsTypes="fffffffffffffffffffffffffffffffffffA">
                                      <p:cBhvr>
                                        <p:cTn id="6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5" t="8788" r="12598" b="8454"/>
          <a:stretch/>
        </p:blipFill>
        <p:spPr bwMode="auto">
          <a:xfrm>
            <a:off x="2133600" y="964324"/>
            <a:ext cx="4414345" cy="3247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4428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2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0" y="1918161"/>
            <a:ext cx="579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Trò chơi 2: Thi Xem ai nhanh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84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905000" y="1123950"/>
            <a:ext cx="518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Trò chơi 3: Cảm nhận đúng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" name="Marvellous Bright Ideas (Chicken Dance) - 27th April 2020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029200" y="3779783"/>
            <a:ext cx="6096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897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62797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audio>
              <p:cMediaNode vol="10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547749"/>
            <a:ext cx="1461805" cy="990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52600" y="1855664"/>
            <a:ext cx="563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 chơi 4: Bé tài giỏi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833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alphaModFix amt="77000"/>
            <a:lum/>
          </a:blip>
          <a:srcRect/>
          <a:stretch>
            <a:fillRect t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2038350"/>
            <a:ext cx="495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1: Khối gì có 6 mặt bằng nhau?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48507" y="2647950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>
                <a:solidFill>
                  <a:srgbClr val="7030A0"/>
                </a:solidFill>
                <a:latin typeface="+mj-lt"/>
              </a:rPr>
              <a:t>A: Khối chữ nhật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48507" y="3333750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7030A0"/>
                </a:solidFill>
                <a:latin typeface="+mj-lt"/>
              </a:rPr>
              <a:t>B</a:t>
            </a:r>
            <a:r>
              <a:rPr lang="vi-VN" sz="2400" dirty="0" smtClean="0">
                <a:solidFill>
                  <a:srgbClr val="7030A0"/>
                </a:solidFill>
                <a:latin typeface="+mj-lt"/>
              </a:rPr>
              <a:t>: Khối vuông</a:t>
            </a:r>
          </a:p>
        </p:txBody>
      </p:sp>
      <p:pic>
        <p:nvPicPr>
          <p:cNvPr id="8" name="My Video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867400" y="1352550"/>
            <a:ext cx="2438400" cy="1371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66900" y="4019550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7030A0"/>
                </a:solidFill>
                <a:latin typeface="+mj-lt"/>
              </a:rPr>
              <a:t>C</a:t>
            </a:r>
            <a:r>
              <a:rPr lang="vi-VN" sz="2400" dirty="0" smtClean="0">
                <a:solidFill>
                  <a:srgbClr val="7030A0"/>
                </a:solidFill>
                <a:latin typeface="+mj-lt"/>
              </a:rPr>
              <a:t>: Khối trụ</a:t>
            </a:r>
          </a:p>
        </p:txBody>
      </p:sp>
    </p:spTree>
    <p:extLst>
      <p:ext uri="{BB962C8B-B14F-4D97-AF65-F5344CB8AC3E}">
        <p14:creationId xmlns:p14="http://schemas.microsoft.com/office/powerpoint/2010/main" val="566894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1376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0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5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7" grpId="1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6" y="0"/>
            <a:ext cx="9191626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1" y="1385560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2: Hộp sữa có dạng khối gì?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1" y="270182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A: Khối trụ </a:t>
            </a:r>
            <a:endParaRPr lang="en-US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0" y="3297372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B: Khối cầu </a:t>
            </a:r>
            <a:endParaRPr lang="en-US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43" r="1571"/>
          <a:stretch/>
        </p:blipFill>
        <p:spPr>
          <a:xfrm>
            <a:off x="885604" y="2094771"/>
            <a:ext cx="1571084" cy="2283779"/>
          </a:xfrm>
          <a:prstGeom prst="rect">
            <a:avLst/>
          </a:prstGeom>
        </p:spPr>
      </p:pic>
      <p:pic>
        <p:nvPicPr>
          <p:cNvPr id="13" name="My Video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715000" y="930592"/>
            <a:ext cx="24384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755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376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5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 vol="80000">
                <p:cTn id="36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</p:childTnLst>
        </p:cTn>
      </p:par>
    </p:tnLst>
    <p:bldLst>
      <p:bldP spid="4" grpId="0"/>
      <p:bldP spid="5" grpId="0"/>
      <p:bldP spid="5" grpId="1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108" y="1962150"/>
            <a:ext cx="2409092" cy="26098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0454" y="1962150"/>
            <a:ext cx="6843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3: Khối nào có thể xếp chồng được lên nhau?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28952" y="2846525"/>
            <a:ext cx="5614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A: Khối trụ, khối vuông, khối chữ nhật</a:t>
            </a:r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52600" y="3486150"/>
            <a:ext cx="51891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Khối cầu, khối vuông, khối chữ nhật</a:t>
            </a:r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My Video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902927" y="496383"/>
            <a:ext cx="24384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3929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376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5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 vol="80000">
                <p:cTn id="36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</p:childTnLst>
        </p:cTn>
      </p:par>
    </p:tnLst>
    <p:bldLst>
      <p:bldP spid="6" grpId="0"/>
      <p:bldP spid="7" grpId="0"/>
      <p:bldP spid="7" grpId="1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-71576"/>
            <a:ext cx="1740965" cy="17167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1732891"/>
            <a:ext cx="54747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4: Khối gì chỉ lăn được mà không xếp chồng lên được?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1600" y="310515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>
                <a:solidFill>
                  <a:srgbClr val="00B050"/>
                </a:solidFill>
                <a:latin typeface="+mj-lt"/>
              </a:rPr>
              <a:t>A: Khối cầu</a:t>
            </a:r>
            <a:endParaRPr lang="en-US" sz="24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05759" y="386715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00B050"/>
                </a:solidFill>
                <a:latin typeface="+mj-lt"/>
              </a:rPr>
              <a:t>B</a:t>
            </a:r>
            <a:r>
              <a:rPr lang="vi-VN" sz="2400" dirty="0" smtClean="0">
                <a:solidFill>
                  <a:srgbClr val="00B050"/>
                </a:solidFill>
                <a:latin typeface="+mj-lt"/>
              </a:rPr>
              <a:t>: Khối trụ</a:t>
            </a:r>
            <a:endParaRPr lang="en-US" sz="2400" dirty="0">
              <a:solidFill>
                <a:srgbClr val="00B050"/>
              </a:solidFill>
              <a:latin typeface="+mj-lt"/>
            </a:endParaRPr>
          </a:p>
        </p:txBody>
      </p:sp>
      <p:pic>
        <p:nvPicPr>
          <p:cNvPr id="9" name="My Video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715000" y="2139849"/>
            <a:ext cx="24384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825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376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5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36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5" grpId="0"/>
      <p:bldP spid="6" grpId="0"/>
      <p:bldP spid="6" grpId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15" y="1073259"/>
            <a:ext cx="8313683" cy="4070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lớp chúng mình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2400" y="4512222"/>
            <a:ext cx="609600" cy="609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706323" y="610675"/>
            <a:ext cx="349486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 (Headings)"/>
              </a:rPr>
              <a:t>Lớp</a:t>
            </a:r>
            <a:r>
              <a:rPr lang="en-US" sz="24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 (Headings)"/>
              </a:rPr>
              <a:t> </a:t>
            </a:r>
            <a:r>
              <a:rPr lang="en-US" sz="2400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 (Headings)"/>
              </a:rPr>
              <a:t>chúng</a:t>
            </a:r>
            <a:r>
              <a:rPr lang="en-US" sz="24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 (Headings)"/>
              </a:rPr>
              <a:t> ta </a:t>
            </a:r>
            <a:r>
              <a:rPr lang="en-US" sz="2400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 (Headings)"/>
              </a:rPr>
              <a:t>đoàn</a:t>
            </a:r>
            <a:r>
              <a:rPr lang="en-US" sz="24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 (Headings)"/>
              </a:rPr>
              <a:t> </a:t>
            </a:r>
            <a:r>
              <a:rPr lang="en-US" sz="2400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 (Headings)"/>
              </a:rPr>
              <a:t>kết</a:t>
            </a:r>
            <a:endParaRPr lang="en-US" sz="2400" b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 (Headings)"/>
            </a:endParaRPr>
          </a:p>
        </p:txBody>
      </p:sp>
    </p:spTree>
    <p:extLst>
      <p:ext uri="{BB962C8B-B14F-4D97-AF65-F5344CB8AC3E}">
        <p14:creationId xmlns:p14="http://schemas.microsoft.com/office/powerpoint/2010/main" val="1295372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32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28234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20" y="2724150"/>
            <a:ext cx="2140090" cy="21400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517" y="1200149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5: Khối gì có 2 mặt đáy phẳng, mặt bên là đường bao cong?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35518" y="2262485"/>
            <a:ext cx="1943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A: Khối cầu</a:t>
            </a:r>
            <a:endParaRPr lang="en-US" sz="24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19752" y="2950779"/>
            <a:ext cx="1908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: Khối trụ</a:t>
            </a:r>
            <a:endParaRPr lang="en-US" sz="24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17125" y="3589598"/>
            <a:ext cx="2393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C: Khối vuông</a:t>
            </a:r>
            <a:endParaRPr lang="en-US" sz="24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My Video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867400" y="2002088"/>
            <a:ext cx="24384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656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1376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4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 vol="80000">
                <p:cTn id="45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</p:childTnLst>
        </p:cTn>
      </p:par>
    </p:tnLst>
    <p:bldLst>
      <p:bldP spid="5" grpId="0"/>
      <p:bldP spid="6" grpId="0"/>
      <p:bldP spid="7" grpId="0"/>
      <p:bldP spid="7" grpId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360909" y="1643262"/>
            <a:ext cx="4097596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 (Headings)"/>
              </a:rPr>
              <a:t>Trò</a:t>
            </a:r>
            <a:r>
              <a:rPr lang="en-US" sz="28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 (Headings)"/>
              </a:rPr>
              <a:t> </a:t>
            </a:r>
            <a:r>
              <a:rPr lang="en-US" sz="2800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 (Headings)"/>
              </a:rPr>
              <a:t>chơi</a:t>
            </a:r>
            <a:r>
              <a:rPr lang="en-US" sz="28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 (Headings)"/>
              </a:rPr>
              <a:t> 1: </a:t>
            </a:r>
          </a:p>
          <a:p>
            <a:pPr algn="ctr"/>
            <a:r>
              <a:rPr lang="en-US" sz="2800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 (Headings)"/>
              </a:rPr>
              <a:t>Nhìn</a:t>
            </a:r>
            <a:r>
              <a:rPr lang="en-US" sz="28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 (Headings)"/>
              </a:rPr>
              <a:t> </a:t>
            </a:r>
            <a:r>
              <a:rPr lang="en-US" sz="2800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 (Headings)"/>
              </a:rPr>
              <a:t>nhanh</a:t>
            </a:r>
            <a:r>
              <a:rPr lang="en-US" sz="28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 (Headings)"/>
              </a:rPr>
              <a:t> </a:t>
            </a:r>
            <a:r>
              <a:rPr lang="en-US" sz="2800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 (Headings)"/>
              </a:rPr>
              <a:t>đoán</a:t>
            </a:r>
            <a:r>
              <a:rPr lang="en-US" sz="28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 (Headings)"/>
              </a:rPr>
              <a:t> </a:t>
            </a:r>
            <a:r>
              <a:rPr lang="en-US" sz="2800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 (Headings)"/>
              </a:rPr>
              <a:t>đúng</a:t>
            </a:r>
            <a:endParaRPr lang="en-US" sz="2800" b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 (Headings)"/>
            </a:endParaRPr>
          </a:p>
        </p:txBody>
      </p:sp>
    </p:spTree>
    <p:extLst>
      <p:ext uri="{BB962C8B-B14F-4D97-AF65-F5344CB8AC3E}">
        <p14:creationId xmlns:p14="http://schemas.microsoft.com/office/powerpoint/2010/main" val="57276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625" b="90000" l="12188" r="88438">
                        <a14:foregroundMark x1="15000" y1="72813" x2="41563" y2="82188"/>
                        <a14:foregroundMark x1="52812" y1="75000" x2="52812" y2="75000"/>
                        <a14:foregroundMark x1="46250" y1="84375" x2="46250" y2="84375"/>
                        <a14:foregroundMark x1="41875" y1="84688" x2="41875" y2="84688"/>
                        <a14:backgroundMark x1="78125" y1="80000" x2="78125" y2="80000"/>
                        <a14:backgroundMark x1="67500" y1="83438" x2="67500" y2="834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597" t="16664" r="11818" b="11648"/>
          <a:stretch/>
        </p:blipFill>
        <p:spPr>
          <a:xfrm>
            <a:off x="4038600" y="1123948"/>
            <a:ext cx="3403326" cy="32278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" y="446313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 smtClean="0">
                <a:solidFill>
                  <a:srgbClr val="FF0000"/>
                </a:solidFill>
                <a:latin typeface="+mj-lt"/>
              </a:rPr>
              <a:t>Đố bé đây là khối gì?</a:t>
            </a:r>
            <a:endParaRPr lang="en-US" sz="24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31390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290"/>
            <a:ext cx="9144000" cy="5170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89" b="99742" l="3500" r="42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56" t="2101" r="57240" b="1675"/>
          <a:stretch/>
        </p:blipFill>
        <p:spPr>
          <a:xfrm>
            <a:off x="3505200" y="895350"/>
            <a:ext cx="2068124" cy="3265962"/>
          </a:xfrm>
        </p:spPr>
      </p:pic>
    </p:spTree>
    <p:extLst>
      <p:ext uri="{BB962C8B-B14F-4D97-AF65-F5344CB8AC3E}">
        <p14:creationId xmlns:p14="http://schemas.microsoft.com/office/powerpoint/2010/main" val="1315651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663 0.28227 C -0.51701 0.22483 -0.50607 0.19086 -0.48593 0.14886 C -0.48142 0.1399 -0.47847 0.13002 -0.47343 0.12384 C -0.4592 0.10717 -0.44531 0.10346 -0.42968 0.10192 C -0.40972 0.10223 -0.38958 0.10223 -0.36961 0.10439 C -0.35868 0.10562 -0.34322 0.1328 -0.33107 0.14021 C -0.31961 0.14731 -0.30816 0.15627 -0.2967 0.16245 C -0.29236 0.16492 -0.28333 0.16801 -0.28333 0.16862 C -0.27291 0.1819 -0.24895 0.1819 -0.24895 0.18252 C -0.20399 0.18036 -0.15763 0.20105 -0.11371 0.17387 C -0.1059 0.16893 -0.09826 0.15473 -0.09097 0.14608 C -0.07257 0.12323 -0.04757 0.10439 -0.03281 0.06547 C -0.02066 0.03366 -0.00312 0.00124 0.01407 -0.00401 C 0.06893 -0.00123 0.05157 -0.021 0.07032 0.00185 L 0.05868 -0.0176 " pathEditMode="relative" rAng="0" ptsTypes="fffffffffffff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47" y="-1516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3" t="18368" r="503" b="25382"/>
          <a:stretch/>
        </p:blipFill>
        <p:spPr bwMode="auto">
          <a:xfrm>
            <a:off x="-76200" y="-1"/>
            <a:ext cx="9220200" cy="518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6604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659" b="91707" l="50000" r="97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3239" r="2381" b="9600"/>
          <a:stretch/>
        </p:blipFill>
        <p:spPr>
          <a:xfrm>
            <a:off x="1600200" y="1824201"/>
            <a:ext cx="4335293" cy="2133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29200" y="677146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 smtClean="0">
                <a:solidFill>
                  <a:srgbClr val="FF0000"/>
                </a:solidFill>
                <a:latin typeface="+mj-lt"/>
              </a:rPr>
              <a:t>Đố bé đây là khối gì?</a:t>
            </a:r>
            <a:endParaRPr lang="en-US" sz="24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9494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2" y="0"/>
            <a:ext cx="9136117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8200" y="834259"/>
            <a:ext cx="7196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dirty="0" smtClean="0">
                <a:solidFill>
                  <a:srgbClr val="FF0000"/>
                </a:solidFill>
                <a:latin typeface="+mj-lt"/>
              </a:rPr>
              <a:t>Bé hãy đoán xem những đồ dùng, đồ chơi </a:t>
            </a:r>
          </a:p>
          <a:p>
            <a:pPr algn="ctr"/>
            <a:r>
              <a:rPr lang="vi-VN" sz="2400" dirty="0" smtClean="0">
                <a:solidFill>
                  <a:srgbClr val="FF0000"/>
                </a:solidFill>
                <a:latin typeface="+mj-lt"/>
              </a:rPr>
              <a:t>sau đây giống với khối gì đã học nhé!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0245" name="Picture 5" descr="https://o.remove.bg/downloads/06449af2-4a76-4706-9f9f-e0b12072de86/image-removebg-previ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440" y="2612805"/>
            <a:ext cx="6477000" cy="256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162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9" t="7654" r="13257" b="13265"/>
          <a:stretch/>
        </p:blipFill>
        <p:spPr bwMode="auto">
          <a:xfrm>
            <a:off x="3168869" y="993227"/>
            <a:ext cx="3088392" cy="3254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3421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3107 0.07968 C -0.61875 0.03551 -0.58923 0.03304 -0.56562 0.02131 C -0.54774 0.01235 -0.52986 0.00123 -0.51215 -0.00927 C -0.50069 -0.00834 -0.48906 -0.00803 -0.4776 -0.00618 C -0.46788 -0.00463 -0.4618 0.01915 -0.45 0.0244 C -0.43906 0.05034 -0.42482 0.07257 -0.41215 0.09512 C -0.40607 0.10593 -0.40104 0.11859 -0.39479 0.12878 C -0.38889 0.13866 -0.38159 0.14608 -0.37587 0.15627 C -0.371 0.16492 -0.3651 0.17634 -0.35868 0.18097 C -0.3526 0.18561 -0.34618 0.189 -0.33975 0.19302 C -0.33507 0.19209 -0.33038 0.19271 -0.32587 0.18993 C -0.31493 0.18252 -0.31892 0.17264 -0.31041 0.16244 C -0.29653 0.12106 -0.28889 0.09357 -0.25868 0.08585 C -0.24982 0.07813 -0.24045 0.07597 -0.23107 0.07041 C -0.22639 0.07134 -0.22153 0.07072 -0.21719 0.0735 C -0.19392 0.08925 -0.17899 0.13094 -0.16059 0.15627 C -0.12812 0.15164 -0.11979 0.15349 -0.09479 0.13496 C -0.08923 0.12446 -0.08958 0.12724 -0.08628 0.11334 C -0.08472 0.10685 -0.08333 0.09357 -0.08107 0.08894 C -0.07986 0.08647 -0.0776 0.08678 -0.07587 0.08585 C -0.06823 0.06794 -0.05955 0.06424 -0.04826 0.05497 C -0.03246 0.042 -0.01909 0.0281 -0.00173 0.0244 C 0.01268 0.02748 0.02726 0.0281 0.04132 0.03366 C 0.05139 0.03768 0.05938 0.06022 0.06719 0.07041 C 0.06927 0.07319 0.07222 0.0735 0.07413 0.07659 C 0.08472 0.09234 0.09722 0.11365 0.10521 0.13496 C 0.11025 0.09419 0.11389 0.08925 0.12761 0.05806 C 0.13663 0.03768 0.12813 0.04725 0.13959 0.03366 C 0.15156 0.01915 0.16563 0.01112 0.17761 -0.00309 C 0.18212 -0.00216 0.18716 -0.0034 0.19132 4.16924E-6 C 0.19653 0.00401 0.20521 0.01822 0.20521 0.01822 C 0.21007 0.03119 0.21597 0.04416 0.2224 0.05497 C 0.23091 0.11519 0.22344 0.15781 0.20347 0.20228 C 0.19757 0.23378 0.17865 0.24459 0.16198 0.2483 C 0.15851 0.25139 0.15556 0.25633 0.15174 0.25756 C 0.13802 0.26158 0.11025 0.26374 0.11025 0.26374 C 0.09132 0.26282 0.07222 0.26374 0.05347 0.26065 C 0.04809 0.25973 0.04323 0.25324 0.03785 0.25139 C 0.025 0.24676 0.01493 0.24027 0.00347 0.23008 C -0.00034 0.22668 -0.00729 0.22421 -0.01041 0.21773 C -0.01788 0.20352 -0.02361 0.17943 -0.03281 0.16862 C -0.03628 0.15627 -0.03889 0.14361 -0.04305 0.13187 C -0.04444 0.11056 -0.04618 0.0908 -0.05 0.07041 C -0.04948 0.04107 -0.05798 -0.00803 -0.04132 -0.0278 C -0.00816 -0.02409 -0.01962 -0.0349 -0.00521 -0.00927 C 0.00052 0.00092 -8.33333E-7 -0.00772 -8.33333E-7 4.16924E-6 " pathEditMode="relative" ptsTypes="fff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1803</TotalTime>
  <Words>233</Words>
  <Application>Microsoft Office PowerPoint</Application>
  <PresentationFormat>On-screen Show (16:9)</PresentationFormat>
  <Paragraphs>33</Paragraphs>
  <Slides>20</Slides>
  <Notes>0</Notes>
  <HiddenSlides>0</HiddenSlides>
  <MMClips>7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Techsi.vn</dc:creator>
  <cp:lastModifiedBy>Techsi.vn</cp:lastModifiedBy>
  <cp:revision>86</cp:revision>
  <dcterms:created xsi:type="dcterms:W3CDTF">2020-10-29T07:27:07Z</dcterms:created>
  <dcterms:modified xsi:type="dcterms:W3CDTF">2024-12-03T02:02:10Z</dcterms:modified>
</cp:coreProperties>
</file>