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F03CA-F4C7-455C-90ED-9D1AE866CF83}" type="datetimeFigureOut">
              <a:rPr lang="en-US" smtClean="0"/>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90187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F03CA-F4C7-455C-90ED-9D1AE866CF83}" type="datetimeFigureOut">
              <a:rPr lang="en-US" smtClean="0"/>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50222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F03CA-F4C7-455C-90ED-9D1AE866CF83}" type="datetimeFigureOut">
              <a:rPr lang="en-US" smtClean="0"/>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248903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F03CA-F4C7-455C-90ED-9D1AE866CF83}" type="datetimeFigureOut">
              <a:rPr lang="en-US" smtClean="0"/>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426777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F03CA-F4C7-455C-90ED-9D1AE866CF83}" type="datetimeFigureOut">
              <a:rPr lang="en-US" smtClean="0"/>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72655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F03CA-F4C7-455C-90ED-9D1AE866CF83}" type="datetimeFigureOut">
              <a:rPr lang="en-US" smtClean="0"/>
              <a:t>30/9/2024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096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F03CA-F4C7-455C-90ED-9D1AE866CF83}" type="datetimeFigureOut">
              <a:rPr lang="en-US" smtClean="0"/>
              <a:t>30/9/2024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301050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F03CA-F4C7-455C-90ED-9D1AE866CF83}" type="datetimeFigureOut">
              <a:rPr lang="en-US" smtClean="0"/>
              <a:t>30/9/2024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377367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F03CA-F4C7-455C-90ED-9D1AE866CF83}" type="datetimeFigureOut">
              <a:rPr lang="en-US" smtClean="0"/>
              <a:t>30/9/2024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47615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F03CA-F4C7-455C-90ED-9D1AE866CF83}" type="datetimeFigureOut">
              <a:rPr lang="en-US" smtClean="0"/>
              <a:t>30/9/2024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217213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F03CA-F4C7-455C-90ED-9D1AE866CF83}" type="datetimeFigureOut">
              <a:rPr lang="en-US" smtClean="0"/>
              <a:t>30/9/2024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9510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8EF03CA-F4C7-455C-90ED-9D1AE866CF83}" type="datetimeFigureOut">
              <a:rPr lang="en-US" smtClean="0"/>
              <a:t>30/9/2024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2F318D4-6558-4507-B60A-CAAFF79CBB88}" type="slidenum">
              <a:rPr lang="en-US" smtClean="0"/>
              <a:t>‹#›</a:t>
            </a:fld>
            <a:endParaRPr lang="en-US"/>
          </a:p>
        </p:txBody>
      </p:sp>
    </p:spTree>
    <p:extLst>
      <p:ext uri="{BB962C8B-B14F-4D97-AF65-F5344CB8AC3E}">
        <p14:creationId xmlns:p14="http://schemas.microsoft.com/office/powerpoint/2010/main" val="35775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 y="1"/>
            <a:ext cx="915318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0827" y="377148"/>
            <a:ext cx="6504922" cy="461665"/>
          </a:xfrm>
          <a:prstGeom prst="rect">
            <a:avLst/>
          </a:prstGeom>
          <a:noFill/>
        </p:spPr>
        <p:txBody>
          <a:bodyPr wrap="none" rtlCol="0">
            <a:spAutoFit/>
          </a:bodyPr>
          <a:lstStyle/>
          <a:p>
            <a:r>
              <a:rPr lang="en-US" sz="2400" b="1" dirty="0" smtClean="0">
                <a:solidFill>
                  <a:srgbClr val="0070C0"/>
                </a:solidFill>
              </a:rPr>
              <a:t>PHÒNG GIÁO DỤC VÀ ĐÀO TẠO QUẬN LONG BIÊN</a:t>
            </a:r>
            <a:endParaRPr lang="en-US" sz="2400" b="1" dirty="0">
              <a:solidFill>
                <a:srgbClr val="0070C0"/>
              </a:solidFill>
            </a:endParaRPr>
          </a:p>
        </p:txBody>
      </p:sp>
      <p:sp>
        <p:nvSpPr>
          <p:cNvPr id="6" name="TextBox 5"/>
          <p:cNvSpPr txBox="1"/>
          <p:nvPr/>
        </p:nvSpPr>
        <p:spPr>
          <a:xfrm>
            <a:off x="2841674" y="792648"/>
            <a:ext cx="4354718" cy="461665"/>
          </a:xfrm>
          <a:prstGeom prst="rect">
            <a:avLst/>
          </a:prstGeom>
          <a:noFill/>
        </p:spPr>
        <p:txBody>
          <a:bodyPr wrap="none" rtlCol="0">
            <a:spAutoFit/>
          </a:bodyPr>
          <a:lstStyle/>
          <a:p>
            <a:r>
              <a:rPr lang="en-US" sz="2400" b="1" dirty="0" smtClean="0">
                <a:solidFill>
                  <a:srgbClr val="7030A0"/>
                </a:solidFill>
              </a:rPr>
              <a:t>TRƯỜNG MẦM NON VIỆT HƯNG</a:t>
            </a:r>
            <a:endParaRPr lang="en-US" sz="2400" b="1" dirty="0">
              <a:solidFill>
                <a:srgbClr val="7030A0"/>
              </a:solidFill>
            </a:endParaRPr>
          </a:p>
        </p:txBody>
      </p:sp>
      <p:sp>
        <p:nvSpPr>
          <p:cNvPr id="7" name="TextBox 6"/>
          <p:cNvSpPr txBox="1"/>
          <p:nvPr/>
        </p:nvSpPr>
        <p:spPr>
          <a:xfrm>
            <a:off x="1620827" y="2194267"/>
            <a:ext cx="6796412" cy="646331"/>
          </a:xfrm>
          <a:prstGeom prst="rect">
            <a:avLst/>
          </a:prstGeom>
          <a:noFill/>
        </p:spPr>
        <p:txBody>
          <a:bodyPr wrap="none" rtlCol="0">
            <a:spAutoFit/>
          </a:bodyPr>
          <a:lstStyle/>
          <a:p>
            <a:r>
              <a:rPr lang="en-US" sz="3600" b="1" dirty="0" smtClean="0">
                <a:solidFill>
                  <a:srgbClr val="FF0000"/>
                </a:solidFill>
              </a:rPr>
              <a:t>LĨNH VỰC PHÁT TRIỂN NGÔN NGỮ</a:t>
            </a:r>
            <a:endParaRPr lang="en-US" sz="3600" b="1" dirty="0">
              <a:solidFill>
                <a:srgbClr val="FF0000"/>
              </a:solidFill>
            </a:endParaRPr>
          </a:p>
        </p:txBody>
      </p:sp>
      <p:sp>
        <p:nvSpPr>
          <p:cNvPr id="8" name="TextBox 7"/>
          <p:cNvSpPr txBox="1"/>
          <p:nvPr/>
        </p:nvSpPr>
        <p:spPr>
          <a:xfrm>
            <a:off x="2588455" y="2897205"/>
            <a:ext cx="4244688" cy="461665"/>
          </a:xfrm>
          <a:prstGeom prst="rect">
            <a:avLst/>
          </a:prstGeom>
          <a:noFill/>
        </p:spPr>
        <p:txBody>
          <a:bodyPr wrap="none" rtlCol="0">
            <a:spAutoFit/>
          </a:bodyPr>
          <a:lstStyle/>
          <a:p>
            <a:r>
              <a:rPr lang="en-US" sz="2400" b="1" dirty="0" smtClean="0"/>
              <a:t>ĐỀ TÀI: THƠ “ ĐÔI MẮT CỦA EM</a:t>
            </a:r>
            <a:endParaRPr lang="en-US" sz="2400" b="1" dirty="0"/>
          </a:p>
        </p:txBody>
      </p:sp>
      <p:sp>
        <p:nvSpPr>
          <p:cNvPr id="9" name="TextBox 8"/>
          <p:cNvSpPr txBox="1"/>
          <p:nvPr/>
        </p:nvSpPr>
        <p:spPr>
          <a:xfrm>
            <a:off x="3322747" y="3394961"/>
            <a:ext cx="2691699" cy="461665"/>
          </a:xfrm>
          <a:prstGeom prst="rect">
            <a:avLst/>
          </a:prstGeom>
          <a:noFill/>
        </p:spPr>
        <p:txBody>
          <a:bodyPr wrap="none" rtlCol="0">
            <a:spAutoFit/>
          </a:bodyPr>
          <a:lstStyle/>
          <a:p>
            <a:r>
              <a:rPr lang="en-US" sz="2400" b="1" dirty="0" smtClean="0">
                <a:solidFill>
                  <a:srgbClr val="00B050"/>
                </a:solidFill>
              </a:rPr>
              <a:t>LỨA TUỔI: 3-4 TUỔI</a:t>
            </a:r>
            <a:endParaRPr lang="en-US" sz="2400" b="1" dirty="0">
              <a:solidFill>
                <a:srgbClr val="00B050"/>
              </a:solidFill>
            </a:endParaRPr>
          </a:p>
        </p:txBody>
      </p:sp>
      <p:sp>
        <p:nvSpPr>
          <p:cNvPr id="10" name="TextBox 9"/>
          <p:cNvSpPr txBox="1"/>
          <p:nvPr/>
        </p:nvSpPr>
        <p:spPr>
          <a:xfrm>
            <a:off x="3322747" y="4133514"/>
            <a:ext cx="3038011" cy="461665"/>
          </a:xfrm>
          <a:prstGeom prst="rect">
            <a:avLst/>
          </a:prstGeom>
          <a:noFill/>
        </p:spPr>
        <p:txBody>
          <a:bodyPr wrap="none" rtlCol="0">
            <a:spAutoFit/>
          </a:bodyPr>
          <a:lstStyle/>
          <a:p>
            <a:r>
              <a:rPr lang="en-US" sz="2400" b="1" dirty="0" smtClean="0">
                <a:solidFill>
                  <a:srgbClr val="002060"/>
                </a:solidFill>
              </a:rPr>
              <a:t>NĂM HỌC: 2024- 2025</a:t>
            </a:r>
            <a:endParaRPr lang="en-US" sz="2400" b="1" dirty="0">
              <a:solidFill>
                <a:srgbClr val="00206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883" y="1325166"/>
            <a:ext cx="1201737" cy="8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958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837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3447" y="890746"/>
            <a:ext cx="6541477" cy="3046988"/>
          </a:xfrm>
          <a:prstGeom prst="rect">
            <a:avLst/>
          </a:prstGeom>
        </p:spPr>
        <p:txBody>
          <a:bodyPr wrap="square">
            <a:spAutoFit/>
          </a:bodyPr>
          <a:lstStyle/>
          <a:p>
            <a:pPr algn="ctr">
              <a:lnSpc>
                <a:spcPct val="150000"/>
              </a:lnSpc>
            </a:pPr>
            <a:r>
              <a:rPr lang="vi-VN" sz="4400" b="1" dirty="0">
                <a:solidFill>
                  <a:srgbClr val="FF0000"/>
                </a:solidFill>
                <a:latin typeface="Times New Roman" pitchFamily="18" charset="0"/>
                <a:cs typeface="Times New Roman" pitchFamily="18" charset="0"/>
              </a:rPr>
              <a:t>Kết thúc:</a:t>
            </a:r>
          </a:p>
          <a:p>
            <a:pPr algn="ctr">
              <a:lnSpc>
                <a:spcPct val="150000"/>
              </a:lnSpc>
            </a:pPr>
            <a:r>
              <a:rPr lang="vi-VN" sz="2800" b="1" dirty="0" smtClean="0">
                <a:latin typeface="Times New Roman" pitchFamily="18" charset="0"/>
                <a:cs typeface="Times New Roman" pitchFamily="18" charset="0"/>
              </a:rPr>
              <a:t> </a:t>
            </a:r>
            <a:r>
              <a:rPr lang="vi-VN" sz="2800" b="1" dirty="0">
                <a:solidFill>
                  <a:srgbClr val="00B050"/>
                </a:solidFill>
                <a:latin typeface="Times New Roman" pitchFamily="18" charset="0"/>
                <a:cs typeface="Times New Roman" pitchFamily="18" charset="0"/>
              </a:rPr>
              <a:t>Cô mở nhạc bài hát </a:t>
            </a:r>
            <a:r>
              <a:rPr lang="vi-VN" sz="2800" b="1" i="1" dirty="0">
                <a:solidFill>
                  <a:srgbClr val="00B050"/>
                </a:solidFill>
                <a:latin typeface="Times New Roman" pitchFamily="18" charset="0"/>
                <a:cs typeface="Times New Roman" pitchFamily="18" charset="0"/>
              </a:rPr>
              <a:t>“ Đôi mắt xinh” cho trẻ nghe và chuyển hoạt động</a:t>
            </a:r>
            <a:endParaRPr lang="vi-VN" sz="2800" b="1" dirty="0">
              <a:solidFill>
                <a:srgbClr val="00B050"/>
              </a:solidFill>
              <a:latin typeface="Times New Roman" pitchFamily="18" charset="0"/>
              <a:cs typeface="Times New Roman" pitchFamily="18" charset="0"/>
            </a:endParaRPr>
          </a:p>
          <a:p>
            <a:pPr algn="ctr">
              <a:lnSpc>
                <a:spcPct val="150000"/>
              </a:lnSpc>
            </a:pPr>
            <a:r>
              <a:rPr lang="vi-VN" sz="2800" b="1" dirty="0">
                <a:solidFill>
                  <a:srgbClr val="00B050"/>
                </a:solidFill>
                <a:latin typeface="Times New Roman" pitchFamily="18" charset="0"/>
                <a:cs typeface="Times New Roman" pitchFamily="18" charset="0"/>
              </a:rPr>
              <a:t> </a:t>
            </a:r>
          </a:p>
        </p:txBody>
      </p:sp>
    </p:spTree>
    <p:extLst>
      <p:ext uri="{BB962C8B-B14F-4D97-AF65-F5344CB8AC3E}">
        <p14:creationId xmlns:p14="http://schemas.microsoft.com/office/powerpoint/2010/main" val="282694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10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42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78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1" y="134135"/>
            <a:ext cx="7807569" cy="6555641"/>
          </a:xfrm>
          <a:prstGeom prst="rect">
            <a:avLst/>
          </a:prstGeom>
        </p:spPr>
        <p:txBody>
          <a:bodyPr wrap="square">
            <a:spAutoFit/>
          </a:bodyPr>
          <a:lstStyle/>
          <a:p>
            <a:pPr>
              <a:lnSpc>
                <a:spcPct val="150000"/>
              </a:lnSpc>
            </a:pPr>
            <a:r>
              <a:rPr lang="en-US" sz="2000" b="1" dirty="0" smtClean="0">
                <a:solidFill>
                  <a:srgbClr val="FF0000"/>
                </a:solidFill>
                <a:latin typeface="+mj-lt"/>
              </a:rPr>
              <a:t>1</a:t>
            </a:r>
            <a:r>
              <a:rPr lang="vi-VN" sz="2000" b="1" dirty="0" smtClean="0">
                <a:solidFill>
                  <a:srgbClr val="FF0000"/>
                </a:solidFill>
                <a:latin typeface="+mj-lt"/>
              </a:rPr>
              <a:t>. </a:t>
            </a:r>
            <a:r>
              <a:rPr lang="vi-VN" sz="2000" b="1" dirty="0">
                <a:solidFill>
                  <a:srgbClr val="FF0000"/>
                </a:solidFill>
                <a:latin typeface="+mj-lt"/>
              </a:rPr>
              <a:t>Kiến thức</a:t>
            </a:r>
            <a:r>
              <a:rPr lang="vi-VN" sz="2000" i="1" dirty="0">
                <a:solidFill>
                  <a:srgbClr val="FF0000"/>
                </a:solidFill>
                <a:latin typeface="+mj-lt"/>
              </a:rPr>
              <a:t>.</a:t>
            </a:r>
            <a:endParaRPr lang="vi-VN" sz="2000" dirty="0">
              <a:solidFill>
                <a:srgbClr val="FF0000"/>
              </a:solidFill>
              <a:latin typeface="+mj-lt"/>
            </a:endParaRPr>
          </a:p>
          <a:p>
            <a:pPr>
              <a:lnSpc>
                <a:spcPct val="150000"/>
              </a:lnSpc>
            </a:pPr>
            <a:r>
              <a:rPr lang="vi-VN" sz="2000" b="1" dirty="0">
                <a:solidFill>
                  <a:srgbClr val="FF0000"/>
                </a:solidFill>
                <a:latin typeface="+mj-lt"/>
              </a:rPr>
              <a:t>-</a:t>
            </a:r>
            <a:r>
              <a:rPr lang="vi-VN" sz="2000" b="1" dirty="0">
                <a:solidFill>
                  <a:srgbClr val="0070C0"/>
                </a:solidFill>
                <a:latin typeface="+mj-lt"/>
              </a:rPr>
              <a:t> </a:t>
            </a:r>
            <a:r>
              <a:rPr lang="vi-VN" sz="2000" dirty="0">
                <a:solidFill>
                  <a:srgbClr val="0070C0"/>
                </a:solidFill>
                <a:latin typeface="+mj-lt"/>
              </a:rPr>
              <a:t>Trẻ nhớ được tên bài thơ: “ Đôi mắt”của tác giả Lê Thị Mỹ Phương.</a:t>
            </a:r>
          </a:p>
          <a:p>
            <a:pPr>
              <a:lnSpc>
                <a:spcPct val="150000"/>
              </a:lnSpc>
            </a:pPr>
            <a:r>
              <a:rPr lang="vi-VN" sz="2000" dirty="0">
                <a:solidFill>
                  <a:srgbClr val="0070C0"/>
                </a:solidFill>
                <a:latin typeface="+mj-lt"/>
              </a:rPr>
              <a:t>- Dạy trẻ </a:t>
            </a:r>
            <a:r>
              <a:rPr lang="en-US" sz="2000" dirty="0" err="1" smtClean="0">
                <a:solidFill>
                  <a:srgbClr val="0070C0"/>
                </a:solidFill>
                <a:latin typeface="+mj-lt"/>
              </a:rPr>
              <a:t>biết</a:t>
            </a:r>
            <a:r>
              <a:rPr lang="vi-VN" sz="2000" dirty="0" smtClean="0">
                <a:solidFill>
                  <a:srgbClr val="0070C0"/>
                </a:solidFill>
                <a:latin typeface="+mj-lt"/>
              </a:rPr>
              <a:t> </a:t>
            </a:r>
            <a:r>
              <a:rPr lang="vi-VN" sz="2000" dirty="0">
                <a:solidFill>
                  <a:srgbClr val="0070C0"/>
                </a:solidFill>
                <a:latin typeface="+mj-lt"/>
              </a:rPr>
              <a:t>nội dung bài thơ: Đôi mắt giúp em  nhìn thấy mọi vật xung quanh vì vậy phải biết yêu quý giữ gìn vệ sinh sạch sẽ đôi mắt.</a:t>
            </a:r>
          </a:p>
          <a:p>
            <a:pPr>
              <a:lnSpc>
                <a:spcPct val="150000"/>
              </a:lnSpc>
            </a:pPr>
            <a:r>
              <a:rPr lang="en-US" sz="2000" b="1" dirty="0" smtClean="0">
                <a:solidFill>
                  <a:srgbClr val="FF0000"/>
                </a:solidFill>
                <a:latin typeface="+mj-lt"/>
              </a:rPr>
              <a:t>2</a:t>
            </a:r>
            <a:r>
              <a:rPr lang="vi-VN" sz="2000" b="1" dirty="0" smtClean="0">
                <a:solidFill>
                  <a:srgbClr val="FF0000"/>
                </a:solidFill>
                <a:latin typeface="+mj-lt"/>
              </a:rPr>
              <a:t>.</a:t>
            </a:r>
            <a:r>
              <a:rPr lang="vi-VN" sz="2000" b="1" dirty="0">
                <a:solidFill>
                  <a:srgbClr val="FF0000"/>
                </a:solidFill>
                <a:latin typeface="+mj-lt"/>
              </a:rPr>
              <a:t> </a:t>
            </a:r>
            <a:r>
              <a:rPr lang="vi-VN" sz="2000" b="1" dirty="0" smtClean="0">
                <a:solidFill>
                  <a:srgbClr val="FF0000"/>
                </a:solidFill>
                <a:latin typeface="+mj-lt"/>
              </a:rPr>
              <a:t>K</a:t>
            </a:r>
            <a:r>
              <a:rPr lang="en-US" sz="2000" b="1" dirty="0">
                <a:solidFill>
                  <a:srgbClr val="FF0000"/>
                </a:solidFill>
                <a:latin typeface="+mj-lt"/>
              </a:rPr>
              <a:t>ĩ</a:t>
            </a:r>
            <a:r>
              <a:rPr lang="vi-VN" sz="2000" b="1" dirty="0" smtClean="0">
                <a:solidFill>
                  <a:srgbClr val="FF0000"/>
                </a:solidFill>
                <a:latin typeface="+mj-lt"/>
              </a:rPr>
              <a:t> </a:t>
            </a:r>
            <a:r>
              <a:rPr lang="vi-VN" sz="2000" b="1" dirty="0">
                <a:solidFill>
                  <a:srgbClr val="FF0000"/>
                </a:solidFill>
                <a:latin typeface="+mj-lt"/>
              </a:rPr>
              <a:t>năng:</a:t>
            </a:r>
          </a:p>
          <a:p>
            <a:pPr>
              <a:lnSpc>
                <a:spcPct val="150000"/>
              </a:lnSpc>
            </a:pPr>
            <a:r>
              <a:rPr lang="vi-VN" sz="2000" dirty="0">
                <a:solidFill>
                  <a:srgbClr val="0070C0"/>
                </a:solidFill>
                <a:latin typeface="+mj-lt"/>
              </a:rPr>
              <a:t>- Dạy trẻ đọc diễn cảm bài thơ.</a:t>
            </a:r>
          </a:p>
          <a:p>
            <a:pPr>
              <a:lnSpc>
                <a:spcPct val="150000"/>
              </a:lnSpc>
            </a:pPr>
            <a:r>
              <a:rPr lang="vi-VN" sz="2000" dirty="0">
                <a:solidFill>
                  <a:srgbClr val="0070C0"/>
                </a:solidFill>
                <a:latin typeface="+mj-lt"/>
              </a:rPr>
              <a:t>- PT ngôn ngữ nói mạch lạc rõ ràng và trẻ lời được câu hỏi của cô</a:t>
            </a:r>
          </a:p>
          <a:p>
            <a:pPr>
              <a:lnSpc>
                <a:spcPct val="150000"/>
              </a:lnSpc>
            </a:pPr>
            <a:r>
              <a:rPr lang="en-US" sz="2000" b="1" dirty="0" smtClean="0">
                <a:solidFill>
                  <a:srgbClr val="FF0000"/>
                </a:solidFill>
                <a:latin typeface="+mj-lt"/>
              </a:rPr>
              <a:t>3</a:t>
            </a:r>
            <a:r>
              <a:rPr lang="vi-VN" sz="2000" b="1" dirty="0" smtClean="0">
                <a:solidFill>
                  <a:srgbClr val="FF0000"/>
                </a:solidFill>
                <a:latin typeface="+mj-lt"/>
              </a:rPr>
              <a:t>.Thái </a:t>
            </a:r>
            <a:r>
              <a:rPr lang="vi-VN" sz="2000" b="1" dirty="0">
                <a:solidFill>
                  <a:srgbClr val="FF0000"/>
                </a:solidFill>
                <a:latin typeface="+mj-lt"/>
              </a:rPr>
              <a:t>độ:</a:t>
            </a:r>
          </a:p>
          <a:p>
            <a:pPr>
              <a:lnSpc>
                <a:spcPct val="150000"/>
              </a:lnSpc>
            </a:pPr>
            <a:r>
              <a:rPr lang="vi-VN" sz="2000" dirty="0">
                <a:solidFill>
                  <a:srgbClr val="0070C0"/>
                </a:solidFill>
                <a:latin typeface="+mj-lt"/>
              </a:rPr>
              <a:t>- Trẻ hứng thú trong giờ học</a:t>
            </a:r>
          </a:p>
          <a:p>
            <a:pPr>
              <a:lnSpc>
                <a:spcPct val="150000"/>
              </a:lnSpc>
            </a:pPr>
            <a:r>
              <a:rPr lang="vi-VN" sz="2000" dirty="0">
                <a:solidFill>
                  <a:srgbClr val="0070C0"/>
                </a:solidFill>
                <a:latin typeface="+mj-lt"/>
              </a:rPr>
              <a:t>- Thông qua bài thơ giáo dục trẻ có ý thức giữ gìn và bảo vệ đôi mắt của mình.</a:t>
            </a:r>
          </a:p>
          <a:p>
            <a:pPr>
              <a:lnSpc>
                <a:spcPct val="150000"/>
              </a:lnSpc>
            </a:pPr>
            <a:r>
              <a:rPr lang="en-US" sz="2000" b="1" dirty="0" smtClean="0">
                <a:solidFill>
                  <a:srgbClr val="FF0000"/>
                </a:solidFill>
                <a:latin typeface="+mj-lt"/>
              </a:rPr>
              <a:t>4</a:t>
            </a:r>
            <a:r>
              <a:rPr lang="vi-VN" sz="2000" b="1" dirty="0" smtClean="0">
                <a:solidFill>
                  <a:srgbClr val="FF0000"/>
                </a:solidFill>
                <a:latin typeface="+mj-lt"/>
              </a:rPr>
              <a:t>. </a:t>
            </a:r>
            <a:r>
              <a:rPr lang="vi-VN" sz="2000" b="1" dirty="0">
                <a:solidFill>
                  <a:srgbClr val="FF0000"/>
                </a:solidFill>
                <a:latin typeface="+mj-lt"/>
              </a:rPr>
              <a:t>Chuẩn bị</a:t>
            </a:r>
            <a:endParaRPr lang="vi-VN" sz="2000" dirty="0">
              <a:solidFill>
                <a:srgbClr val="FF0000"/>
              </a:solidFill>
              <a:latin typeface="+mj-lt"/>
            </a:endParaRPr>
          </a:p>
          <a:p>
            <a:pPr>
              <a:lnSpc>
                <a:spcPct val="150000"/>
              </a:lnSpc>
            </a:pPr>
            <a:r>
              <a:rPr lang="vi-VN" sz="2000" dirty="0">
                <a:solidFill>
                  <a:srgbClr val="0070C0"/>
                </a:solidFill>
                <a:latin typeface="+mj-lt"/>
              </a:rPr>
              <a:t>- Powerpoint về nội dung bài thơ” Đôi mắt của em”</a:t>
            </a:r>
          </a:p>
          <a:p>
            <a:pPr>
              <a:lnSpc>
                <a:spcPct val="150000"/>
              </a:lnSpc>
            </a:pPr>
            <a:r>
              <a:rPr lang="vi-VN" sz="2000" dirty="0">
                <a:solidFill>
                  <a:srgbClr val="0070C0"/>
                </a:solidFill>
                <a:latin typeface="+mj-lt"/>
              </a:rPr>
              <a:t>- Nhạc bài hát “ Đôi mắt xinh”</a:t>
            </a:r>
          </a:p>
        </p:txBody>
      </p:sp>
    </p:spTree>
    <p:extLst>
      <p:ext uri="{BB962C8B-B14F-4D97-AF65-F5344CB8AC3E}">
        <p14:creationId xmlns:p14="http://schemas.microsoft.com/office/powerpoint/2010/main" val="2860998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19489"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83212" y="527539"/>
            <a:ext cx="7188591" cy="3477875"/>
          </a:xfrm>
          <a:prstGeom prst="rect">
            <a:avLst/>
          </a:prstGeom>
        </p:spPr>
        <p:txBody>
          <a:bodyPr wrap="square">
            <a:spAutoFit/>
          </a:bodyPr>
          <a:lstStyle/>
          <a:p>
            <a:r>
              <a:rPr lang="vi-VN" sz="2000" b="1" dirty="0" smtClean="0">
                <a:solidFill>
                  <a:srgbClr val="FF0000"/>
                </a:solidFill>
                <a:latin typeface="+mj-lt"/>
              </a:rPr>
              <a:t>1. Đồ dùng của cô:</a:t>
            </a:r>
          </a:p>
          <a:p>
            <a:endParaRPr lang="vi-VN" sz="2000" dirty="0" smtClean="0">
              <a:solidFill>
                <a:srgbClr val="0070C0"/>
              </a:solidFill>
              <a:latin typeface="+mj-lt"/>
            </a:endParaRPr>
          </a:p>
          <a:p>
            <a:r>
              <a:rPr lang="vi-VN" sz="2000" dirty="0" smtClean="0">
                <a:solidFill>
                  <a:srgbClr val="0070C0"/>
                </a:solidFill>
                <a:latin typeface="+mj-lt"/>
              </a:rPr>
              <a:t>- Tranh, slide  minh họa bài thơ: Đôi mắt của em.</a:t>
            </a:r>
          </a:p>
          <a:p>
            <a:endParaRPr lang="vi-VN" sz="2000" dirty="0" smtClean="0">
              <a:solidFill>
                <a:srgbClr val="0070C0"/>
              </a:solidFill>
              <a:latin typeface="+mj-lt"/>
            </a:endParaRPr>
          </a:p>
          <a:p>
            <a:r>
              <a:rPr lang="vi-VN" sz="2000" dirty="0" smtClean="0">
                <a:solidFill>
                  <a:srgbClr val="0070C0"/>
                </a:solidFill>
                <a:latin typeface="+mj-lt"/>
              </a:rPr>
              <a:t>- Hệ thống đàm thoại câu hỏi.</a:t>
            </a:r>
          </a:p>
          <a:p>
            <a:endParaRPr lang="vi-VN" sz="2000" dirty="0" smtClean="0">
              <a:solidFill>
                <a:srgbClr val="0070C0"/>
              </a:solidFill>
              <a:latin typeface="+mj-lt"/>
            </a:endParaRPr>
          </a:p>
          <a:p>
            <a:r>
              <a:rPr lang="vi-VN" sz="2000" dirty="0" smtClean="0">
                <a:solidFill>
                  <a:srgbClr val="0070C0"/>
                </a:solidFill>
                <a:latin typeface="+mj-lt"/>
              </a:rPr>
              <a:t>- Nhạc bài hát “ Vui đến trường”.</a:t>
            </a:r>
          </a:p>
          <a:p>
            <a:endParaRPr lang="vi-VN" sz="2000" dirty="0" smtClean="0">
              <a:solidFill>
                <a:srgbClr val="0070C0"/>
              </a:solidFill>
              <a:latin typeface="+mj-lt"/>
            </a:endParaRPr>
          </a:p>
          <a:p>
            <a:r>
              <a:rPr lang="vi-VN" sz="2000" b="1" dirty="0" smtClean="0">
                <a:solidFill>
                  <a:srgbClr val="FF0000"/>
                </a:solidFill>
                <a:latin typeface="+mj-lt"/>
              </a:rPr>
              <a:t>2. Đồ dùng của trẻ:</a:t>
            </a:r>
          </a:p>
          <a:p>
            <a:endParaRPr lang="vi-VN" sz="2000" dirty="0" smtClean="0">
              <a:solidFill>
                <a:srgbClr val="0070C0"/>
              </a:solidFill>
              <a:latin typeface="+mj-lt"/>
            </a:endParaRPr>
          </a:p>
          <a:p>
            <a:r>
              <a:rPr lang="vi-VN" sz="2000" dirty="0" smtClean="0">
                <a:solidFill>
                  <a:srgbClr val="0070C0"/>
                </a:solidFill>
                <a:latin typeface="+mj-lt"/>
              </a:rPr>
              <a:t>- Tranh minh họa nội dung bài thơ: Đôi mắt của em.</a:t>
            </a:r>
            <a:endParaRPr lang="en-US" sz="2000" dirty="0">
              <a:solidFill>
                <a:srgbClr val="0070C0"/>
              </a:solidFill>
              <a:latin typeface="+mj-lt"/>
            </a:endParaRPr>
          </a:p>
        </p:txBody>
      </p:sp>
    </p:spTree>
    <p:extLst>
      <p:ext uri="{BB962C8B-B14F-4D97-AF65-F5344CB8AC3E}">
        <p14:creationId xmlns:p14="http://schemas.microsoft.com/office/powerpoint/2010/main" val="3431353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5085" y="644520"/>
            <a:ext cx="5352757" cy="1323439"/>
          </a:xfrm>
          <a:prstGeom prst="rect">
            <a:avLst/>
          </a:prstGeom>
        </p:spPr>
        <p:txBody>
          <a:bodyPr wrap="square">
            <a:spAutoFit/>
          </a:bodyPr>
          <a:lstStyle/>
          <a:p>
            <a:r>
              <a:rPr lang="en-US" sz="2000" b="1" dirty="0" smtClean="0">
                <a:solidFill>
                  <a:schemeClr val="bg1"/>
                </a:solidFill>
              </a:rPr>
              <a:t>                                </a:t>
            </a:r>
            <a:r>
              <a:rPr lang="vi-VN" sz="2000" b="1" dirty="0" smtClean="0">
                <a:solidFill>
                  <a:schemeClr val="bg1"/>
                </a:solidFill>
              </a:rPr>
              <a:t>“ </a:t>
            </a:r>
            <a:r>
              <a:rPr lang="vi-VN" sz="2000" b="1" dirty="0">
                <a:solidFill>
                  <a:schemeClr val="bg1"/>
                </a:solidFill>
              </a:rPr>
              <a:t>Cùng ngủ, cùng thức</a:t>
            </a:r>
            <a:r>
              <a:rPr lang="vi-VN" sz="2000" b="1" dirty="0" smtClean="0">
                <a:solidFill>
                  <a:schemeClr val="bg1"/>
                </a:solidFill>
              </a:rPr>
              <a:t/>
            </a:r>
            <a:br>
              <a:rPr lang="vi-VN" sz="2000" b="1" dirty="0" smtClean="0">
                <a:solidFill>
                  <a:schemeClr val="bg1"/>
                </a:solidFill>
              </a:rPr>
            </a:br>
            <a:r>
              <a:rPr lang="vi-VN" sz="2000" b="1" dirty="0">
                <a:solidFill>
                  <a:schemeClr val="bg1"/>
                </a:solidFill>
              </a:rPr>
              <a:t>                             Hai bạn xinh xinh</a:t>
            </a:r>
            <a:r>
              <a:rPr lang="vi-VN" sz="2000" b="1" dirty="0" smtClean="0">
                <a:solidFill>
                  <a:schemeClr val="bg1"/>
                </a:solidFill>
              </a:rPr>
              <a:t/>
            </a:r>
            <a:br>
              <a:rPr lang="vi-VN" sz="2000" b="1" dirty="0" smtClean="0">
                <a:solidFill>
                  <a:schemeClr val="bg1"/>
                </a:solidFill>
              </a:rPr>
            </a:br>
            <a:r>
              <a:rPr lang="vi-VN" sz="2000" b="1" dirty="0">
                <a:solidFill>
                  <a:schemeClr val="bg1"/>
                </a:solidFill>
              </a:rPr>
              <a:t>                              Nhìn rõ mọi thứ</a:t>
            </a:r>
            <a:r>
              <a:rPr lang="vi-VN" sz="2000" b="1" dirty="0" smtClean="0">
                <a:solidFill>
                  <a:schemeClr val="bg1"/>
                </a:solidFill>
              </a:rPr>
              <a:t/>
            </a:r>
            <a:br>
              <a:rPr lang="vi-VN" sz="2000" b="1" dirty="0" smtClean="0">
                <a:solidFill>
                  <a:schemeClr val="bg1"/>
                </a:solidFill>
              </a:rPr>
            </a:br>
            <a:r>
              <a:rPr lang="vi-VN" sz="2000" b="1" dirty="0">
                <a:solidFill>
                  <a:schemeClr val="bg1"/>
                </a:solidFill>
              </a:rPr>
              <a:t>                             Nhưng không thấy mình”</a:t>
            </a:r>
            <a:endParaRPr lang="en-US" sz="2000" b="1" dirty="0">
              <a:solidFill>
                <a:schemeClr val="bg1"/>
              </a:solidFill>
            </a:endParaRPr>
          </a:p>
        </p:txBody>
      </p:sp>
      <p:sp>
        <p:nvSpPr>
          <p:cNvPr id="5" name="TextBox 4"/>
          <p:cNvSpPr txBox="1"/>
          <p:nvPr/>
        </p:nvSpPr>
        <p:spPr>
          <a:xfrm>
            <a:off x="3972352" y="2171639"/>
            <a:ext cx="1160511" cy="400110"/>
          </a:xfrm>
          <a:prstGeom prst="rect">
            <a:avLst/>
          </a:prstGeom>
          <a:noFill/>
        </p:spPr>
        <p:txBody>
          <a:bodyPr wrap="none" rtlCol="0">
            <a:spAutoFit/>
          </a:bodyPr>
          <a:lstStyle/>
          <a:p>
            <a:r>
              <a:rPr lang="en-US" sz="2000" b="1" i="1" dirty="0" err="1" smtClean="0">
                <a:solidFill>
                  <a:schemeClr val="accent2">
                    <a:lumMod val="60000"/>
                    <a:lumOff val="40000"/>
                  </a:schemeClr>
                </a:solidFill>
              </a:rPr>
              <a:t>Là</a:t>
            </a:r>
            <a:r>
              <a:rPr lang="en-US" sz="2000" b="1" i="1" dirty="0" smtClean="0">
                <a:solidFill>
                  <a:schemeClr val="accent2">
                    <a:lumMod val="60000"/>
                    <a:lumOff val="40000"/>
                  </a:schemeClr>
                </a:solidFill>
              </a:rPr>
              <a:t> </a:t>
            </a:r>
            <a:r>
              <a:rPr lang="en-US" sz="2000" b="1" i="1" dirty="0" err="1" smtClean="0">
                <a:solidFill>
                  <a:schemeClr val="accent2">
                    <a:lumMod val="60000"/>
                    <a:lumOff val="40000"/>
                  </a:schemeClr>
                </a:solidFill>
              </a:rPr>
              <a:t>cái</a:t>
            </a:r>
            <a:r>
              <a:rPr lang="en-US" sz="2000" b="1" i="1" dirty="0" smtClean="0">
                <a:solidFill>
                  <a:schemeClr val="accent2">
                    <a:lumMod val="60000"/>
                    <a:lumOff val="40000"/>
                  </a:schemeClr>
                </a:solidFill>
              </a:rPr>
              <a:t> </a:t>
            </a:r>
            <a:r>
              <a:rPr lang="en-US" sz="2000" b="1" i="1" dirty="0" err="1" smtClean="0">
                <a:solidFill>
                  <a:schemeClr val="accent2">
                    <a:lumMod val="60000"/>
                    <a:lumOff val="40000"/>
                  </a:schemeClr>
                </a:solidFill>
              </a:rPr>
              <a:t>gì</a:t>
            </a:r>
            <a:r>
              <a:rPr lang="en-US" sz="2000" b="1" i="1" dirty="0" smtClean="0">
                <a:solidFill>
                  <a:schemeClr val="accent2">
                    <a:lumMod val="60000"/>
                    <a:lumOff val="40000"/>
                  </a:schemeClr>
                </a:solidFill>
              </a:rPr>
              <a:t>?</a:t>
            </a:r>
            <a:endParaRPr lang="en-US" sz="2000" b="1" i="1" dirty="0">
              <a:solidFill>
                <a:schemeClr val="accent2">
                  <a:lumMod val="60000"/>
                  <a:lumOff val="40000"/>
                </a:schemeClr>
              </a:solidFill>
            </a:endParaRPr>
          </a:p>
        </p:txBody>
      </p:sp>
    </p:spTree>
    <p:extLst>
      <p:ext uri="{BB962C8B-B14F-4D97-AF65-F5344CB8AC3E}">
        <p14:creationId xmlns:p14="http://schemas.microsoft.com/office/powerpoint/2010/main" val="1442913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66" y="0"/>
            <a:ext cx="9176566"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75" y="527282"/>
            <a:ext cx="3277773" cy="1610620"/>
          </a:xfrm>
          <a:prstGeom prst="rect">
            <a:avLst/>
          </a:prstGeom>
          <a:ln w="76200">
            <a:solidFill>
              <a:srgbClr val="7030A0"/>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13975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0962"/>
          <a:stretch/>
        </p:blipFill>
        <p:spPr bwMode="auto">
          <a:xfrm>
            <a:off x="-1" y="0"/>
            <a:ext cx="914400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784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14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912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73741" y="240000"/>
            <a:ext cx="8299938" cy="5724644"/>
          </a:xfrm>
          <a:prstGeom prst="rect">
            <a:avLst/>
          </a:prstGeom>
        </p:spPr>
        <p:txBody>
          <a:bodyPr wrap="square">
            <a:spAutoFit/>
          </a:bodyPr>
          <a:lstStyle/>
          <a:p>
            <a:pPr>
              <a:lnSpc>
                <a:spcPct val="150000"/>
              </a:lnSpc>
            </a:pPr>
            <a:r>
              <a:rPr lang="vi-VN" sz="2000" i="1" dirty="0">
                <a:latin typeface="+mj-lt"/>
              </a:rPr>
              <a:t>*</a:t>
            </a:r>
            <a:r>
              <a:rPr lang="vi-VN" sz="2400" b="1" i="1" dirty="0">
                <a:solidFill>
                  <a:srgbClr val="FF0000"/>
                </a:solidFill>
                <a:latin typeface="+mj-lt"/>
              </a:rPr>
              <a:t> </a:t>
            </a:r>
            <a:r>
              <a:rPr lang="en-US" sz="2400" b="1" i="1" dirty="0" err="1" smtClean="0">
                <a:solidFill>
                  <a:srgbClr val="FF0000"/>
                </a:solidFill>
                <a:latin typeface="+mj-lt"/>
              </a:rPr>
              <a:t>Đàm</a:t>
            </a:r>
            <a:r>
              <a:rPr lang="en-US" sz="2400" b="1" i="1" dirty="0" smtClean="0">
                <a:solidFill>
                  <a:srgbClr val="FF0000"/>
                </a:solidFill>
                <a:latin typeface="+mj-lt"/>
              </a:rPr>
              <a:t> </a:t>
            </a:r>
            <a:r>
              <a:rPr lang="vi-VN" sz="2400" b="1" i="1" dirty="0" smtClean="0">
                <a:solidFill>
                  <a:srgbClr val="FF0000"/>
                </a:solidFill>
                <a:latin typeface="+mj-lt"/>
              </a:rPr>
              <a:t>thoại</a:t>
            </a:r>
            <a:r>
              <a:rPr lang="vi-VN" sz="2400" b="1" i="1" dirty="0">
                <a:solidFill>
                  <a:srgbClr val="FF0000"/>
                </a:solidFill>
                <a:latin typeface="+mj-lt"/>
              </a:rPr>
              <a:t>:</a:t>
            </a:r>
            <a:endParaRPr lang="vi-VN" sz="2400" b="1" dirty="0">
              <a:solidFill>
                <a:srgbClr val="FF0000"/>
              </a:solidFill>
              <a:latin typeface="+mj-lt"/>
            </a:endParaRPr>
          </a:p>
          <a:p>
            <a:pPr>
              <a:lnSpc>
                <a:spcPct val="150000"/>
              </a:lnSpc>
            </a:pPr>
            <a:r>
              <a:rPr lang="vi-VN" sz="2000" dirty="0">
                <a:solidFill>
                  <a:srgbClr val="7030A0"/>
                </a:solidFill>
                <a:latin typeface="+mj-lt"/>
              </a:rPr>
              <a:t>+ Cô vừa đọc cho các con nghe xong bài thơ gì?</a:t>
            </a:r>
          </a:p>
          <a:p>
            <a:pPr>
              <a:lnSpc>
                <a:spcPct val="150000"/>
              </a:lnSpc>
            </a:pPr>
            <a:r>
              <a:rPr lang="vi-VN" sz="2000" dirty="0">
                <a:solidFill>
                  <a:srgbClr val="7030A0"/>
                </a:solidFill>
                <a:latin typeface="+mj-lt"/>
              </a:rPr>
              <a:t>+ Bài thơ: “Đôi mắt của em” của tác giả nào?</a:t>
            </a:r>
          </a:p>
          <a:p>
            <a:pPr>
              <a:lnSpc>
                <a:spcPct val="150000"/>
              </a:lnSpc>
            </a:pPr>
            <a:r>
              <a:rPr lang="vi-VN" sz="2000" dirty="0">
                <a:solidFill>
                  <a:srgbClr val="7030A0"/>
                </a:solidFill>
                <a:latin typeface="+mj-lt"/>
              </a:rPr>
              <a:t>+ Bài thơ nói về bộ phận nào trên cơ thể các con?</a:t>
            </a:r>
          </a:p>
          <a:p>
            <a:pPr>
              <a:lnSpc>
                <a:spcPct val="150000"/>
              </a:lnSpc>
            </a:pPr>
            <a:r>
              <a:rPr lang="vi-VN" sz="2000" dirty="0">
                <a:solidFill>
                  <a:srgbClr val="7030A0"/>
                </a:solidFill>
                <a:latin typeface="+mj-lt"/>
              </a:rPr>
              <a:t>+ Đôi mắt được tác giả miêu tả như thế nào?</a:t>
            </a:r>
          </a:p>
          <a:p>
            <a:pPr>
              <a:lnSpc>
                <a:spcPct val="150000"/>
              </a:lnSpc>
            </a:pPr>
            <a:r>
              <a:rPr lang="vi-VN" sz="2000" dirty="0">
                <a:solidFill>
                  <a:srgbClr val="7030A0"/>
                </a:solidFill>
                <a:latin typeface="+mj-lt"/>
              </a:rPr>
              <a:t>+ Đôi mắt giúp các bạn làm gì?</a:t>
            </a:r>
          </a:p>
          <a:p>
            <a:pPr>
              <a:lnSpc>
                <a:spcPct val="150000"/>
              </a:lnSpc>
            </a:pPr>
            <a:r>
              <a:rPr lang="vi-VN" sz="2000" dirty="0">
                <a:solidFill>
                  <a:srgbClr val="7030A0"/>
                </a:solidFill>
                <a:latin typeface="+mj-lt"/>
              </a:rPr>
              <a:t>+ Các con yêu quý đôi mắt của mình không?</a:t>
            </a:r>
          </a:p>
          <a:p>
            <a:pPr>
              <a:lnSpc>
                <a:spcPct val="150000"/>
              </a:lnSpc>
            </a:pPr>
            <a:r>
              <a:rPr lang="vi-VN" sz="2000" dirty="0">
                <a:solidFill>
                  <a:srgbClr val="7030A0"/>
                </a:solidFill>
                <a:latin typeface="+mj-lt"/>
              </a:rPr>
              <a:t>+ Yêu quý đôi mắt thì hàng ngày các con phải làm gì?</a:t>
            </a:r>
          </a:p>
          <a:p>
            <a:pPr>
              <a:lnSpc>
                <a:spcPct val="150000"/>
              </a:lnSpc>
            </a:pPr>
            <a:r>
              <a:rPr lang="vi-VN" sz="2000" dirty="0">
                <a:solidFill>
                  <a:srgbClr val="7030A0"/>
                </a:solidFill>
                <a:latin typeface="+mj-lt"/>
              </a:rPr>
              <a:t>- </a:t>
            </a:r>
            <a:r>
              <a:rPr lang="en-US" sz="2000" dirty="0" err="1" smtClean="0">
                <a:solidFill>
                  <a:srgbClr val="7030A0"/>
                </a:solidFill>
                <a:latin typeface="+mj-lt"/>
              </a:rPr>
              <a:t>Giáo</a:t>
            </a:r>
            <a:r>
              <a:rPr lang="en-US" sz="2000" dirty="0" smtClean="0">
                <a:solidFill>
                  <a:srgbClr val="7030A0"/>
                </a:solidFill>
                <a:latin typeface="+mj-lt"/>
              </a:rPr>
              <a:t> </a:t>
            </a:r>
            <a:r>
              <a:rPr lang="en-US" sz="2000" dirty="0" err="1" smtClean="0">
                <a:solidFill>
                  <a:srgbClr val="7030A0"/>
                </a:solidFill>
                <a:latin typeface="+mj-lt"/>
              </a:rPr>
              <a:t>dục</a:t>
            </a:r>
            <a:r>
              <a:rPr lang="en-US" sz="2000" dirty="0" smtClean="0">
                <a:solidFill>
                  <a:srgbClr val="7030A0"/>
                </a:solidFill>
                <a:latin typeface="+mj-lt"/>
              </a:rPr>
              <a:t> </a:t>
            </a:r>
            <a:r>
              <a:rPr lang="en-US" sz="2000" dirty="0" err="1" smtClean="0">
                <a:solidFill>
                  <a:srgbClr val="7030A0"/>
                </a:solidFill>
                <a:latin typeface="+mj-lt"/>
              </a:rPr>
              <a:t>trẻ</a:t>
            </a:r>
            <a:r>
              <a:rPr lang="en-US" sz="2000" dirty="0" smtClean="0">
                <a:solidFill>
                  <a:srgbClr val="7030A0"/>
                </a:solidFill>
                <a:latin typeface="+mj-lt"/>
              </a:rPr>
              <a:t>:</a:t>
            </a:r>
            <a:r>
              <a:rPr lang="vi-VN" sz="2000" dirty="0" smtClean="0">
                <a:solidFill>
                  <a:srgbClr val="7030A0"/>
                </a:solidFill>
                <a:latin typeface="+mj-lt"/>
              </a:rPr>
              <a:t>Đôi </a:t>
            </a:r>
            <a:r>
              <a:rPr lang="vi-VN" sz="2000" dirty="0">
                <a:solidFill>
                  <a:srgbClr val="7030A0"/>
                </a:solidFill>
                <a:latin typeface="+mj-lt"/>
              </a:rPr>
              <a:t>mắt nằm trên khuôn mặt, còn gọi là thị giác và đôi mắt giúp các con nhìn thấy mọi vật xung quanh.Vì vậy,để có đôi mắt sáng, đẹp, thì các con không nghịch bẩn, tay bẩn không được dụi vào mắt sẻ đau mắt, hàng ngày các con phải rửa mắt, rửa mặt sạch sẽ…</a:t>
            </a:r>
          </a:p>
        </p:txBody>
      </p:sp>
    </p:spTree>
    <p:extLst>
      <p:ext uri="{BB962C8B-B14F-4D97-AF65-F5344CB8AC3E}">
        <p14:creationId xmlns:p14="http://schemas.microsoft.com/office/powerpoint/2010/main" val="198312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6" y="0"/>
            <a:ext cx="912649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4056" y="2040835"/>
            <a:ext cx="4825219" cy="707886"/>
          </a:xfrm>
          <a:prstGeom prst="rect">
            <a:avLst/>
          </a:prstGeom>
          <a:noFill/>
        </p:spPr>
        <p:txBody>
          <a:bodyPr wrap="square" rtlCol="0">
            <a:spAutoFit/>
          </a:bodyPr>
          <a:lstStyle/>
          <a:p>
            <a:r>
              <a:rPr lang="en-US" sz="4000" b="1" dirty="0" err="1" smtClean="0">
                <a:solidFill>
                  <a:srgbClr val="002060"/>
                </a:solidFill>
                <a:latin typeface="Sitka Heading" pitchFamily="2" charset="0"/>
              </a:rPr>
              <a:t>Dạy</a:t>
            </a:r>
            <a:r>
              <a:rPr lang="en-US" sz="4000" b="1" dirty="0" smtClean="0">
                <a:solidFill>
                  <a:srgbClr val="002060"/>
                </a:solidFill>
                <a:latin typeface="Sitka Heading" pitchFamily="2" charset="0"/>
              </a:rPr>
              <a:t> </a:t>
            </a:r>
            <a:r>
              <a:rPr lang="en-US" sz="4000" b="1" dirty="0" err="1" smtClean="0">
                <a:solidFill>
                  <a:srgbClr val="002060"/>
                </a:solidFill>
                <a:latin typeface="Sitka Heading" pitchFamily="2" charset="0"/>
              </a:rPr>
              <a:t>trẻ</a:t>
            </a:r>
            <a:r>
              <a:rPr lang="en-US" sz="4000" b="1" dirty="0" smtClean="0">
                <a:solidFill>
                  <a:srgbClr val="002060"/>
                </a:solidFill>
                <a:latin typeface="Sitka Heading" pitchFamily="2" charset="0"/>
              </a:rPr>
              <a:t> </a:t>
            </a:r>
            <a:r>
              <a:rPr lang="en-US" sz="4000" b="1" dirty="0" err="1" smtClean="0">
                <a:solidFill>
                  <a:srgbClr val="002060"/>
                </a:solidFill>
                <a:latin typeface="Sitka Heading" pitchFamily="2" charset="0"/>
              </a:rPr>
              <a:t>đọc</a:t>
            </a:r>
            <a:r>
              <a:rPr lang="en-US" sz="4000" b="1" dirty="0" smtClean="0">
                <a:solidFill>
                  <a:srgbClr val="002060"/>
                </a:solidFill>
                <a:latin typeface="Sitka Heading" pitchFamily="2" charset="0"/>
              </a:rPr>
              <a:t> </a:t>
            </a:r>
            <a:r>
              <a:rPr lang="en-US" sz="4000" b="1" dirty="0" err="1" smtClean="0">
                <a:solidFill>
                  <a:srgbClr val="002060"/>
                </a:solidFill>
                <a:latin typeface="Sitka Heading" pitchFamily="2" charset="0"/>
              </a:rPr>
              <a:t>thơ</a:t>
            </a:r>
            <a:endParaRPr lang="en-US" sz="4000" b="1" dirty="0">
              <a:solidFill>
                <a:srgbClr val="002060"/>
              </a:solidFill>
              <a:latin typeface="Sitka Heading" pitchFamily="2" charset="0"/>
            </a:endParaRPr>
          </a:p>
        </p:txBody>
      </p:sp>
      <p:sp>
        <p:nvSpPr>
          <p:cNvPr id="5" name="TextBox 4"/>
          <p:cNvSpPr txBox="1"/>
          <p:nvPr/>
        </p:nvSpPr>
        <p:spPr>
          <a:xfrm>
            <a:off x="1392702" y="2838158"/>
            <a:ext cx="4485523" cy="1569660"/>
          </a:xfrm>
          <a:prstGeom prst="rect">
            <a:avLst/>
          </a:prstGeom>
          <a:noFill/>
        </p:spPr>
        <p:txBody>
          <a:bodyPr wrap="none" rtlCol="0">
            <a:spAutoFit/>
          </a:bodyPr>
          <a:lstStyle/>
          <a:p>
            <a:r>
              <a:rPr lang="en-US" sz="2400" b="1" dirty="0" smtClean="0">
                <a:solidFill>
                  <a:srgbClr val="FF0000"/>
                </a:solidFill>
              </a:rPr>
              <a:t>-  </a:t>
            </a:r>
            <a:r>
              <a:rPr lang="en-US" sz="2400" b="1" dirty="0" smtClean="0">
                <a:solidFill>
                  <a:srgbClr val="FF0000"/>
                </a:solidFill>
                <a:latin typeface="Times New Roman" pitchFamily="18" charset="0"/>
                <a:cs typeface="Times New Roman" pitchFamily="18" charset="0"/>
              </a:rPr>
              <a:t>C</a:t>
            </a:r>
            <a:r>
              <a:rPr lang="vi-VN" sz="2400" b="1" dirty="0" smtClean="0">
                <a:solidFill>
                  <a:srgbClr val="FF0000"/>
                </a:solidFill>
                <a:latin typeface="Times New Roman" pitchFamily="18" charset="0"/>
                <a:cs typeface="Times New Roman" pitchFamily="18" charset="0"/>
              </a:rPr>
              <a:t>ả </a:t>
            </a:r>
            <a:r>
              <a:rPr lang="vi-VN" sz="2400" b="1" dirty="0">
                <a:solidFill>
                  <a:srgbClr val="FF0000"/>
                </a:solidFill>
                <a:latin typeface="Times New Roman" pitchFamily="18" charset="0"/>
                <a:cs typeface="Times New Roman" pitchFamily="18" charset="0"/>
              </a:rPr>
              <a:t>lớp đọc thơ cùng cô 2-3 lần.</a:t>
            </a:r>
          </a:p>
          <a:p>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Cô </a:t>
            </a:r>
            <a:r>
              <a:rPr lang="vi-VN" sz="2400" b="1" dirty="0">
                <a:solidFill>
                  <a:srgbClr val="FF0000"/>
                </a:solidFill>
                <a:latin typeface="Times New Roman" pitchFamily="18" charset="0"/>
                <a:cs typeface="Times New Roman" pitchFamily="18" charset="0"/>
              </a:rPr>
              <a:t>mời tổ, nhóm đọc thơ.</a:t>
            </a:r>
          </a:p>
          <a:p>
            <a:r>
              <a:rPr lang="vi-VN" sz="2400" b="1" dirty="0">
                <a:solidFill>
                  <a:srgbClr val="FF0000"/>
                </a:solidFill>
                <a:latin typeface="Times New Roman" pitchFamily="18" charset="0"/>
                <a:cs typeface="Times New Roman" pitchFamily="18" charset="0"/>
              </a:rPr>
              <a:t>- Cô mời cá nhân đọc thơ.</a:t>
            </a:r>
          </a:p>
          <a:p>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28392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157</Words>
  <Application>Microsoft Office PowerPoint</Application>
  <PresentationFormat>On-screen Show (16:9)</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cp:revision>
  <dcterms:created xsi:type="dcterms:W3CDTF">2024-09-16T04:37:52Z</dcterms:created>
  <dcterms:modified xsi:type="dcterms:W3CDTF">2024-09-30T01:54:34Z</dcterms:modified>
</cp:coreProperties>
</file>