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93" r:id="rId2"/>
    <p:sldId id="259"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89" r:id="rId20"/>
    <p:sldId id="277" r:id="rId21"/>
    <p:sldId id="291" r:id="rId22"/>
    <p:sldId id="278" r:id="rId23"/>
    <p:sldId id="292" r:id="rId24"/>
    <p:sldId id="279" r:id="rId25"/>
    <p:sldId id="280" r:id="rId26"/>
    <p:sldId id="281" r:id="rId27"/>
    <p:sldId id="282" r:id="rId28"/>
    <p:sldId id="283" r:id="rId29"/>
    <p:sldId id="29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472" y="52"/>
      </p:cViewPr>
      <p:guideLst/>
    </p:cSldViewPr>
  </p:slideViewPr>
  <p:notesTextViewPr>
    <p:cViewPr>
      <p:scale>
        <a:sx n="1" d="1"/>
        <a:sy n="1" d="1"/>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A7CB2-F180-4E2C-B9E3-CFB1D60F821E}"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AA617-B61E-4F5C-B488-F0D56E184A67}" type="slidenum">
              <a:rPr lang="en-US" smtClean="0"/>
              <a:t>‹#›</a:t>
            </a:fld>
            <a:endParaRPr lang="en-US"/>
          </a:p>
        </p:txBody>
      </p:sp>
    </p:spTree>
    <p:extLst>
      <p:ext uri="{BB962C8B-B14F-4D97-AF65-F5344CB8AC3E}">
        <p14:creationId xmlns:p14="http://schemas.microsoft.com/office/powerpoint/2010/main" val="2278797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17089D-B640-4E6B-B5C6-E1CFDA963181}" type="slidenum">
              <a:rPr lang="en-US"/>
              <a:pPr/>
              <a:t>5</a:t>
            </a:fld>
            <a:endParaRPr lang="en-US"/>
          </a:p>
        </p:txBody>
      </p:sp>
    </p:spTree>
    <p:extLst>
      <p:ext uri="{BB962C8B-B14F-4D97-AF65-F5344CB8AC3E}">
        <p14:creationId xmlns:p14="http://schemas.microsoft.com/office/powerpoint/2010/main" val="158255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50853B-AC6C-4142-804F-231DEE43F365}"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4004197481"/>
      </p:ext>
    </p:extLst>
  </p:cSld>
  <p:clrMapOvr>
    <a:masterClrMapping/>
  </p:clrMapOvr>
  <p:transition spd="slow"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895752926"/>
      </p:ext>
    </p:extLst>
  </p:cSld>
  <p:clrMapOvr>
    <a:masterClrMapping/>
  </p:clrMapOvr>
  <p:transition spd="slow"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358490094"/>
      </p:ext>
    </p:extLst>
  </p:cSld>
  <p:clrMapOvr>
    <a:masterClrMapping/>
  </p:clrMapOvr>
  <p:transition spd="slow"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17252370"/>
      </p:ext>
    </p:extLst>
  </p:cSld>
  <p:clrMapOvr>
    <a:masterClrMapping/>
  </p:clrMapOvr>
  <p:transition spd="slow"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1803072368"/>
      </p:ext>
    </p:extLst>
  </p:cSld>
  <p:clrMapOvr>
    <a:masterClrMapping/>
  </p:clrMapOvr>
  <p:transition spd="slow"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50853B-AC6C-4142-804F-231DEE43F365}" type="datetimeFigureOut">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790888615"/>
      </p:ext>
    </p:extLst>
  </p:cSld>
  <p:clrMapOvr>
    <a:masterClrMapping/>
  </p:clrMapOvr>
  <p:transition spd="slow"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D50853B-AC6C-4142-804F-231DEE43F365}" type="datetimeFigureOut">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904182050"/>
      </p:ext>
    </p:extLst>
  </p:cSld>
  <p:clrMapOvr>
    <a:masterClrMapping/>
  </p:clrMapOvr>
  <p:transition spd="slow"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0853B-AC6C-4142-804F-231DEE43F365}"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705337672"/>
      </p:ext>
    </p:extLst>
  </p:cSld>
  <p:clrMapOvr>
    <a:masterClrMapping/>
  </p:clrMapOvr>
  <p:transition spd="slow"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0853B-AC6C-4142-804F-231DEE43F365}"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2826363087"/>
      </p:ext>
    </p:extLst>
  </p:cSld>
  <p:clrMapOvr>
    <a:masterClrMapping/>
  </p:clrMapOvr>
  <p:transition spd="slow"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0853B-AC6C-4142-804F-231DEE43F365}"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2506397393"/>
      </p:ext>
    </p:extLst>
  </p:cSld>
  <p:clrMapOvr>
    <a:masterClrMapping/>
  </p:clrMapOvr>
  <p:transition spd="slow"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50853B-AC6C-4142-804F-231DEE43F365}"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769664085"/>
      </p:ext>
    </p:extLst>
  </p:cSld>
  <p:clrMapOvr>
    <a:masterClrMapping/>
  </p:clrMapOvr>
  <p:transition spd="slow"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50853B-AC6C-4142-804F-231DEE43F365}"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1324634602"/>
      </p:ext>
    </p:extLst>
  </p:cSld>
  <p:clrMapOvr>
    <a:masterClrMapping/>
  </p:clrMapOvr>
  <p:transition spd="slow"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50853B-AC6C-4142-804F-231DEE43F365}" type="datetimeFigureOut">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841769359"/>
      </p:ext>
    </p:extLst>
  </p:cSld>
  <p:clrMapOvr>
    <a:masterClrMapping/>
  </p:clrMapOvr>
  <p:transition spd="slow"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50853B-AC6C-4142-804F-231DEE43F365}" type="datetimeFigureOut">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1205482366"/>
      </p:ext>
    </p:extLst>
  </p:cSld>
  <p:clrMapOvr>
    <a:masterClrMapping/>
  </p:clrMapOvr>
  <p:transition spd="slow"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1D50853B-AC6C-4142-804F-231DEE43F365}" type="datetimeFigureOut">
              <a:rPr lang="en-US" smtClean="0"/>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1807964727"/>
      </p:ext>
    </p:extLst>
  </p:cSld>
  <p:clrMapOvr>
    <a:masterClrMapping/>
  </p:clrMapOvr>
  <p:transition spd="slow"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763057295"/>
      </p:ext>
    </p:extLst>
  </p:cSld>
  <p:clrMapOvr>
    <a:masterClrMapping/>
  </p:clrMapOvr>
  <p:transition spd="slow"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0853B-AC6C-4142-804F-231DEE43F365}"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BBC3A4-9377-4B29-9596-3D38A08E4A31}" type="slidenum">
              <a:rPr lang="en-US" smtClean="0"/>
              <a:t>‹#›</a:t>
            </a:fld>
            <a:endParaRPr lang="en-US"/>
          </a:p>
        </p:txBody>
      </p:sp>
    </p:spTree>
    <p:extLst>
      <p:ext uri="{BB962C8B-B14F-4D97-AF65-F5344CB8AC3E}">
        <p14:creationId xmlns:p14="http://schemas.microsoft.com/office/powerpoint/2010/main" val="3699022849"/>
      </p:ext>
    </p:extLst>
  </p:cSld>
  <p:clrMapOvr>
    <a:masterClrMapping/>
  </p:clrMapOvr>
  <p:transition spd="slow"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1D50853B-AC6C-4142-804F-231DEE43F365}" type="datetimeFigureOut">
              <a:rPr lang="en-US" smtClean="0"/>
              <a:t>9/11/2024</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5DBBC3A4-9377-4B29-9596-3D38A08E4A31}" type="slidenum">
              <a:rPr lang="en-US" smtClean="0"/>
              <a:t>‹#›</a:t>
            </a:fld>
            <a:endParaRPr lang="en-US"/>
          </a:p>
        </p:txBody>
      </p:sp>
    </p:spTree>
    <p:extLst>
      <p:ext uri="{BB962C8B-B14F-4D97-AF65-F5344CB8AC3E}">
        <p14:creationId xmlns:p14="http://schemas.microsoft.com/office/powerpoint/2010/main" val="2352332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advTm="500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4.pn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25.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5.png"/><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audio" Target="file:///C:\Users\Victory\Desktop\Ca%20Nha%20Thuong%20Nhau%20-%20-%20Xuan%20Mai%20_%20320%20lyric,%20upload%20b&#7903;i%20camau_camau10.mp3"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xmlns="" id="{90767023-8FD4-7652-CCD8-476CEC2C8FFE}"/>
              </a:ext>
            </a:extLst>
          </p:cNvPr>
          <p:cNvSpPr>
            <a:spLocks noGrp="1"/>
          </p:cNvSpPr>
          <p:nvPr>
            <p:ph type="ctrTitle"/>
          </p:nvPr>
        </p:nvSpPr>
        <p:spPr/>
        <p:txBody>
          <a:bodyPr/>
          <a:lstStyle/>
          <a:p>
            <a:endParaRPr lang="en-US" altLang="en-US"/>
          </a:p>
        </p:txBody>
      </p:sp>
      <p:sp>
        <p:nvSpPr>
          <p:cNvPr id="3" name="Subtitle 2">
            <a:extLst>
              <a:ext uri="{FF2B5EF4-FFF2-40B4-BE49-F238E27FC236}">
                <a16:creationId xmlns:a16="http://schemas.microsoft.com/office/drawing/2014/main" xmlns="" id="{FF1082EA-2AD7-8E46-A769-00F021C679D8}"/>
              </a:ext>
            </a:extLst>
          </p:cNvPr>
          <p:cNvSpPr>
            <a:spLocks noGrp="1"/>
          </p:cNvSpPr>
          <p:nvPr>
            <p:ph type="subTitle" idx="1"/>
          </p:nvPr>
        </p:nvSpPr>
        <p:spPr/>
        <p:txBody>
          <a:bodyPr/>
          <a:lstStyle/>
          <a:p>
            <a:pPr>
              <a:defRPr/>
            </a:pPr>
            <a:endParaRPr lang="en-US"/>
          </a:p>
        </p:txBody>
      </p:sp>
      <p:pic>
        <p:nvPicPr>
          <p:cNvPr id="3076" name="Picture 3">
            <a:extLst>
              <a:ext uri="{FF2B5EF4-FFF2-40B4-BE49-F238E27FC236}">
                <a16:creationId xmlns:a16="http://schemas.microsoft.com/office/drawing/2014/main" xmlns="" id="{B90C23DF-B5F8-4E51-99B2-37121A8A7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12192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0E200873-9C47-05B2-AE29-F97F8E7169FC}"/>
              </a:ext>
            </a:extLst>
          </p:cNvPr>
          <p:cNvSpPr txBox="1">
            <a:spLocks noChangeArrowheads="1"/>
          </p:cNvSpPr>
          <p:nvPr/>
        </p:nvSpPr>
        <p:spPr bwMode="auto">
          <a:xfrm>
            <a:off x="3589339" y="271464"/>
            <a:ext cx="5013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700" b="1">
                <a:solidFill>
                  <a:srgbClr val="FF0000"/>
                </a:solidFill>
                <a:latin typeface=".VnAvant" panose="020B7200000000000000" pitchFamily="34" charset="0"/>
              </a:defRPr>
            </a:lvl1pPr>
            <a:lvl2pPr marL="742950" indent="-285750">
              <a:defRPr sz="11700" b="1">
                <a:solidFill>
                  <a:srgbClr val="FF0000"/>
                </a:solidFill>
                <a:latin typeface=".VnAvant" panose="020B7200000000000000" pitchFamily="34" charset="0"/>
              </a:defRPr>
            </a:lvl2pPr>
            <a:lvl3pPr marL="1143000" indent="-228600">
              <a:defRPr sz="11700" b="1">
                <a:solidFill>
                  <a:srgbClr val="FF0000"/>
                </a:solidFill>
                <a:latin typeface=".VnAvant" panose="020B7200000000000000" pitchFamily="34" charset="0"/>
              </a:defRPr>
            </a:lvl3pPr>
            <a:lvl4pPr marL="1600200" indent="-228600">
              <a:defRPr sz="11700" b="1">
                <a:solidFill>
                  <a:srgbClr val="FF0000"/>
                </a:solidFill>
                <a:latin typeface=".VnAvant" panose="020B7200000000000000" pitchFamily="34" charset="0"/>
              </a:defRPr>
            </a:lvl4pPr>
            <a:lvl5pPr marL="2057400" indent="-228600">
              <a:defRPr sz="11700" b="1">
                <a:solidFill>
                  <a:srgbClr val="FF0000"/>
                </a:solidFill>
                <a:latin typeface=".VnAvant" panose="020B7200000000000000" pitchFamily="34" charset="0"/>
              </a:defRPr>
            </a:lvl5pPr>
            <a:lvl6pPr marL="2514600" indent="-228600" eaLnBrk="0" fontAlgn="base" hangingPunct="0">
              <a:spcBef>
                <a:spcPct val="0"/>
              </a:spcBef>
              <a:spcAft>
                <a:spcPct val="0"/>
              </a:spcAft>
              <a:defRPr sz="11700" b="1">
                <a:solidFill>
                  <a:srgbClr val="FF0000"/>
                </a:solidFill>
                <a:latin typeface=".VnAvant" panose="020B7200000000000000" pitchFamily="34" charset="0"/>
              </a:defRPr>
            </a:lvl6pPr>
            <a:lvl7pPr marL="2971800" indent="-228600" eaLnBrk="0" fontAlgn="base" hangingPunct="0">
              <a:spcBef>
                <a:spcPct val="0"/>
              </a:spcBef>
              <a:spcAft>
                <a:spcPct val="0"/>
              </a:spcAft>
              <a:defRPr sz="11700" b="1">
                <a:solidFill>
                  <a:srgbClr val="FF0000"/>
                </a:solidFill>
                <a:latin typeface=".VnAvant" panose="020B7200000000000000" pitchFamily="34" charset="0"/>
              </a:defRPr>
            </a:lvl7pPr>
            <a:lvl8pPr marL="3429000" indent="-228600" eaLnBrk="0" fontAlgn="base" hangingPunct="0">
              <a:spcBef>
                <a:spcPct val="0"/>
              </a:spcBef>
              <a:spcAft>
                <a:spcPct val="0"/>
              </a:spcAft>
              <a:defRPr sz="11700" b="1">
                <a:solidFill>
                  <a:srgbClr val="FF0000"/>
                </a:solidFill>
                <a:latin typeface=".VnAvant" panose="020B7200000000000000" pitchFamily="34" charset="0"/>
              </a:defRPr>
            </a:lvl8pPr>
            <a:lvl9pPr marL="3886200" indent="-228600" eaLnBrk="0" fontAlgn="base" hangingPunct="0">
              <a:spcBef>
                <a:spcPct val="0"/>
              </a:spcBef>
              <a:spcAft>
                <a:spcPct val="0"/>
              </a:spcAft>
              <a:defRPr sz="11700" b="1">
                <a:solidFill>
                  <a:srgbClr val="FF0000"/>
                </a:solidFill>
                <a:latin typeface=".VnAvant" panose="020B7200000000000000" pitchFamily="34" charset="0"/>
              </a:defRPr>
            </a:lvl9pPr>
          </a:lstStyle>
          <a:p>
            <a:pPr algn="ctr"/>
            <a:r>
              <a:rPr lang="en-US" altLang="en-US" sz="2000">
                <a:solidFill>
                  <a:srgbClr val="0070C0"/>
                </a:solidFill>
                <a:latin typeface="Times New Roman" panose="02020603050405020304" pitchFamily="18" charset="0"/>
                <a:cs typeface="Times New Roman" panose="02020603050405020304" pitchFamily="18" charset="0"/>
              </a:rPr>
              <a:t>ỦY BAN NHÂN DÂN QUẬN LONG BIÊN</a:t>
            </a:r>
            <a:br>
              <a:rPr lang="en-US" altLang="en-US" sz="2000">
                <a:solidFill>
                  <a:srgbClr val="0070C0"/>
                </a:solidFill>
                <a:latin typeface="Times New Roman" panose="02020603050405020304" pitchFamily="18" charset="0"/>
                <a:cs typeface="Times New Roman" panose="02020603050405020304" pitchFamily="18" charset="0"/>
              </a:rPr>
            </a:br>
            <a:r>
              <a:rPr lang="en-US" altLang="en-US" sz="2000">
                <a:solidFill>
                  <a:srgbClr val="0070C0"/>
                </a:solidFill>
                <a:latin typeface="Times New Roman" panose="02020603050405020304" pitchFamily="18" charset="0"/>
                <a:cs typeface="Times New Roman" panose="02020603050405020304" pitchFamily="18" charset="0"/>
              </a:rPr>
              <a:t>TRƯỜNG MẦM NON TUỔI HOA</a:t>
            </a:r>
          </a:p>
        </p:txBody>
      </p:sp>
      <p:pic>
        <p:nvPicPr>
          <p:cNvPr id="6" name="Picture 5">
            <a:extLst>
              <a:ext uri="{FF2B5EF4-FFF2-40B4-BE49-F238E27FC236}">
                <a16:creationId xmlns:a16="http://schemas.microsoft.com/office/drawing/2014/main" xmlns="" id="{04F6FC6C-635A-7DE2-3C60-07A6522BE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957263"/>
            <a:ext cx="9271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8020485A-10FB-2436-0182-B36AE857E9C8}"/>
              </a:ext>
            </a:extLst>
          </p:cNvPr>
          <p:cNvSpPr txBox="1">
            <a:spLocks noChangeArrowheads="1"/>
          </p:cNvSpPr>
          <p:nvPr/>
        </p:nvSpPr>
        <p:spPr bwMode="auto">
          <a:xfrm>
            <a:off x="2551114" y="1993900"/>
            <a:ext cx="74310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700" b="1">
                <a:solidFill>
                  <a:srgbClr val="FF0000"/>
                </a:solidFill>
                <a:latin typeface=".VnAvant" panose="020B7200000000000000" pitchFamily="34" charset="0"/>
              </a:defRPr>
            </a:lvl1pPr>
            <a:lvl2pPr marL="742950" indent="-285750">
              <a:defRPr sz="11700" b="1">
                <a:solidFill>
                  <a:srgbClr val="FF0000"/>
                </a:solidFill>
                <a:latin typeface=".VnAvant" panose="020B7200000000000000" pitchFamily="34" charset="0"/>
              </a:defRPr>
            </a:lvl2pPr>
            <a:lvl3pPr marL="1143000" indent="-228600">
              <a:defRPr sz="11700" b="1">
                <a:solidFill>
                  <a:srgbClr val="FF0000"/>
                </a:solidFill>
                <a:latin typeface=".VnAvant" panose="020B7200000000000000" pitchFamily="34" charset="0"/>
              </a:defRPr>
            </a:lvl3pPr>
            <a:lvl4pPr marL="1600200" indent="-228600">
              <a:defRPr sz="11700" b="1">
                <a:solidFill>
                  <a:srgbClr val="FF0000"/>
                </a:solidFill>
                <a:latin typeface=".VnAvant" panose="020B7200000000000000" pitchFamily="34" charset="0"/>
              </a:defRPr>
            </a:lvl4pPr>
            <a:lvl5pPr marL="2057400" indent="-228600">
              <a:defRPr sz="11700" b="1">
                <a:solidFill>
                  <a:srgbClr val="FF0000"/>
                </a:solidFill>
                <a:latin typeface=".VnAvant" panose="020B7200000000000000" pitchFamily="34" charset="0"/>
              </a:defRPr>
            </a:lvl5pPr>
            <a:lvl6pPr marL="2514600" indent="-228600" eaLnBrk="0" fontAlgn="base" hangingPunct="0">
              <a:spcBef>
                <a:spcPct val="0"/>
              </a:spcBef>
              <a:spcAft>
                <a:spcPct val="0"/>
              </a:spcAft>
              <a:defRPr sz="11700" b="1">
                <a:solidFill>
                  <a:srgbClr val="FF0000"/>
                </a:solidFill>
                <a:latin typeface=".VnAvant" panose="020B7200000000000000" pitchFamily="34" charset="0"/>
              </a:defRPr>
            </a:lvl6pPr>
            <a:lvl7pPr marL="2971800" indent="-228600" eaLnBrk="0" fontAlgn="base" hangingPunct="0">
              <a:spcBef>
                <a:spcPct val="0"/>
              </a:spcBef>
              <a:spcAft>
                <a:spcPct val="0"/>
              </a:spcAft>
              <a:defRPr sz="11700" b="1">
                <a:solidFill>
                  <a:srgbClr val="FF0000"/>
                </a:solidFill>
                <a:latin typeface=".VnAvant" panose="020B7200000000000000" pitchFamily="34" charset="0"/>
              </a:defRPr>
            </a:lvl7pPr>
            <a:lvl8pPr marL="3429000" indent="-228600" eaLnBrk="0" fontAlgn="base" hangingPunct="0">
              <a:spcBef>
                <a:spcPct val="0"/>
              </a:spcBef>
              <a:spcAft>
                <a:spcPct val="0"/>
              </a:spcAft>
              <a:defRPr sz="11700" b="1">
                <a:solidFill>
                  <a:srgbClr val="FF0000"/>
                </a:solidFill>
                <a:latin typeface=".VnAvant" panose="020B7200000000000000" pitchFamily="34" charset="0"/>
              </a:defRPr>
            </a:lvl8pPr>
            <a:lvl9pPr marL="3886200" indent="-228600" eaLnBrk="0" fontAlgn="base" hangingPunct="0">
              <a:spcBef>
                <a:spcPct val="0"/>
              </a:spcBef>
              <a:spcAft>
                <a:spcPct val="0"/>
              </a:spcAft>
              <a:defRPr sz="11700" b="1">
                <a:solidFill>
                  <a:srgbClr val="FF0000"/>
                </a:solidFill>
                <a:latin typeface=".VnAvant" panose="020B7200000000000000" pitchFamily="34" charset="0"/>
              </a:defRPr>
            </a:lvl9pPr>
          </a:lstStyle>
          <a:p>
            <a:pPr algn="ctr"/>
            <a:r>
              <a:rPr lang="en-US" altLang="en-US" sz="2800" dirty="0">
                <a:solidFill>
                  <a:srgbClr val="00B050"/>
                </a:solidFill>
                <a:latin typeface="Times New Roman" panose="02020603050405020304" pitchFamily="18" charset="0"/>
                <a:cs typeface="Times New Roman" panose="02020603050405020304" pitchFamily="18" charset="0"/>
              </a:rPr>
              <a:t>LĨNH VỰC PHÁT TRIỂN NGÔN NGỮ</a:t>
            </a:r>
            <a:endParaRPr lang="en-US" altLang="en-US" sz="3200" dirty="0">
              <a:solidFill>
                <a:srgbClr val="00B050"/>
              </a:solidFill>
              <a:latin typeface="Times New Roman" panose="02020603050405020304" pitchFamily="18" charset="0"/>
              <a:cs typeface="Times New Roman" panose="02020603050405020304" pitchFamily="18" charset="0"/>
            </a:endParaRPr>
          </a:p>
          <a:p>
            <a:pPr algn="ctr"/>
            <a:r>
              <a:rPr lang="en-US" altLang="en-US" sz="2800" dirty="0" err="1">
                <a:latin typeface="Times New Roman" panose="02020603050405020304" pitchFamily="18" charset="0"/>
                <a:cs typeface="Times New Roman" panose="02020603050405020304" pitchFamily="18" charset="0"/>
              </a:rPr>
              <a:t>Đề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Nếu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endParaRPr lang="en-US" alt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84CF4E9E-A70C-9C9D-3C8E-1F75CE7EA60E}"/>
              </a:ext>
            </a:extLst>
          </p:cNvPr>
          <p:cNvSpPr txBox="1">
            <a:spLocks noChangeArrowheads="1"/>
          </p:cNvSpPr>
          <p:nvPr/>
        </p:nvSpPr>
        <p:spPr bwMode="auto">
          <a:xfrm>
            <a:off x="4775201" y="3140076"/>
            <a:ext cx="4246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1700" b="1">
                <a:solidFill>
                  <a:srgbClr val="FF0000"/>
                </a:solidFill>
                <a:latin typeface=".VnAvant" panose="020B7200000000000000" pitchFamily="34" charset="0"/>
              </a:defRPr>
            </a:lvl1pPr>
            <a:lvl2pPr marL="742950" indent="-285750">
              <a:defRPr sz="11700" b="1">
                <a:solidFill>
                  <a:srgbClr val="FF0000"/>
                </a:solidFill>
                <a:latin typeface=".VnAvant" panose="020B7200000000000000" pitchFamily="34" charset="0"/>
              </a:defRPr>
            </a:lvl2pPr>
            <a:lvl3pPr marL="1143000" indent="-228600">
              <a:defRPr sz="11700" b="1">
                <a:solidFill>
                  <a:srgbClr val="FF0000"/>
                </a:solidFill>
                <a:latin typeface=".VnAvant" panose="020B7200000000000000" pitchFamily="34" charset="0"/>
              </a:defRPr>
            </a:lvl3pPr>
            <a:lvl4pPr marL="1600200" indent="-228600">
              <a:defRPr sz="11700" b="1">
                <a:solidFill>
                  <a:srgbClr val="FF0000"/>
                </a:solidFill>
                <a:latin typeface=".VnAvant" panose="020B7200000000000000" pitchFamily="34" charset="0"/>
              </a:defRPr>
            </a:lvl4pPr>
            <a:lvl5pPr marL="2057400" indent="-228600">
              <a:defRPr sz="11700" b="1">
                <a:solidFill>
                  <a:srgbClr val="FF0000"/>
                </a:solidFill>
                <a:latin typeface=".VnAvant" panose="020B7200000000000000" pitchFamily="34" charset="0"/>
              </a:defRPr>
            </a:lvl5pPr>
            <a:lvl6pPr marL="2514600" indent="-228600" eaLnBrk="0" fontAlgn="base" hangingPunct="0">
              <a:spcBef>
                <a:spcPct val="0"/>
              </a:spcBef>
              <a:spcAft>
                <a:spcPct val="0"/>
              </a:spcAft>
              <a:defRPr sz="11700" b="1">
                <a:solidFill>
                  <a:srgbClr val="FF0000"/>
                </a:solidFill>
                <a:latin typeface=".VnAvant" panose="020B7200000000000000" pitchFamily="34" charset="0"/>
              </a:defRPr>
            </a:lvl6pPr>
            <a:lvl7pPr marL="2971800" indent="-228600" eaLnBrk="0" fontAlgn="base" hangingPunct="0">
              <a:spcBef>
                <a:spcPct val="0"/>
              </a:spcBef>
              <a:spcAft>
                <a:spcPct val="0"/>
              </a:spcAft>
              <a:defRPr sz="11700" b="1">
                <a:solidFill>
                  <a:srgbClr val="FF0000"/>
                </a:solidFill>
                <a:latin typeface=".VnAvant" panose="020B7200000000000000" pitchFamily="34" charset="0"/>
              </a:defRPr>
            </a:lvl7pPr>
            <a:lvl8pPr marL="3429000" indent="-228600" eaLnBrk="0" fontAlgn="base" hangingPunct="0">
              <a:spcBef>
                <a:spcPct val="0"/>
              </a:spcBef>
              <a:spcAft>
                <a:spcPct val="0"/>
              </a:spcAft>
              <a:defRPr sz="11700" b="1">
                <a:solidFill>
                  <a:srgbClr val="FF0000"/>
                </a:solidFill>
                <a:latin typeface=".VnAvant" panose="020B7200000000000000" pitchFamily="34" charset="0"/>
              </a:defRPr>
            </a:lvl8pPr>
            <a:lvl9pPr marL="3886200" indent="-228600" eaLnBrk="0" fontAlgn="base" hangingPunct="0">
              <a:spcBef>
                <a:spcPct val="0"/>
              </a:spcBef>
              <a:spcAft>
                <a:spcPct val="0"/>
              </a:spcAft>
              <a:defRPr sz="11700" b="1">
                <a:solidFill>
                  <a:srgbClr val="FF0000"/>
                </a:solidFill>
                <a:latin typeface=".VnAvant" panose="020B7200000000000000" pitchFamily="34" charset="0"/>
              </a:defRPr>
            </a:lvl9pPr>
          </a:lstStyle>
          <a:p>
            <a:r>
              <a:rPr lang="en-US" altLang="en-US" sz="2400" dirty="0" err="1">
                <a:solidFill>
                  <a:srgbClr val="7030A0"/>
                </a:solidFill>
                <a:latin typeface="Times New Roman" panose="02020603050405020304" pitchFamily="18" charset="0"/>
                <a:cs typeface="Times New Roman" panose="02020603050405020304" pitchFamily="18" charset="0"/>
              </a:rPr>
              <a:t>Lứa</a:t>
            </a:r>
            <a:r>
              <a:rPr lang="en-US" altLang="en-US" sz="2400" dirty="0">
                <a:solidFill>
                  <a:srgbClr val="7030A0"/>
                </a:solidFill>
                <a:latin typeface="Times New Roman" panose="02020603050405020304" pitchFamily="18" charset="0"/>
                <a:cs typeface="Times New Roman" panose="02020603050405020304" pitchFamily="18" charset="0"/>
              </a:rPr>
              <a:t> </a:t>
            </a:r>
            <a:r>
              <a:rPr lang="en-US" altLang="en-US" sz="2400" dirty="0" err="1">
                <a:solidFill>
                  <a:srgbClr val="7030A0"/>
                </a:solidFill>
                <a:latin typeface="Times New Roman" panose="02020603050405020304" pitchFamily="18" charset="0"/>
                <a:cs typeface="Times New Roman" panose="02020603050405020304" pitchFamily="18" charset="0"/>
              </a:rPr>
              <a:t>tuổi</a:t>
            </a:r>
            <a:r>
              <a:rPr lang="en-US" altLang="en-US" sz="2400" dirty="0">
                <a:solidFill>
                  <a:srgbClr val="7030A0"/>
                </a:solidFill>
                <a:latin typeface="Times New Roman" panose="02020603050405020304" pitchFamily="18" charset="0"/>
                <a:cs typeface="Times New Roman" panose="02020603050405020304" pitchFamily="18" charset="0"/>
              </a:rPr>
              <a:t>: 5-6 </a:t>
            </a:r>
            <a:r>
              <a:rPr lang="en-US" altLang="en-US" sz="2400" dirty="0" err="1">
                <a:solidFill>
                  <a:srgbClr val="7030A0"/>
                </a:solidFill>
                <a:latin typeface="Times New Roman" panose="02020603050405020304" pitchFamily="18" charset="0"/>
                <a:cs typeface="Times New Roman" panose="02020603050405020304" pitchFamily="18" charset="0"/>
              </a:rPr>
              <a:t>tuổi</a:t>
            </a:r>
            <a:endParaRPr lang="en-US" altLang="en-US" sz="2400" dirty="0">
              <a:solidFill>
                <a:srgbClr val="7030A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0940CBA9-DA95-6411-A2E9-A82DF74D18DA}"/>
              </a:ext>
            </a:extLst>
          </p:cNvPr>
          <p:cNvSpPr txBox="1">
            <a:spLocks noChangeArrowheads="1"/>
          </p:cNvSpPr>
          <p:nvPr/>
        </p:nvSpPr>
        <p:spPr bwMode="auto">
          <a:xfrm>
            <a:off x="5426015" y="3884613"/>
            <a:ext cx="4672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1700" b="1">
                <a:solidFill>
                  <a:srgbClr val="FF0000"/>
                </a:solidFill>
                <a:latin typeface=".VnAvant" panose="020B7200000000000000" pitchFamily="34" charset="0"/>
              </a:defRPr>
            </a:lvl1pPr>
            <a:lvl2pPr marL="742950" indent="-285750">
              <a:defRPr sz="11700" b="1">
                <a:solidFill>
                  <a:srgbClr val="FF0000"/>
                </a:solidFill>
                <a:latin typeface=".VnAvant" panose="020B7200000000000000" pitchFamily="34" charset="0"/>
              </a:defRPr>
            </a:lvl2pPr>
            <a:lvl3pPr marL="1143000" indent="-228600">
              <a:defRPr sz="11700" b="1">
                <a:solidFill>
                  <a:srgbClr val="FF0000"/>
                </a:solidFill>
                <a:latin typeface=".VnAvant" panose="020B7200000000000000" pitchFamily="34" charset="0"/>
              </a:defRPr>
            </a:lvl3pPr>
            <a:lvl4pPr marL="1600200" indent="-228600">
              <a:defRPr sz="11700" b="1">
                <a:solidFill>
                  <a:srgbClr val="FF0000"/>
                </a:solidFill>
                <a:latin typeface=".VnAvant" panose="020B7200000000000000" pitchFamily="34" charset="0"/>
              </a:defRPr>
            </a:lvl4pPr>
            <a:lvl5pPr marL="2057400" indent="-228600">
              <a:defRPr sz="11700" b="1">
                <a:solidFill>
                  <a:srgbClr val="FF0000"/>
                </a:solidFill>
                <a:latin typeface=".VnAvant" panose="020B7200000000000000" pitchFamily="34" charset="0"/>
              </a:defRPr>
            </a:lvl5pPr>
            <a:lvl6pPr marL="2514600" indent="-228600" eaLnBrk="0" fontAlgn="base" hangingPunct="0">
              <a:spcBef>
                <a:spcPct val="0"/>
              </a:spcBef>
              <a:spcAft>
                <a:spcPct val="0"/>
              </a:spcAft>
              <a:defRPr sz="11700" b="1">
                <a:solidFill>
                  <a:srgbClr val="FF0000"/>
                </a:solidFill>
                <a:latin typeface=".VnAvant" panose="020B7200000000000000" pitchFamily="34" charset="0"/>
              </a:defRPr>
            </a:lvl6pPr>
            <a:lvl7pPr marL="2971800" indent="-228600" eaLnBrk="0" fontAlgn="base" hangingPunct="0">
              <a:spcBef>
                <a:spcPct val="0"/>
              </a:spcBef>
              <a:spcAft>
                <a:spcPct val="0"/>
              </a:spcAft>
              <a:defRPr sz="11700" b="1">
                <a:solidFill>
                  <a:srgbClr val="FF0000"/>
                </a:solidFill>
                <a:latin typeface=".VnAvant" panose="020B7200000000000000" pitchFamily="34" charset="0"/>
              </a:defRPr>
            </a:lvl7pPr>
            <a:lvl8pPr marL="3429000" indent="-228600" eaLnBrk="0" fontAlgn="base" hangingPunct="0">
              <a:spcBef>
                <a:spcPct val="0"/>
              </a:spcBef>
              <a:spcAft>
                <a:spcPct val="0"/>
              </a:spcAft>
              <a:defRPr sz="11700" b="1">
                <a:solidFill>
                  <a:srgbClr val="FF0000"/>
                </a:solidFill>
                <a:latin typeface=".VnAvant" panose="020B7200000000000000" pitchFamily="34" charset="0"/>
              </a:defRPr>
            </a:lvl8pPr>
            <a:lvl9pPr marL="3886200" indent="-228600" eaLnBrk="0" fontAlgn="base" hangingPunct="0">
              <a:spcBef>
                <a:spcPct val="0"/>
              </a:spcBef>
              <a:spcAft>
                <a:spcPct val="0"/>
              </a:spcAft>
              <a:defRPr sz="11700" b="1">
                <a:solidFill>
                  <a:srgbClr val="FF0000"/>
                </a:solidFill>
                <a:latin typeface=".VnAvant" panose="020B7200000000000000" pitchFamily="34" charset="0"/>
              </a:defRPr>
            </a:lvl9pPr>
          </a:lstStyle>
          <a:p>
            <a:r>
              <a:rPr lang="en-US" altLang="en-US" sz="2000" dirty="0" err="1">
                <a:solidFill>
                  <a:srgbClr val="0070C0"/>
                </a:solidFill>
                <a:latin typeface="Times New Roman" panose="02020603050405020304" pitchFamily="18" charset="0"/>
                <a:cs typeface="Times New Roman" panose="02020603050405020304" pitchFamily="18" charset="0"/>
              </a:rPr>
              <a:t>Giáo</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viên</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thực</a:t>
            </a:r>
            <a:r>
              <a:rPr lang="en-US"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hiện</a:t>
            </a:r>
            <a:r>
              <a:rPr lang="en-US" altLang="en-US" sz="2000" dirty="0">
                <a:solidFill>
                  <a:srgbClr val="0070C0"/>
                </a:solidFill>
                <a:latin typeface="Times New Roman" panose="02020603050405020304" pitchFamily="18" charset="0"/>
                <a:cs typeface="Times New Roman" panose="02020603050405020304" pitchFamily="18" charset="0"/>
              </a:rPr>
              <a:t>:</a:t>
            </a:r>
            <a:r>
              <a:rPr lang="vi-VN" altLang="en-US" sz="2000" dirty="0">
                <a:solidFill>
                  <a:srgbClr val="0070C0"/>
                </a:solidFill>
                <a:latin typeface="Times New Roman" panose="02020603050405020304" pitchFamily="18" charset="0"/>
                <a:cs typeface="Times New Roman" panose="02020603050405020304" pitchFamily="18" charset="0"/>
              </a:rPr>
              <a:t> </a:t>
            </a:r>
            <a:r>
              <a:rPr lang="en-US" altLang="en-US" sz="2000" dirty="0" err="1">
                <a:solidFill>
                  <a:srgbClr val="0070C0"/>
                </a:solidFill>
                <a:latin typeface="Times New Roman" panose="02020603050405020304" pitchFamily="18" charset="0"/>
                <a:cs typeface="Times New Roman" panose="02020603050405020304" pitchFamily="18" charset="0"/>
              </a:rPr>
              <a:t>Đỗ</a:t>
            </a:r>
            <a:r>
              <a:rPr lang="en-US" altLang="en-US" sz="2000" dirty="0">
                <a:solidFill>
                  <a:srgbClr val="0070C0"/>
                </a:solidFill>
                <a:latin typeface="Times New Roman" panose="02020603050405020304" pitchFamily="18" charset="0"/>
                <a:cs typeface="Times New Roman" panose="02020603050405020304" pitchFamily="18" charset="0"/>
              </a:rPr>
              <a:t> Thanh </a:t>
            </a:r>
            <a:r>
              <a:rPr lang="en-US" altLang="en-US" sz="2000">
                <a:solidFill>
                  <a:srgbClr val="0070C0"/>
                </a:solidFill>
                <a:latin typeface="Times New Roman" panose="02020603050405020304" pitchFamily="18" charset="0"/>
                <a:cs typeface="Times New Roman" panose="02020603050405020304" pitchFamily="18" charset="0"/>
              </a:rPr>
              <a:t>Tâm</a:t>
            </a:r>
            <a:endParaRPr lang="en-US" altLang="en-US" sz="20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12192000" cy="6858000"/>
            <a:chOff x="432" y="432"/>
            <a:chExt cx="4794" cy="3150"/>
          </a:xfrm>
        </p:grpSpPr>
        <p:pic>
          <p:nvPicPr>
            <p:cNvPr id="14339" name="Picture 2" descr="4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4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70245" end="108382"/>
                </p14:media>
              </p:ext>
            </p:extLst>
          </p:nvPr>
        </p:nvPicPr>
        <p:blipFill>
          <a:blip r:embed="rId6"/>
          <a:stretch>
            <a:fillRect/>
          </a:stretch>
        </p:blipFill>
        <p:spPr>
          <a:xfrm>
            <a:off x="10050528" y="6606746"/>
            <a:ext cx="312672" cy="251254"/>
          </a:xfrm>
          <a:prstGeom prst="rect">
            <a:avLst/>
          </a:prstGeom>
        </p:spPr>
      </p:pic>
    </p:spTree>
    <p:extLst>
      <p:ext uri="{BB962C8B-B14F-4D97-AF65-F5344CB8AC3E}">
        <p14:creationId xmlns:p14="http://schemas.microsoft.com/office/powerpoint/2010/main" val="153843343"/>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
          <p:cNvGrpSpPr>
            <a:grpSpLocks/>
          </p:cNvGrpSpPr>
          <p:nvPr/>
        </p:nvGrpSpPr>
        <p:grpSpPr bwMode="auto">
          <a:xfrm>
            <a:off x="-1" y="0"/>
            <a:ext cx="12192001" cy="6858000"/>
            <a:chOff x="384" y="480"/>
            <a:chExt cx="4794" cy="3150"/>
          </a:xfrm>
        </p:grpSpPr>
        <p:pic>
          <p:nvPicPr>
            <p:cNvPr id="15363" name="Picture 2" descr="5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80"/>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5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80"/>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114940" end="63218"/>
                </p14:media>
              </p:ext>
            </p:extLst>
          </p:nvPr>
        </p:nvPicPr>
        <p:blipFill>
          <a:blip r:embed="rId6"/>
          <a:stretch>
            <a:fillRect/>
          </a:stretch>
        </p:blipFill>
        <p:spPr>
          <a:xfrm flipH="1">
            <a:off x="10363199" y="6697362"/>
            <a:ext cx="199905" cy="160638"/>
          </a:xfrm>
          <a:prstGeom prst="rect">
            <a:avLst/>
          </a:prstGeom>
        </p:spPr>
      </p:pic>
    </p:spTree>
    <p:extLst>
      <p:ext uri="{BB962C8B-B14F-4D97-AF65-F5344CB8AC3E}">
        <p14:creationId xmlns:p14="http://schemas.microsoft.com/office/powerpoint/2010/main" val="2821393731"/>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
          <p:cNvGrpSpPr>
            <a:grpSpLocks/>
          </p:cNvGrpSpPr>
          <p:nvPr/>
        </p:nvGrpSpPr>
        <p:grpSpPr bwMode="auto">
          <a:xfrm>
            <a:off x="-154379" y="0"/>
            <a:ext cx="12346379" cy="6858000"/>
            <a:chOff x="384" y="432"/>
            <a:chExt cx="4794" cy="3150"/>
          </a:xfrm>
        </p:grpSpPr>
        <p:pic>
          <p:nvPicPr>
            <p:cNvPr id="16387" name="Picture 2" descr="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descr="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160168" end="21768"/>
                </p14:media>
              </p:ext>
            </p:extLst>
          </p:nvPr>
        </p:nvPicPr>
        <p:blipFill>
          <a:blip r:embed="rId6"/>
          <a:stretch>
            <a:fillRect/>
          </a:stretch>
        </p:blipFill>
        <p:spPr>
          <a:xfrm>
            <a:off x="9968516" y="6540842"/>
            <a:ext cx="394684" cy="317157"/>
          </a:xfrm>
          <a:prstGeom prst="rect">
            <a:avLst/>
          </a:prstGeom>
        </p:spPr>
      </p:pic>
    </p:spTree>
    <p:extLst>
      <p:ext uri="{BB962C8B-B14F-4D97-AF65-F5344CB8AC3E}">
        <p14:creationId xmlns:p14="http://schemas.microsoft.com/office/powerpoint/2010/main" val="2522506023"/>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83127" y="-83127"/>
            <a:ext cx="12275127" cy="6941127"/>
            <a:chOff x="384" y="432"/>
            <a:chExt cx="4794" cy="3150"/>
          </a:xfrm>
        </p:grpSpPr>
        <p:pic>
          <p:nvPicPr>
            <p:cNvPr id="17411" name="Picture 2" descr="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200074"/>
                </p14:media>
              </p:ext>
            </p:extLst>
          </p:nvPr>
        </p:nvPicPr>
        <p:blipFill>
          <a:blip r:embed="rId6"/>
          <a:stretch>
            <a:fillRect/>
          </a:stretch>
        </p:blipFill>
        <p:spPr>
          <a:xfrm flipH="1">
            <a:off x="10363200" y="6507892"/>
            <a:ext cx="435690" cy="350108"/>
          </a:xfrm>
          <a:prstGeom prst="rect">
            <a:avLst/>
          </a:prstGeom>
        </p:spPr>
      </p:pic>
    </p:spTree>
    <p:extLst>
      <p:ext uri="{BB962C8B-B14F-4D97-AF65-F5344CB8AC3E}">
        <p14:creationId xmlns:p14="http://schemas.microsoft.com/office/powerpoint/2010/main" val="1112366841"/>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MIL10026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376"/>
            <a:ext cx="12192000" cy="691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3810000" y="2667001"/>
            <a:ext cx="3962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6000" dirty="0"/>
              <a:t> </a:t>
            </a:r>
            <a:r>
              <a:rPr lang="en-US" sz="6000" dirty="0">
                <a:solidFill>
                  <a:srgbClr val="FF0066"/>
                </a:solidFill>
                <a:latin typeface="Times New Roman" panose="02020603050405020304" pitchFamily="18" charset="0"/>
                <a:cs typeface="Times New Roman" panose="02020603050405020304" pitchFamily="18" charset="0"/>
              </a:rPr>
              <a:t>Đàm thoại</a:t>
            </a:r>
          </a:p>
        </p:txBody>
      </p:sp>
    </p:spTree>
    <p:extLst>
      <p:ext uri="{BB962C8B-B14F-4D97-AF65-F5344CB8AC3E}">
        <p14:creationId xmlns:p14="http://schemas.microsoft.com/office/powerpoint/2010/main" val="518041409"/>
      </p:ext>
    </p:extLst>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strips(downLeft)">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checkerboard(across)">
                                      <p:cBhvr>
                                        <p:cTn id="12"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a:p>
        </p:txBody>
      </p:sp>
      <p:pic>
        <p:nvPicPr>
          <p:cNvPr id="35844" name="Picture 4" descr="MIL10026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290961"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ILE_20210915_091506_1">
            <a:hlinkClick r:id="" action="ppaction://media"/>
          </p:cNvPr>
          <p:cNvPicPr>
            <a:picLocks noGrp="1" noChangeAspect="1"/>
          </p:cNvPicPr>
          <p:nvPr>
            <p:ph sz="quarter" idx="13"/>
            <a:audioFile r:link="rId2"/>
            <p:extLst>
              <p:ext uri="{DAA4B4D4-6D71-4841-9C94-3DE7FCFB9230}">
                <p14:media xmlns:p14="http://schemas.microsoft.com/office/powerpoint/2010/main" r:embed="rId1"/>
              </p:ext>
            </p:extLst>
          </p:nvPr>
        </p:nvPicPr>
        <p:blipFill>
          <a:blip r:embed="rId5"/>
          <a:stretch>
            <a:fillRect/>
          </a:stretch>
        </p:blipFill>
        <p:spPr>
          <a:xfrm>
            <a:off x="9564130" y="4236417"/>
            <a:ext cx="609600" cy="609600"/>
          </a:xfrm>
        </p:spPr>
      </p:pic>
      <p:sp>
        <p:nvSpPr>
          <p:cNvPr id="35845" name="Text Box 5"/>
          <p:cNvSpPr txBox="1">
            <a:spLocks noChangeArrowheads="1"/>
          </p:cNvSpPr>
          <p:nvPr/>
        </p:nvSpPr>
        <p:spPr bwMode="auto">
          <a:xfrm>
            <a:off x="2590800" y="1219200"/>
            <a:ext cx="7772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742950" indent="-742950" eaLnBrk="1" hangingPunct="1">
              <a:buFontTx/>
              <a:buAutoNum type="arabicPeriod"/>
              <a:defRPr/>
            </a:pPr>
            <a:r>
              <a:rPr lang="en-US" sz="4400" b="1" dirty="0">
                <a:cs typeface="Times New Roman" panose="02020603050405020304" pitchFamily="18" charset="0"/>
              </a:rPr>
              <a:t>Cô vừa kể cho các con nghe câu chuyện gì?</a:t>
            </a:r>
          </a:p>
          <a:p>
            <a:pPr marL="742950" indent="-742950" eaLnBrk="1" hangingPunct="1">
              <a:buFontTx/>
              <a:buAutoNum type="arabicPeriod"/>
              <a:defRPr/>
            </a:pPr>
            <a:r>
              <a:rPr lang="en-US" sz="4400" b="1" dirty="0">
                <a:cs typeface="Times New Roman" panose="02020603050405020304" pitchFamily="18" charset="0"/>
              </a:rPr>
              <a:t>Trong câu chuyện có</a:t>
            </a:r>
          </a:p>
          <a:p>
            <a:pPr eaLnBrk="1" hangingPunct="1">
              <a:defRPr/>
            </a:pPr>
            <a:r>
              <a:rPr lang="en-US" sz="4400" b="1" dirty="0">
                <a:cs typeface="Times New Roman" panose="02020603050405020304" pitchFamily="18" charset="0"/>
              </a:rPr>
              <a:t> những nhân vật nào?</a:t>
            </a:r>
          </a:p>
        </p:txBody>
      </p:sp>
    </p:spTree>
    <p:extLst>
      <p:ext uri="{BB962C8B-B14F-4D97-AF65-F5344CB8AC3E}">
        <p14:creationId xmlns:p14="http://schemas.microsoft.com/office/powerpoint/2010/main" val="3293299086"/>
      </p:ext>
    </p:extLst>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strips(downLeft)">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5845"/>
                                        </p:tgtEl>
                                        <p:attrNameLst>
                                          <p:attrName>style.visibility</p:attrName>
                                        </p:attrNameLst>
                                      </p:cBhvr>
                                      <p:to>
                                        <p:strVal val="visible"/>
                                      </p:to>
                                    </p:set>
                                    <p:animEffect transition="in" filter="wheel(4)">
                                      <p:cBhvr>
                                        <p:cTn id="12" dur="2000"/>
                                        <p:tgtEl>
                                          <p:spTgt spid="35845"/>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8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358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a:p>
        </p:txBody>
      </p:sp>
      <p:grpSp>
        <p:nvGrpSpPr>
          <p:cNvPr id="20484" name="Group 4"/>
          <p:cNvGrpSpPr>
            <a:grpSpLocks/>
          </p:cNvGrpSpPr>
          <p:nvPr/>
        </p:nvGrpSpPr>
        <p:grpSpPr bwMode="auto">
          <a:xfrm>
            <a:off x="1375835" y="0"/>
            <a:ext cx="10129652" cy="6858000"/>
            <a:chOff x="384" y="432"/>
            <a:chExt cx="4794" cy="3150"/>
          </a:xfrm>
        </p:grpSpPr>
        <p:pic>
          <p:nvPicPr>
            <p:cNvPr id="20486" name="Picture 2" descr="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3" descr="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FILE_20210915_091506_2">
            <a:hlinkClick r:id="" action="ppaction://media"/>
          </p:cNvPr>
          <p:cNvPicPr>
            <a:picLocks noGrp="1" noChangeAspect="1"/>
          </p:cNvPicPr>
          <p:nvPr>
            <p:ph sz="quarter" idx="13"/>
            <a:audioFile r:link="rId2"/>
            <p:extLst>
              <p:ext uri="{DAA4B4D4-6D71-4841-9C94-3DE7FCFB9230}">
                <p14:media xmlns:p14="http://schemas.microsoft.com/office/powerpoint/2010/main" r:embed="rId1"/>
              </p:ext>
            </p:extLst>
          </p:nvPr>
        </p:nvPicPr>
        <p:blipFill>
          <a:blip r:embed="rId6"/>
          <a:stretch>
            <a:fillRect/>
          </a:stretch>
        </p:blipFill>
        <p:spPr>
          <a:xfrm>
            <a:off x="1466335" y="5503434"/>
            <a:ext cx="609600" cy="609600"/>
          </a:xfrm>
        </p:spPr>
      </p:pic>
      <p:sp>
        <p:nvSpPr>
          <p:cNvPr id="7" name="Rectangle 6"/>
          <p:cNvSpPr/>
          <p:nvPr/>
        </p:nvSpPr>
        <p:spPr>
          <a:xfrm>
            <a:off x="1342713" y="4891"/>
            <a:ext cx="4877025" cy="162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rgbClr val="FF0000"/>
                </a:solidFill>
                <a:latin typeface="Times New Roman" panose="02020603050405020304" pitchFamily="18" charset="0"/>
                <a:cs typeface="Times New Roman" panose="02020603050405020304" pitchFamily="18" charset="0"/>
              </a:rPr>
              <a:t>Trong câu chuyện có nhân vật: Gà con, Dê con, Gấu con, bác sĩ Voi, bướm vàng, bướm trắng.</a:t>
            </a:r>
          </a:p>
        </p:txBody>
      </p:sp>
    </p:spTree>
    <p:extLst>
      <p:ext uri="{BB962C8B-B14F-4D97-AF65-F5344CB8AC3E}">
        <p14:creationId xmlns:p14="http://schemas.microsoft.com/office/powerpoint/2010/main" val="3533559116"/>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2362200" y="47244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t> </a:t>
            </a:r>
            <a:r>
              <a:rPr lang="en-US" sz="2800" b="1">
                <a:solidFill>
                  <a:srgbClr val="FF0000"/>
                </a:solidFill>
                <a:latin typeface="Times New Roman" panose="02020603050405020304" pitchFamily="18" charset="0"/>
                <a:cs typeface="Times New Roman" panose="02020603050405020304" pitchFamily="18" charset="0"/>
              </a:rPr>
              <a:t>Trong câu chuyện bạn nào chăm chỉ đang đi học ?</a:t>
            </a:r>
          </a:p>
        </p:txBody>
      </p:sp>
      <p:pic>
        <p:nvPicPr>
          <p:cNvPr id="2150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154379"/>
            <a:ext cx="5512323" cy="411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ILE_20210915_091506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113" y="1905989"/>
            <a:ext cx="609600" cy="609600"/>
          </a:xfrm>
          <a:prstGeom prst="rect">
            <a:avLst/>
          </a:prstGeom>
        </p:spPr>
      </p:pic>
    </p:spTree>
    <p:extLst>
      <p:ext uri="{BB962C8B-B14F-4D97-AF65-F5344CB8AC3E}">
        <p14:creationId xmlns:p14="http://schemas.microsoft.com/office/powerpoint/2010/main" val="4226318900"/>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657600" y="685800"/>
            <a:ext cx="5334000" cy="731838"/>
          </a:xfrm>
        </p:spPr>
        <p:txBody>
          <a:bodyPr/>
          <a:lstStyle/>
          <a:p>
            <a:pPr algn="l" eaLnBrk="1" hangingPunct="1"/>
            <a:endParaRPr lang="en-US" sz="2800">
              <a:solidFill>
                <a:srgbClr val="FF0000"/>
              </a:solidFill>
              <a:latin typeface="Times New Roman" panose="02020603050405020304" pitchFamily="18" charset="0"/>
              <a:cs typeface="Times New Roman" panose="02020603050405020304" pitchFamily="18" charset="0"/>
            </a:endParaRPr>
          </a:p>
        </p:txBody>
      </p:sp>
      <p:pic>
        <p:nvPicPr>
          <p:cNvPr id="2253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2535" y="2084331"/>
            <a:ext cx="6472052" cy="460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5562600" y="23019"/>
            <a:ext cx="4343400" cy="2057400"/>
          </a:xfrm>
          <a:prstGeom prst="cloudCallout">
            <a:avLst>
              <a:gd name="adj1" fmla="val -54216"/>
              <a:gd name="adj2" fmla="val 48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0000"/>
                </a:solidFill>
                <a:latin typeface="Times New Roman" panose="02020603050405020304" pitchFamily="18" charset="0"/>
                <a:cs typeface="Times New Roman" panose="02020603050405020304" pitchFamily="18" charset="0"/>
              </a:rPr>
              <a:t>Bạn Gà con rủ ai đi học? </a:t>
            </a:r>
            <a:br>
              <a:rPr lang="en-US" sz="2000" dirty="0">
                <a:solidFill>
                  <a:srgbClr val="FF0000"/>
                </a:solidFill>
                <a:latin typeface="Times New Roman" panose="02020603050405020304" pitchFamily="18" charset="0"/>
                <a:cs typeface="Times New Roman" panose="02020603050405020304" pitchFamily="18" charset="0"/>
              </a:rPr>
            </a:br>
            <a:r>
              <a:rPr lang="en-US" sz="2000" dirty="0">
                <a:solidFill>
                  <a:srgbClr val="FF0000"/>
                </a:solidFill>
                <a:latin typeface="Times New Roman" panose="02020603050405020304" pitchFamily="18" charset="0"/>
                <a:cs typeface="Times New Roman" panose="02020603050405020304" pitchFamily="18" charset="0"/>
              </a:rPr>
              <a:t>vì sao bạn Dê con lại không đi học?</a:t>
            </a:r>
            <a:endParaRPr lang="en-US" sz="2000" dirty="0"/>
          </a:p>
        </p:txBody>
      </p:sp>
      <p:pic>
        <p:nvPicPr>
          <p:cNvPr id="3" name="FILE_20210915_091506_4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2411" y="5540426"/>
            <a:ext cx="609600" cy="609600"/>
          </a:xfrm>
          <a:prstGeom prst="rect">
            <a:avLst/>
          </a:prstGeom>
        </p:spPr>
      </p:pic>
    </p:spTree>
    <p:extLst>
      <p:ext uri="{BB962C8B-B14F-4D97-AF65-F5344CB8AC3E}">
        <p14:creationId xmlns:p14="http://schemas.microsoft.com/office/powerpoint/2010/main" val="759655809"/>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657600" y="685800"/>
            <a:ext cx="5334000" cy="731838"/>
          </a:xfrm>
        </p:spPr>
        <p:txBody>
          <a:bodyPr/>
          <a:lstStyle/>
          <a:p>
            <a:pPr algn="l" eaLnBrk="1" hangingPunct="1"/>
            <a:endParaRPr lang="en-US" sz="2800">
              <a:solidFill>
                <a:srgbClr val="FF0000"/>
              </a:solidFill>
              <a:latin typeface="Times New Roman" panose="02020603050405020304" pitchFamily="18" charset="0"/>
              <a:cs typeface="Times New Roman" panose="02020603050405020304" pitchFamily="18" charset="0"/>
            </a:endParaRPr>
          </a:p>
        </p:txBody>
      </p:sp>
      <p:pic>
        <p:nvPicPr>
          <p:cNvPr id="2253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2535" y="2084331"/>
            <a:ext cx="6472052" cy="460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5562600" y="23019"/>
            <a:ext cx="4343400" cy="2057400"/>
          </a:xfrm>
          <a:prstGeom prst="cloudCallout">
            <a:avLst>
              <a:gd name="adj1" fmla="val -54216"/>
              <a:gd name="adj2" fmla="val 48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0000"/>
                </a:solidFill>
                <a:latin typeface="Times New Roman" panose="02020603050405020304" pitchFamily="18" charset="0"/>
                <a:cs typeface="Times New Roman" panose="02020603050405020304" pitchFamily="18" charset="0"/>
              </a:rPr>
              <a:t>Bạn Gà con rủ ai đi học? </a:t>
            </a:r>
            <a:br>
              <a:rPr lang="en-US" sz="2000" dirty="0">
                <a:solidFill>
                  <a:srgbClr val="FF0000"/>
                </a:solidFill>
                <a:latin typeface="Times New Roman" panose="02020603050405020304" pitchFamily="18" charset="0"/>
                <a:cs typeface="Times New Roman" panose="02020603050405020304" pitchFamily="18" charset="0"/>
              </a:rPr>
            </a:br>
            <a:r>
              <a:rPr lang="en-US" sz="2000" dirty="0">
                <a:solidFill>
                  <a:srgbClr val="FF0000"/>
                </a:solidFill>
                <a:latin typeface="Times New Roman" panose="02020603050405020304" pitchFamily="18" charset="0"/>
                <a:cs typeface="Times New Roman" panose="02020603050405020304" pitchFamily="18" charset="0"/>
              </a:rPr>
              <a:t>vì sao bạn Dê con lại không đi học?</a:t>
            </a:r>
            <a:endParaRPr lang="en-US" sz="2000" dirty="0"/>
          </a:p>
        </p:txBody>
      </p:sp>
      <p:pic>
        <p:nvPicPr>
          <p:cNvPr id="2" name="FILE_20210915_091506_4k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0162" y="5883876"/>
            <a:ext cx="609600" cy="609600"/>
          </a:xfrm>
          <a:prstGeom prst="rect">
            <a:avLst/>
          </a:prstGeom>
        </p:spPr>
      </p:pic>
    </p:spTree>
    <p:extLst>
      <p:ext uri="{BB962C8B-B14F-4D97-AF65-F5344CB8AC3E}">
        <p14:creationId xmlns:p14="http://schemas.microsoft.com/office/powerpoint/2010/main" val="773343712"/>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LGG_2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118"/>
            <a:ext cx="12421589" cy="7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3"/>
          <p:cNvSpPr>
            <a:spLocks noChangeArrowheads="1"/>
          </p:cNvSpPr>
          <p:nvPr/>
        </p:nvSpPr>
        <p:spPr bwMode="auto">
          <a:xfrm>
            <a:off x="1391392" y="914400"/>
            <a:ext cx="7010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i="1" dirty="0">
                <a:solidFill>
                  <a:srgbClr val="0070C0"/>
                </a:solidFill>
                <a:latin typeface="Times New Roman" panose="02020603050405020304" pitchFamily="18" charset="0"/>
                <a:cs typeface="Times New Roman" panose="02020603050405020304" pitchFamily="18" charset="0"/>
              </a:rPr>
              <a:t>Mục đích-yêu cầu:</a:t>
            </a:r>
          </a:p>
          <a:p>
            <a:pPr eaLnBrk="1" hangingPunct="1"/>
            <a:r>
              <a:rPr lang="en-US" sz="2000" b="1" dirty="0">
                <a:solidFill>
                  <a:srgbClr val="0070C0"/>
                </a:solidFill>
                <a:latin typeface="Times New Roman" panose="02020603050405020304" pitchFamily="18" charset="0"/>
                <a:cs typeface="Times New Roman" panose="02020603050405020304" pitchFamily="18" charset="0"/>
              </a:rPr>
              <a:t>1.Kiến thức:</a:t>
            </a:r>
            <a:endParaRPr lang="en-US" sz="2000" dirty="0">
              <a:solidFill>
                <a:srgbClr val="0070C0"/>
              </a:solidFill>
              <a:latin typeface="Times New Roman" panose="02020603050405020304" pitchFamily="18" charset="0"/>
              <a:cs typeface="Times New Roman" panose="02020603050405020304" pitchFamily="18" charset="0"/>
            </a:endParaRPr>
          </a:p>
          <a:p>
            <a:pPr eaLnBrk="1" hangingPunct="1"/>
            <a:r>
              <a:rPr lang="vi-VN" sz="2000" dirty="0">
                <a:solidFill>
                  <a:srgbClr val="0070C0"/>
                </a:solidFill>
                <a:latin typeface="Times New Roman" panose="02020603050405020304" pitchFamily="18" charset="0"/>
                <a:cs typeface="Times New Roman" panose="02020603050405020304" pitchFamily="18" charset="0"/>
              </a:rPr>
              <a:t>- Trẻ biết tên truyện,tên các nhân vật,.nắm được nội dung và các tinh tiết chính của truyện</a:t>
            </a:r>
          </a:p>
          <a:p>
            <a:pPr eaLnBrk="1" hangingPunct="1"/>
            <a:r>
              <a:rPr lang="vi-VN" sz="2000" dirty="0">
                <a:solidFill>
                  <a:srgbClr val="0070C0"/>
                </a:solidFill>
                <a:latin typeface="Times New Roman" panose="02020603050405020304" pitchFamily="18" charset="0"/>
                <a:cs typeface="Times New Roman" panose="02020603050405020304" pitchFamily="18" charset="0"/>
              </a:rPr>
              <a:t>-Trẻ phân biệt được ngữ điệu khác nhau của các nhân vật trong chuyện .</a:t>
            </a:r>
          </a:p>
          <a:p>
            <a:pPr eaLnBrk="1" hangingPunct="1"/>
            <a:r>
              <a:rPr lang="en-US" sz="2000" b="1" dirty="0">
                <a:solidFill>
                  <a:srgbClr val="0070C0"/>
                </a:solidFill>
                <a:latin typeface="Times New Roman" panose="02020603050405020304" pitchFamily="18" charset="0"/>
                <a:cs typeface="Times New Roman" panose="02020603050405020304" pitchFamily="18" charset="0"/>
              </a:rPr>
              <a:t>2.Kỹ năng :</a:t>
            </a:r>
          </a:p>
          <a:p>
            <a:pPr eaLnBrk="1" hangingPunct="1"/>
            <a:r>
              <a:rPr lang="vi-VN" sz="2000" dirty="0">
                <a:solidFill>
                  <a:srgbClr val="0070C0"/>
                </a:solidFill>
                <a:latin typeface="Times New Roman" panose="02020603050405020304" pitchFamily="18" charset="0"/>
                <a:cs typeface="Times New Roman" panose="02020603050405020304" pitchFamily="18" charset="0"/>
              </a:rPr>
              <a:t>-Thông qua lời kể trẻ phân biệt được các nhân vật.</a:t>
            </a:r>
          </a:p>
          <a:p>
            <a:pPr eaLnBrk="1" hangingPunct="1"/>
            <a:r>
              <a:rPr lang="vi-VN" sz="2000" dirty="0">
                <a:solidFill>
                  <a:srgbClr val="0070C0"/>
                </a:solidFill>
                <a:latin typeface="Times New Roman" panose="02020603050405020304" pitchFamily="18" charset="0"/>
                <a:cs typeface="Times New Roman" panose="02020603050405020304" pitchFamily="18" charset="0"/>
              </a:rPr>
              <a:t>-Trẻ mạnh dạn,tự tin trả lời được câu hỏi của cô.</a:t>
            </a:r>
          </a:p>
          <a:p>
            <a:pPr eaLnBrk="1" hangingPunct="1"/>
            <a:r>
              <a:rPr lang="en-US" sz="2000" b="1" dirty="0">
                <a:solidFill>
                  <a:srgbClr val="0070C0"/>
                </a:solidFill>
                <a:latin typeface="Times New Roman" panose="02020603050405020304" pitchFamily="18" charset="0"/>
                <a:cs typeface="Times New Roman" panose="02020603050405020304" pitchFamily="18" charset="0"/>
              </a:rPr>
              <a:t>3.Thái độ</a:t>
            </a:r>
            <a:r>
              <a:rPr lang="en-US" sz="2000" dirty="0">
                <a:solidFill>
                  <a:srgbClr val="0070C0"/>
                </a:solidFill>
                <a:latin typeface="Times New Roman" panose="02020603050405020304" pitchFamily="18" charset="0"/>
                <a:cs typeface="Times New Roman" panose="02020603050405020304" pitchFamily="18" charset="0"/>
              </a:rPr>
              <a:t>:</a:t>
            </a:r>
          </a:p>
          <a:p>
            <a:pPr eaLnBrk="1" hangingPunct="1"/>
            <a:r>
              <a:rPr lang="en-US" sz="2000" dirty="0">
                <a:solidFill>
                  <a:srgbClr val="0070C0"/>
                </a:solidFill>
                <a:latin typeface="Times New Roman" panose="02020603050405020304" pitchFamily="18" charset="0"/>
                <a:cs typeface="Times New Roman" panose="02020603050405020304" pitchFamily="18" charset="0"/>
              </a:rPr>
              <a:t>-Trẻ biết lắng nghe cô kể chuyện.</a:t>
            </a:r>
          </a:p>
          <a:p>
            <a:r>
              <a:rPr lang="vi-VN" sz="2000" dirty="0">
                <a:solidFill>
                  <a:srgbClr val="0070C0"/>
                </a:solidFill>
                <a:latin typeface="Times New Roman" panose="02020603050405020304" pitchFamily="18" charset="0"/>
                <a:cs typeface="Times New Roman" panose="02020603050405020304" pitchFamily="18" charset="0"/>
              </a:rPr>
              <a:t>-</a:t>
            </a:r>
            <a:r>
              <a:rPr lang="en-US" sz="2000" dirty="0">
                <a:solidFill>
                  <a:srgbClr val="0070C0"/>
                </a:solidFill>
                <a:latin typeface="Times New Roman" panose="02020603050405020304" pitchFamily="18" charset="0"/>
                <a:cs typeface="Times New Roman" panose="02020603050405020304" pitchFamily="18" charset="0"/>
              </a:rPr>
              <a:t>-Thông qua chuyện trẻ cảm thấy háo hức khi tới trường, tới lớp ,trẻ biết giúp đỡ bạn bè trong học tập.</a:t>
            </a:r>
          </a:p>
          <a:p>
            <a:pPr eaLnBrk="1" hangingPunct="1"/>
            <a:endParaRPr lang="vi-VN" sz="2000" dirty="0">
              <a:solidFill>
                <a:srgbClr val="0070C0"/>
              </a:solidFill>
              <a:latin typeface="Times New Roman" panose="02020603050405020304" pitchFamily="18" charset="0"/>
              <a:cs typeface="Times New Roman" panose="02020603050405020304" pitchFamily="18" charset="0"/>
            </a:endParaRPr>
          </a:p>
        </p:txBody>
      </p:sp>
      <p:pic>
        <p:nvPicPr>
          <p:cNvPr id="4" name="FILE_20210915_083022_Thoại 00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9395" y="5704523"/>
            <a:ext cx="609600" cy="609600"/>
          </a:xfrm>
          <a:prstGeom prst="rect">
            <a:avLst/>
          </a:prstGeom>
        </p:spPr>
      </p:pic>
    </p:spTree>
    <p:extLst>
      <p:ext uri="{BB962C8B-B14F-4D97-AF65-F5344CB8AC3E}">
        <p14:creationId xmlns:p14="http://schemas.microsoft.com/office/powerpoint/2010/main" val="1783625720"/>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285103" y="304800"/>
            <a:ext cx="8697097" cy="1143000"/>
          </a:xfrm>
        </p:spPr>
        <p:txBody>
          <a:bodyPr>
            <a:normAutofit fontScale="90000"/>
          </a:bodyPr>
          <a:lstStyle/>
          <a:p>
            <a:pPr algn="l" eaLnBrk="1" hangingPunct="1"/>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a:solidFill>
                  <a:srgbClr val="FF0000"/>
                </a:solidFill>
                <a:latin typeface="Times New Roman" panose="02020603050405020304" pitchFamily="18" charset="0"/>
                <a:cs typeface="Times New Roman" panose="02020603050405020304" pitchFamily="18" charset="0"/>
              </a:rPr>
              <a:t>Khi gặp bạn bướm vàng gà con đã làm gì?</a:t>
            </a:r>
            <a:r>
              <a:rPr lang="vi-VN" sz="3200" dirty="0">
                <a:solidFill>
                  <a:srgbClr val="FF0000"/>
                </a:solidFill>
                <a:latin typeface="Times New Roman" panose="02020603050405020304" pitchFamily="18" charset="0"/>
                <a:cs typeface="Times New Roman" panose="02020603050405020304" pitchFamily="18" charset="0"/>
              </a:rPr>
              <a:t/>
            </a:r>
            <a:br>
              <a:rPr lang="vi-VN" sz="3200" dirty="0">
                <a:solidFill>
                  <a:srgbClr val="FF0000"/>
                </a:solidFill>
                <a:latin typeface="Times New Roman" panose="02020603050405020304" pitchFamily="18" charset="0"/>
                <a:cs typeface="Times New Roman" panose="02020603050405020304" pitchFamily="18" charset="0"/>
              </a:rPr>
            </a:br>
            <a:r>
              <a:rPr lang="vi-VN" sz="3200" dirty="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Bạn </a:t>
            </a:r>
            <a:r>
              <a:rPr lang="vi-VN" sz="3200" dirty="0">
                <a:solidFill>
                  <a:srgbClr val="FF0000"/>
                </a:solidFill>
                <a:latin typeface="Times New Roman" panose="02020603050405020304" pitchFamily="18" charset="0"/>
                <a:cs typeface="Times New Roman" panose="02020603050405020304" pitchFamily="18" charset="0"/>
              </a:rPr>
              <a:t>Bướm vàng trả lời </a:t>
            </a:r>
            <a:r>
              <a:rPr lang="en-US" sz="3200" dirty="0">
                <a:solidFill>
                  <a:srgbClr val="FF0000"/>
                </a:solidFill>
                <a:latin typeface="Times New Roman" panose="02020603050405020304" pitchFamily="18" charset="0"/>
                <a:cs typeface="Times New Roman" panose="02020603050405020304" pitchFamily="18" charset="0"/>
              </a:rPr>
              <a:t>như thế nào?</a:t>
            </a:r>
            <a:r>
              <a:rPr lang="vi-VN" sz="3200" dirty="0">
                <a:solidFill>
                  <a:srgbClr val="FF0000"/>
                </a:solidFill>
                <a:latin typeface="Times New Roman" panose="02020603050405020304" pitchFamily="18" charset="0"/>
                <a:cs typeface="Times New Roman" panose="02020603050405020304" pitchFamily="18" charset="0"/>
              </a:rPr>
              <a:t/>
            </a:r>
            <a:br>
              <a:rPr lang="vi-VN" sz="3200" dirty="0">
                <a:solidFill>
                  <a:srgbClr val="FF0000"/>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23555" name="Group 4"/>
          <p:cNvGrpSpPr>
            <a:grpSpLocks/>
          </p:cNvGrpSpPr>
          <p:nvPr/>
        </p:nvGrpSpPr>
        <p:grpSpPr bwMode="auto">
          <a:xfrm>
            <a:off x="2667348" y="2226275"/>
            <a:ext cx="5774377" cy="4242460"/>
            <a:chOff x="384" y="432"/>
            <a:chExt cx="4794" cy="3150"/>
          </a:xfrm>
        </p:grpSpPr>
        <p:pic>
          <p:nvPicPr>
            <p:cNvPr id="23556" name="Picture 2" descr="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descr="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FILE_20210915_094600_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2200" y="2901778"/>
            <a:ext cx="609600" cy="609600"/>
          </a:xfrm>
          <a:prstGeom prst="rect">
            <a:avLst/>
          </a:prstGeom>
        </p:spPr>
      </p:pic>
    </p:spTree>
    <p:extLst>
      <p:ext uri="{BB962C8B-B14F-4D97-AF65-F5344CB8AC3E}">
        <p14:creationId xmlns:p14="http://schemas.microsoft.com/office/powerpoint/2010/main" val="3039188666"/>
      </p:ext>
    </p:extLst>
  </p:cSld>
  <p:clrMapOvr>
    <a:masterClrMapping/>
  </p:clrMapOvr>
  <p:transition spd="slow" advTm="500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285103" y="304800"/>
            <a:ext cx="8697097" cy="1143000"/>
          </a:xfrm>
        </p:spPr>
        <p:txBody>
          <a:bodyPr>
            <a:normAutofit fontScale="90000"/>
          </a:bodyPr>
          <a:lstStyle/>
          <a:p>
            <a:pPr algn="l" eaLnBrk="1" hangingPunct="1"/>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en-US" sz="3200" dirty="0">
                <a:solidFill>
                  <a:srgbClr val="FF0000"/>
                </a:solidFill>
                <a:latin typeface="Times New Roman" panose="02020603050405020304" pitchFamily="18" charset="0"/>
                <a:cs typeface="Times New Roman" panose="02020603050405020304" pitchFamily="18" charset="0"/>
              </a:rPr>
              <a:t>Khi gặp bạn bướm vàng gà con đã làm gì?</a:t>
            </a:r>
            <a:r>
              <a:rPr lang="vi-VN" sz="3200" dirty="0">
                <a:solidFill>
                  <a:srgbClr val="FF0000"/>
                </a:solidFill>
                <a:latin typeface="Times New Roman" panose="02020603050405020304" pitchFamily="18" charset="0"/>
                <a:cs typeface="Times New Roman" panose="02020603050405020304" pitchFamily="18" charset="0"/>
              </a:rPr>
              <a:t/>
            </a:r>
            <a:br>
              <a:rPr lang="vi-VN" sz="3200" dirty="0">
                <a:solidFill>
                  <a:srgbClr val="FF0000"/>
                </a:solidFill>
                <a:latin typeface="Times New Roman" panose="02020603050405020304" pitchFamily="18" charset="0"/>
                <a:cs typeface="Times New Roman" panose="02020603050405020304" pitchFamily="18" charset="0"/>
              </a:rPr>
            </a:br>
            <a:r>
              <a:rPr lang="vi-VN" sz="3200" dirty="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Bạn </a:t>
            </a:r>
            <a:r>
              <a:rPr lang="vi-VN" sz="3200" dirty="0">
                <a:solidFill>
                  <a:srgbClr val="FF0000"/>
                </a:solidFill>
                <a:latin typeface="Times New Roman" panose="02020603050405020304" pitchFamily="18" charset="0"/>
                <a:cs typeface="Times New Roman" panose="02020603050405020304" pitchFamily="18" charset="0"/>
              </a:rPr>
              <a:t>Bướm vàng trả lời </a:t>
            </a:r>
            <a:r>
              <a:rPr lang="en-US" sz="3200" dirty="0">
                <a:solidFill>
                  <a:srgbClr val="FF0000"/>
                </a:solidFill>
                <a:latin typeface="Times New Roman" panose="02020603050405020304" pitchFamily="18" charset="0"/>
                <a:cs typeface="Times New Roman" panose="02020603050405020304" pitchFamily="18" charset="0"/>
              </a:rPr>
              <a:t>như thế nào?</a:t>
            </a:r>
            <a:r>
              <a:rPr lang="vi-VN" sz="3200" dirty="0">
                <a:solidFill>
                  <a:srgbClr val="FF0000"/>
                </a:solidFill>
                <a:latin typeface="Times New Roman" panose="02020603050405020304" pitchFamily="18" charset="0"/>
                <a:cs typeface="Times New Roman" panose="02020603050405020304" pitchFamily="18" charset="0"/>
              </a:rPr>
              <a:t/>
            </a:r>
            <a:br>
              <a:rPr lang="vi-VN" sz="3200" dirty="0">
                <a:solidFill>
                  <a:srgbClr val="FF0000"/>
                </a:solidFill>
                <a:latin typeface="Times New Roman" panose="02020603050405020304" pitchFamily="18" charset="0"/>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grpSp>
        <p:nvGrpSpPr>
          <p:cNvPr id="23555" name="Group 4"/>
          <p:cNvGrpSpPr>
            <a:grpSpLocks/>
          </p:cNvGrpSpPr>
          <p:nvPr/>
        </p:nvGrpSpPr>
        <p:grpSpPr bwMode="auto">
          <a:xfrm>
            <a:off x="2667348" y="2226275"/>
            <a:ext cx="5774377" cy="4242460"/>
            <a:chOff x="384" y="432"/>
            <a:chExt cx="4794" cy="3150"/>
          </a:xfrm>
        </p:grpSpPr>
        <p:pic>
          <p:nvPicPr>
            <p:cNvPr id="23556" name="Picture 2" descr="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descr="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FILE_20210915_094600_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2200" y="4887098"/>
            <a:ext cx="609600" cy="609600"/>
          </a:xfrm>
          <a:prstGeom prst="rect">
            <a:avLst/>
          </a:prstGeom>
        </p:spPr>
      </p:pic>
    </p:spTree>
    <p:extLst>
      <p:ext uri="{BB962C8B-B14F-4D97-AF65-F5344CB8AC3E}">
        <p14:creationId xmlns:p14="http://schemas.microsoft.com/office/powerpoint/2010/main" val="3072156149"/>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05694" y="762000"/>
            <a:ext cx="7705106" cy="1143000"/>
          </a:xfrm>
        </p:spPr>
        <p:txBody>
          <a:bodyPr>
            <a:normAutofit/>
          </a:bodyPr>
          <a:lstStyle/>
          <a:p>
            <a:pPr algn="l" eaLnBrk="1" hangingPunct="1"/>
            <a:r>
              <a:rPr lang="en-US" sz="2400" dirty="0">
                <a:solidFill>
                  <a:srgbClr val="FF0000"/>
                </a:solidFill>
                <a:latin typeface="Times New Roman" panose="02020603050405020304" pitchFamily="18" charset="0"/>
                <a:cs typeface="Times New Roman" panose="02020603050405020304" pitchFamily="18" charset="0"/>
              </a:rPr>
              <a:t>Gà con đi học về thì thấy ai đã đứng chờ ở cửa?</a:t>
            </a:r>
            <a:br>
              <a:rPr lang="en-US" sz="2400" dirty="0">
                <a:solidFill>
                  <a:srgbClr val="FF0000"/>
                </a:solidFill>
                <a:latin typeface="Times New Roman" panose="02020603050405020304" pitchFamily="18" charset="0"/>
                <a:cs typeface="Times New Roman" panose="02020603050405020304" pitchFamily="18" charset="0"/>
              </a:rPr>
            </a:b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4579" name="Content Placeholder 3"/>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2030681" y="1784437"/>
            <a:ext cx="7130413" cy="5073563"/>
          </a:xfrm>
        </p:spPr>
      </p:pic>
      <p:pic>
        <p:nvPicPr>
          <p:cNvPr id="2" name="FILE_20210915_094600_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5536" y="5513173"/>
            <a:ext cx="609600" cy="609600"/>
          </a:xfrm>
          <a:prstGeom prst="rect">
            <a:avLst/>
          </a:prstGeom>
        </p:spPr>
      </p:pic>
    </p:spTree>
    <p:extLst>
      <p:ext uri="{BB962C8B-B14F-4D97-AF65-F5344CB8AC3E}">
        <p14:creationId xmlns:p14="http://schemas.microsoft.com/office/powerpoint/2010/main" val="3231800760"/>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05694" y="762000"/>
            <a:ext cx="7705106" cy="1143000"/>
          </a:xfrm>
        </p:spPr>
        <p:txBody>
          <a:bodyPr>
            <a:normAutofit/>
          </a:bodyPr>
          <a:lstStyle/>
          <a:p>
            <a:pPr algn="l" eaLnBrk="1" hangingPunct="1"/>
            <a:r>
              <a:rPr lang="en-US" sz="2400" dirty="0">
                <a:solidFill>
                  <a:srgbClr val="FF0000"/>
                </a:solidFill>
                <a:latin typeface="Times New Roman" panose="02020603050405020304" pitchFamily="18" charset="0"/>
                <a:cs typeface="Times New Roman" panose="02020603050405020304" pitchFamily="18" charset="0"/>
              </a:rPr>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-Điều gì đã xảy ra với Gấu con và dê con? </a:t>
            </a:r>
            <a:br>
              <a:rPr lang="en-US" sz="2400" dirty="0">
                <a:solidFill>
                  <a:srgbClr val="FF0000"/>
                </a:solidFill>
                <a:latin typeface="Times New Roman" panose="02020603050405020304" pitchFamily="18" charset="0"/>
                <a:cs typeface="Times New Roman" panose="02020603050405020304" pitchFamily="18" charset="0"/>
              </a:rPr>
            </a:b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4579" name="Content Placeholder 3"/>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2030681" y="1784437"/>
            <a:ext cx="7130413" cy="5073563"/>
          </a:xfrm>
        </p:spPr>
      </p:pic>
      <p:pic>
        <p:nvPicPr>
          <p:cNvPr id="3" name="FILE_20210915_094600_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5471" y="4392827"/>
            <a:ext cx="609600" cy="609600"/>
          </a:xfrm>
          <a:prstGeom prst="rect">
            <a:avLst/>
          </a:prstGeom>
        </p:spPr>
      </p:pic>
    </p:spTree>
    <p:extLst>
      <p:ext uri="{BB962C8B-B14F-4D97-AF65-F5344CB8AC3E}">
        <p14:creationId xmlns:p14="http://schemas.microsoft.com/office/powerpoint/2010/main" val="1876797872"/>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816925" y="160317"/>
            <a:ext cx="8229600" cy="1143000"/>
          </a:xfrm>
        </p:spPr>
        <p:txBody>
          <a:bodyPr/>
          <a:lstStyle/>
          <a:p>
            <a:pPr eaLnBrk="1" hangingPunct="1"/>
            <a:r>
              <a:rPr lang="en-US" sz="2800" dirty="0">
                <a:solidFill>
                  <a:srgbClr val="FF0000"/>
                </a:solidFill>
                <a:latin typeface="Times New Roman" panose="02020603050405020304" pitchFamily="18" charset="0"/>
                <a:cs typeface="Times New Roman" panose="02020603050405020304" pitchFamily="18" charset="0"/>
              </a:rPr>
              <a:t>Gà con đã giúp 2 bạn như thế nào?</a:t>
            </a:r>
            <a:br>
              <a:rPr lang="en-US" sz="2800" dirty="0">
                <a:solidFill>
                  <a:srgbClr val="FF0000"/>
                </a:solidFill>
                <a:latin typeface="Times New Roman" panose="02020603050405020304" pitchFamily="18" charset="0"/>
                <a:cs typeface="Times New Roman" panose="02020603050405020304" pitchFamily="18" charset="0"/>
              </a:rPr>
            </a:b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25603" name="Content Placeholder 4"/>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1816925" y="994856"/>
            <a:ext cx="7623958" cy="5495115"/>
          </a:xfrm>
        </p:spPr>
      </p:pic>
      <p:pic>
        <p:nvPicPr>
          <p:cNvPr id="2" name="FILE_20210915_094600_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8486" y="4267347"/>
            <a:ext cx="609600" cy="609600"/>
          </a:xfrm>
          <a:prstGeom prst="rect">
            <a:avLst/>
          </a:prstGeom>
        </p:spPr>
      </p:pic>
      <p:pic>
        <p:nvPicPr>
          <p:cNvPr id="3" name="FILE_20210915_094600_tac du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429103" y="5562600"/>
            <a:ext cx="609600" cy="609600"/>
          </a:xfrm>
          <a:prstGeom prst="rect">
            <a:avLst/>
          </a:prstGeom>
        </p:spPr>
      </p:pic>
    </p:spTree>
    <p:extLst>
      <p:ext uri="{BB962C8B-B14F-4D97-AF65-F5344CB8AC3E}">
        <p14:creationId xmlns:p14="http://schemas.microsoft.com/office/powerpoint/2010/main" val="2811936064"/>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3" fill="hold"/>
                                        <p:tgtEl>
                                          <p:spTgt spid="2"/>
                                        </p:tgtEl>
                                      </p:cBhvr>
                                    </p:cmd>
                                  </p:childTnLst>
                                </p:cTn>
                              </p:par>
                            </p:childTnLst>
                          </p:cTn>
                        </p:par>
                        <p:par>
                          <p:cTn id="7" fill="hold">
                            <p:stCondLst>
                              <p:cond delay="3553"/>
                            </p:stCondLst>
                            <p:childTnLst>
                              <p:par>
                                <p:cTn id="8" presetID="1" presetClass="mediacall" presetSubtype="0" fill="hold" nodeType="afterEffect">
                                  <p:stCondLst>
                                    <p:cond delay="0"/>
                                  </p:stCondLst>
                                  <p:childTnLst>
                                    <p:cmd type="call" cmd="playFrom(0.0)">
                                      <p:cBhvr>
                                        <p:cTn id="9" dur="71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952502" y="364176"/>
            <a:ext cx="8229600" cy="1143000"/>
          </a:xfrm>
        </p:spPr>
        <p:txBody>
          <a:bodyPr>
            <a:normAutofit/>
          </a:bodyPr>
          <a:lstStyle/>
          <a:p>
            <a:pPr eaLnBrk="1" hangingPunct="1"/>
            <a:r>
              <a:rPr lang="vi-VN" sz="2400" dirty="0"/>
              <a:t> </a:t>
            </a:r>
            <a:r>
              <a:rPr lang="en-US" sz="2400" dirty="0"/>
              <a:t>   </a:t>
            </a:r>
            <a:r>
              <a:rPr lang="en-US" sz="2400" dirty="0">
                <a:solidFill>
                  <a:srgbClr val="FF0000"/>
                </a:solidFill>
                <a:latin typeface="Times New Roman" panose="02020603050405020304" pitchFamily="18" charset="0"/>
                <a:cs typeface="Times New Roman" panose="02020603050405020304" pitchFamily="18" charset="0"/>
              </a:rPr>
              <a:t>Vì </a:t>
            </a:r>
            <a:r>
              <a:rPr lang="vi-VN" sz="2400" dirty="0">
                <a:solidFill>
                  <a:srgbClr val="FF0000"/>
                </a:solidFill>
                <a:latin typeface="Times New Roman" panose="02020603050405020304" pitchFamily="18" charset="0"/>
                <a:cs typeface="Times New Roman" panose="02020603050405020304" pitchFamily="18" charset="0"/>
              </a:rPr>
              <a:t>sao </a:t>
            </a:r>
            <a:r>
              <a:rPr lang="en-US" sz="2400" dirty="0">
                <a:solidFill>
                  <a:srgbClr val="FF0000"/>
                </a:solidFill>
                <a:latin typeface="Times New Roman" panose="02020603050405020304" pitchFamily="18" charset="0"/>
                <a:cs typeface="Times New Roman" panose="02020603050405020304" pitchFamily="18" charset="0"/>
              </a:rPr>
              <a:t>G</a:t>
            </a:r>
            <a:r>
              <a:rPr lang="vi-VN" sz="2400" dirty="0">
                <a:solidFill>
                  <a:srgbClr val="FF0000"/>
                </a:solidFill>
                <a:latin typeface="Times New Roman" panose="02020603050405020304" pitchFamily="18" charset="0"/>
                <a:cs typeface="Times New Roman" panose="02020603050405020304" pitchFamily="18" charset="0"/>
              </a:rPr>
              <a:t>ấu con bị đau bụng? </a:t>
            </a:r>
            <a:r>
              <a:rPr lang="en-US" sz="2400" dirty="0">
                <a:solidFill>
                  <a:srgbClr val="FF0000"/>
                </a:solidFill>
                <a:latin typeface="Times New Roman" panose="02020603050405020304" pitchFamily="18" charset="0"/>
                <a:cs typeface="Times New Roman" panose="02020603050405020304" pitchFamily="18" charset="0"/>
              </a:rPr>
              <a:t/>
            </a:r>
            <a:br>
              <a:rPr lang="en-US" sz="2400" dirty="0">
                <a:solidFill>
                  <a:srgbClr val="FF0000"/>
                </a:solidFill>
                <a:latin typeface="Times New Roman" panose="02020603050405020304" pitchFamily="18" charset="0"/>
                <a:cs typeface="Times New Roman" panose="02020603050405020304" pitchFamily="18" charset="0"/>
              </a:rPr>
            </a:br>
            <a:r>
              <a:rPr lang="en-US" sz="2400" dirty="0">
                <a:solidFill>
                  <a:srgbClr val="FF0000"/>
                </a:solidFill>
                <a:latin typeface="Times New Roman" panose="02020603050405020304" pitchFamily="18" charset="0"/>
                <a:cs typeface="Times New Roman" panose="02020603050405020304" pitchFamily="18" charset="0"/>
              </a:rPr>
              <a:t>Bác sĩ Voi đã cho Gấu con uống thuốc gì ?</a:t>
            </a:r>
          </a:p>
        </p:txBody>
      </p:sp>
      <p:pic>
        <p:nvPicPr>
          <p:cNvPr id="26627" name="Content Placeholder 3"/>
          <p:cNvPicPr>
            <a:picLocks noGrp="1" noChangeAspect="1"/>
          </p:cNvPicPr>
          <p:nvPr>
            <p:ph sz="quarter" idx="13"/>
          </p:nvPr>
        </p:nvPicPr>
        <p:blipFill>
          <a:blip r:embed="rId6">
            <a:extLst>
              <a:ext uri="{28A0092B-C50C-407E-A947-70E740481C1C}">
                <a14:useLocalDpi xmlns:a14="http://schemas.microsoft.com/office/drawing/2010/main" val="0"/>
              </a:ext>
            </a:extLst>
          </a:blip>
          <a:srcRect/>
          <a:stretch>
            <a:fillRect/>
          </a:stretch>
        </p:blipFill>
        <p:spPr>
          <a:xfrm>
            <a:off x="2050474" y="1738185"/>
            <a:ext cx="6998524" cy="4915689"/>
          </a:xfrm>
        </p:spPr>
      </p:pic>
      <p:pic>
        <p:nvPicPr>
          <p:cNvPr id="2" name="FILE_20210915_101604_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199" y="4196029"/>
            <a:ext cx="609600" cy="609600"/>
          </a:xfrm>
          <a:prstGeom prst="rect">
            <a:avLst/>
          </a:prstGeom>
        </p:spPr>
      </p:pic>
      <p:pic>
        <p:nvPicPr>
          <p:cNvPr id="3" name="FILE_20210915_101604_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14918" y="5455508"/>
            <a:ext cx="609600" cy="609600"/>
          </a:xfrm>
          <a:prstGeom prst="rect">
            <a:avLst/>
          </a:prstGeom>
        </p:spPr>
      </p:pic>
    </p:spTree>
    <p:extLst>
      <p:ext uri="{BB962C8B-B14F-4D97-AF65-F5344CB8AC3E}">
        <p14:creationId xmlns:p14="http://schemas.microsoft.com/office/powerpoint/2010/main" val="3987794726"/>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4" fill="hold"/>
                                        <p:tgtEl>
                                          <p:spTgt spid="2"/>
                                        </p:tgtEl>
                                      </p:cBhvr>
                                    </p:cmd>
                                  </p:childTnLst>
                                </p:cTn>
                              </p:par>
                            </p:childTnLst>
                          </p:cTn>
                        </p:par>
                        <p:par>
                          <p:cTn id="7" fill="hold">
                            <p:stCondLst>
                              <p:cond delay="3994"/>
                            </p:stCondLst>
                            <p:childTnLst>
                              <p:par>
                                <p:cTn id="8" presetID="1" presetClass="mediacall" presetSubtype="0" fill="hold" nodeType="afterEffect">
                                  <p:stCondLst>
                                    <p:cond delay="0"/>
                                  </p:stCondLst>
                                  <p:childTnLst>
                                    <p:cmd type="call" cmd="playFrom(0.0)">
                                      <p:cBhvr>
                                        <p:cTn id="9" dur="3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a:p>
        </p:txBody>
      </p:sp>
      <p:pic>
        <p:nvPicPr>
          <p:cNvPr id="27651" name="Content Placeholder 3"/>
          <p:cNvPicPr>
            <a:picLocks noGrp="1" noChangeAspect="1"/>
          </p:cNvPicPr>
          <p:nvPr>
            <p:ph sz="quarter" idx="13"/>
          </p:nvPr>
        </p:nvPicPr>
        <p:blipFill>
          <a:blip r:embed="rId4">
            <a:extLst>
              <a:ext uri="{28A0092B-C50C-407E-A947-70E740481C1C}">
                <a14:useLocalDpi xmlns:a14="http://schemas.microsoft.com/office/drawing/2010/main" val="0"/>
              </a:ext>
            </a:extLst>
          </a:blip>
          <a:srcRect/>
          <a:stretch>
            <a:fillRect/>
          </a:stretch>
        </p:blipFill>
        <p:spPr>
          <a:xfrm>
            <a:off x="2327276" y="372980"/>
            <a:ext cx="9455554" cy="6728463"/>
          </a:xfrm>
        </p:spPr>
      </p:pic>
      <p:sp>
        <p:nvSpPr>
          <p:cNvPr id="7" name="Flowchart: Alternate Process 6"/>
          <p:cNvSpPr/>
          <p:nvPr/>
        </p:nvSpPr>
        <p:spPr>
          <a:xfrm>
            <a:off x="2149146" y="372980"/>
            <a:ext cx="5985451" cy="28808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dirty="0">
                <a:solidFill>
                  <a:srgbClr val="FF0000"/>
                </a:solidFill>
                <a:latin typeface="Times New Roman" panose="02020603050405020304" pitchFamily="18" charset="0"/>
                <a:cs typeface="Times New Roman" panose="02020603050405020304" pitchFamily="18" charset="0"/>
              </a:rPr>
              <a:t>Tại sao bạn Bướm Trắng lại phải đưa bạn Bướm Vàng đến gặp bác sĩ Voi ?</a:t>
            </a:r>
          </a:p>
        </p:txBody>
      </p:sp>
      <p:pic>
        <p:nvPicPr>
          <p:cNvPr id="2" name="FILE_20210915_101604_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3775" y="5430795"/>
            <a:ext cx="609600" cy="609600"/>
          </a:xfrm>
          <a:prstGeom prst="rect">
            <a:avLst/>
          </a:prstGeom>
        </p:spPr>
      </p:pic>
    </p:spTree>
    <p:extLst>
      <p:ext uri="{BB962C8B-B14F-4D97-AF65-F5344CB8AC3E}">
        <p14:creationId xmlns:p14="http://schemas.microsoft.com/office/powerpoint/2010/main" val="2306728133"/>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a:p>
        </p:txBody>
      </p:sp>
      <p:pic>
        <p:nvPicPr>
          <p:cNvPr id="2867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8463" y="249382"/>
            <a:ext cx="9528814" cy="678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68463" y="199383"/>
            <a:ext cx="4566082" cy="167442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Cloud Callout 5"/>
          <p:cNvSpPr/>
          <p:nvPr/>
        </p:nvSpPr>
        <p:spPr>
          <a:xfrm>
            <a:off x="190005" y="368135"/>
            <a:ext cx="5558593" cy="1774382"/>
          </a:xfrm>
          <a:prstGeom prst="cloudCallout">
            <a:avLst>
              <a:gd name="adj1" fmla="val 5996"/>
              <a:gd name="adj2" fmla="val 14599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0000"/>
                </a:solidFill>
                <a:latin typeface="Times New Roman" panose="02020603050405020304" pitchFamily="18" charset="0"/>
                <a:cs typeface="Times New Roman" panose="02020603050405020304" pitchFamily="18" charset="0"/>
              </a:rPr>
              <a:t>Sau khi Bướm Vàng Tỉnh dậy đã nói điều gì ?</a:t>
            </a:r>
          </a:p>
        </p:txBody>
      </p:sp>
      <p:pic>
        <p:nvPicPr>
          <p:cNvPr id="4" name="FILE_20210915_101604_13">
            <a:hlinkClick r:id="" action="ppaction://media"/>
          </p:cNvPr>
          <p:cNvPicPr>
            <a:picLocks noGrp="1" noChangeAspect="1"/>
          </p:cNvPicPr>
          <p:nvPr>
            <p:ph sz="quarter" idx="13"/>
            <a:audioFile r:link="rId2"/>
            <p:extLst>
              <p:ext uri="{DAA4B4D4-6D71-4841-9C94-3DE7FCFB9230}">
                <p14:media xmlns:p14="http://schemas.microsoft.com/office/powerpoint/2010/main" r:embed="rId1"/>
              </p:ext>
            </p:extLst>
          </p:nvPr>
        </p:nvPicPr>
        <p:blipFill>
          <a:blip r:embed="rId5"/>
          <a:stretch>
            <a:fillRect/>
          </a:stretch>
        </p:blipFill>
        <p:spPr>
          <a:xfrm>
            <a:off x="681519" y="5445770"/>
            <a:ext cx="609600" cy="609600"/>
          </a:xfrm>
        </p:spPr>
      </p:pic>
    </p:spTree>
    <p:extLst>
      <p:ext uri="{BB962C8B-B14F-4D97-AF65-F5344CB8AC3E}">
        <p14:creationId xmlns:p14="http://schemas.microsoft.com/office/powerpoint/2010/main" val="3382292939"/>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GG_2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118"/>
            <a:ext cx="12421589" cy="7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3"/>
          </p:nvPr>
        </p:nvSpPr>
        <p:spPr>
          <a:xfrm>
            <a:off x="1186907" y="1298313"/>
            <a:ext cx="6152044" cy="3424107"/>
          </a:xfrm>
        </p:spPr>
        <p:txBody>
          <a:bodyPr/>
          <a:lstStyle/>
          <a:p>
            <a:pPr eaLnBrk="1" hangingPunct="1">
              <a:defRPr/>
            </a:pPr>
            <a:r>
              <a:rPr lang="vi-VN" dirty="0">
                <a:latin typeface="Times New Roman" panose="02020603050405020304" pitchFamily="18" charset="0"/>
                <a:cs typeface="Times New Roman" panose="02020603050405020304" pitchFamily="18" charset="0"/>
              </a:rPr>
              <a:t>* Giáo dục trẻ: </a:t>
            </a:r>
            <a:r>
              <a:rPr lang="en-US" dirty="0">
                <a:latin typeface="Times New Roman" panose="02020603050405020304" pitchFamily="18" charset="0"/>
                <a:cs typeface="Times New Roman" panose="02020603050405020304" pitchFamily="18" charset="0"/>
              </a:rPr>
              <a:t>Qua câu chuyện vừa rồi, </a:t>
            </a:r>
            <a:r>
              <a:rPr lang="en-US" dirty="0">
                <a:solidFill>
                  <a:srgbClr val="333333"/>
                </a:solidFill>
                <a:latin typeface="Times New Roman" panose="02020603050405020304" pitchFamily="18" charset="0"/>
                <a:cs typeface="Times New Roman" panose="02020603050405020304" pitchFamily="18" charset="0"/>
              </a:rPr>
              <a:t>Bạn Dê và Bướm vàng vì không chịu đi học nên không biết chữ và đã uống nhầm thuốc phải đi gặp bác sĩ. Vì vậy các bạn nhỏ hãy phải đến trường để tránh gây hại cho bản thân nhé.</a:t>
            </a:r>
            <a:endParaRPr lang="en-US" dirty="0">
              <a:latin typeface="Times New Roman" panose="02020603050405020304" pitchFamily="18" charset="0"/>
              <a:cs typeface="Times New Roman" panose="02020603050405020304" pitchFamily="18" charset="0"/>
            </a:endParaRPr>
          </a:p>
          <a:p>
            <a:pPr marL="0" indent="0">
              <a:buNone/>
              <a:defRPr/>
            </a:pPr>
            <a:endParaRPr lang="en-US" dirty="0">
              <a:latin typeface="Times New Roman" panose="02020603050405020304" pitchFamily="18" charset="0"/>
              <a:cs typeface="Times New Roman" panose="02020603050405020304" pitchFamily="18" charset="0"/>
            </a:endParaRPr>
          </a:p>
        </p:txBody>
      </p:sp>
      <p:pic>
        <p:nvPicPr>
          <p:cNvPr id="2" name="FILE_20210915_101604_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8129" y="4417620"/>
            <a:ext cx="609600" cy="609600"/>
          </a:xfrm>
          <a:prstGeom prst="rect">
            <a:avLst/>
          </a:prstGeom>
        </p:spPr>
      </p:pic>
    </p:spTree>
    <p:extLst>
      <p:ext uri="{BB962C8B-B14F-4D97-AF65-F5344CB8AC3E}">
        <p14:creationId xmlns:p14="http://schemas.microsoft.com/office/powerpoint/2010/main" val="3949006857"/>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IL10026_2">
            <a:extLst>
              <a:ext uri="{FF2B5EF4-FFF2-40B4-BE49-F238E27FC236}">
                <a16:creationId xmlns:a16="http://schemas.microsoft.com/office/drawing/2014/main" xmlns="" id="{97D3725D-5A85-41F1-E152-EF48A1787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376"/>
            <a:ext cx="12192000" cy="691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4" name="WordArt 8">
            <a:extLst>
              <a:ext uri="{FF2B5EF4-FFF2-40B4-BE49-F238E27FC236}">
                <a16:creationId xmlns:a16="http://schemas.microsoft.com/office/drawing/2014/main" xmlns="" id="{C6DF6089-A7D5-C15D-7FC8-6AFBCA78853E}"/>
              </a:ext>
            </a:extLst>
          </p:cNvPr>
          <p:cNvSpPr>
            <a:spLocks noChangeArrowheads="1" noChangeShapeType="1" noTextEdit="1"/>
          </p:cNvSpPr>
          <p:nvPr/>
        </p:nvSpPr>
        <p:spPr bwMode="auto">
          <a:xfrm>
            <a:off x="3248637" y="2374083"/>
            <a:ext cx="6373536" cy="1869537"/>
          </a:xfrm>
          <a:prstGeom prst="rect">
            <a:avLst/>
          </a:prstGeom>
        </p:spPr>
        <p:txBody>
          <a:bodyPr wrap="none" fromWordArt="1">
            <a:prstTxWarp prst="textPlain">
              <a:avLst>
                <a:gd name="adj" fmla="val 50000"/>
              </a:avLst>
            </a:prstTxWarp>
          </a:bodyPr>
          <a:lstStyle/>
          <a:p>
            <a:pPr algn="ctr"/>
            <a:r>
              <a:rPr lang="vi-VN" sz="6600" kern="10" dirty="0">
                <a:ln w="19050">
                  <a:solidFill>
                    <a:srgbClr val="FF00FF"/>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Chân thành cảm ơn các cô giáo </a:t>
            </a:r>
          </a:p>
          <a:p>
            <a:pPr algn="ctr"/>
            <a:r>
              <a:rPr lang="vi-VN" sz="6600" kern="10" dirty="0">
                <a:ln w="19050">
                  <a:solidFill>
                    <a:srgbClr val="FF00FF"/>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Chúc các con chăm ngoan học giỏi</a:t>
            </a:r>
            <a:endParaRPr lang="en-US" sz="6600" kern="10" dirty="0">
              <a:ln w="19050">
                <a:solidFill>
                  <a:srgbClr val="FF00FF"/>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pic>
        <p:nvPicPr>
          <p:cNvPr id="352265" name="Ca Nha Thuong Nhau - - Xuan Mai _ 320 lyric, upload bởi camau_camau10.mp3">
            <a:hlinkClick r:id="" action="ppaction://media"/>
            <a:extLst>
              <a:ext uri="{FF2B5EF4-FFF2-40B4-BE49-F238E27FC236}">
                <a16:creationId xmlns:a16="http://schemas.microsoft.com/office/drawing/2014/main" xmlns="" id="{D7C11A4B-3642-DE79-C6C5-06E859ADC129}"/>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3632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2264"/>
                                        </p:tgtEl>
                                        <p:attrNameLst>
                                          <p:attrName>style.visibility</p:attrName>
                                        </p:attrNameLst>
                                      </p:cBhvr>
                                      <p:to>
                                        <p:strVal val="visible"/>
                                      </p:to>
                                    </p:set>
                                    <p:anim calcmode="lin" valueType="num">
                                      <p:cBhvr>
                                        <p:cTn id="7" dur="500" fill="hold"/>
                                        <p:tgtEl>
                                          <p:spTgt spid="352264"/>
                                        </p:tgtEl>
                                        <p:attrNameLst>
                                          <p:attrName>ppt_w</p:attrName>
                                        </p:attrNameLst>
                                      </p:cBhvr>
                                      <p:tavLst>
                                        <p:tav tm="0">
                                          <p:val>
                                            <p:fltVal val="0"/>
                                          </p:val>
                                        </p:tav>
                                        <p:tav tm="100000">
                                          <p:val>
                                            <p:strVal val="#ppt_w"/>
                                          </p:val>
                                        </p:tav>
                                      </p:tavLst>
                                    </p:anim>
                                    <p:anim calcmode="lin" valueType="num">
                                      <p:cBhvr>
                                        <p:cTn id="8" dur="500" fill="hold"/>
                                        <p:tgtEl>
                                          <p:spTgt spid="352264"/>
                                        </p:tgtEl>
                                        <p:attrNameLst>
                                          <p:attrName>ppt_h</p:attrName>
                                        </p:attrNameLst>
                                      </p:cBhvr>
                                      <p:tavLst>
                                        <p:tav tm="0">
                                          <p:val>
                                            <p:fltVal val="0"/>
                                          </p:val>
                                        </p:tav>
                                        <p:tav tm="100000">
                                          <p:val>
                                            <p:strVal val="#ppt_h"/>
                                          </p:val>
                                        </p:tav>
                                      </p:tavLst>
                                    </p:anim>
                                    <p:animEffect transition="in" filter="fade">
                                      <p:cBhvr>
                                        <p:cTn id="9" dur="500"/>
                                        <p:tgtEl>
                                          <p:spTgt spid="35226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5226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call" cmd="playFrom(0.0)">
                                      <p:cBhvr>
                                        <p:cTn id="19" dur="128674" fill="hold"/>
                                        <p:tgtEl>
                                          <p:spTgt spid="352265"/>
                                        </p:tgtEl>
                                      </p:cBhvr>
                                    </p:cmd>
                                  </p:childTnLst>
                                </p:cTn>
                              </p:par>
                            </p:childTnLst>
                          </p:cTn>
                        </p:par>
                      </p:childTnLst>
                    </p:cTn>
                  </p:par>
                </p:childTnLst>
              </p:cTn>
              <p:nextCondLst>
                <p:cond evt="onClick" delay="0">
                  <p:tgtEl>
                    <p:spTgt spid="352265"/>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35226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LGG_2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1851"/>
            <a:ext cx="12421589" cy="7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1740726" y="1210500"/>
            <a:ext cx="653576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sz="3600" b="1" i="1" dirty="0">
                <a:solidFill>
                  <a:srgbClr val="0070C0"/>
                </a:solidFill>
                <a:latin typeface="Times New Roman" panose="02020603050405020304" pitchFamily="18" charset="0"/>
              </a:rPr>
              <a:t>1. </a:t>
            </a:r>
            <a:r>
              <a:rPr lang="en-US" sz="3600" b="1" i="1" dirty="0">
                <a:solidFill>
                  <a:srgbClr val="0070C0"/>
                </a:solidFill>
                <a:latin typeface="Times New Roman" panose="02020603050405020304" pitchFamily="18" charset="0"/>
              </a:rPr>
              <a:t>Ổn định tổ chức.</a:t>
            </a:r>
            <a:endParaRPr lang="vi-VN" sz="3600" dirty="0">
              <a:solidFill>
                <a:srgbClr val="0070C0"/>
              </a:solidFill>
              <a:latin typeface="Times New Roman" panose="02020603050405020304" pitchFamily="18" charset="0"/>
            </a:endParaRPr>
          </a:p>
          <a:p>
            <a:pPr>
              <a:spcBef>
                <a:spcPct val="0"/>
              </a:spcBef>
              <a:buFontTx/>
              <a:buNone/>
            </a:pPr>
            <a:r>
              <a:rPr lang="en-US" sz="3600" dirty="0">
                <a:solidFill>
                  <a:srgbClr val="0070C0"/>
                </a:solidFill>
                <a:latin typeface="Times New Roman" panose="02020603050405020304" pitchFamily="18" charset="0"/>
              </a:rPr>
              <a:t>-</a:t>
            </a:r>
            <a:r>
              <a:rPr lang="vi-VN" sz="3600" dirty="0">
                <a:solidFill>
                  <a:srgbClr val="0070C0"/>
                </a:solidFill>
                <a:latin typeface="Times New Roman" panose="02020603050405020304" pitchFamily="18" charset="0"/>
              </a:rPr>
              <a:t>Cả lớp hát bài “vui đến trường’’ </a:t>
            </a:r>
            <a:endParaRPr lang="en-US" sz="3600" dirty="0">
              <a:solidFill>
                <a:srgbClr val="0070C0"/>
              </a:solidFill>
              <a:latin typeface="Times New Roman" panose="02020603050405020304" pitchFamily="18" charset="0"/>
            </a:endParaRPr>
          </a:p>
          <a:p>
            <a:pPr>
              <a:spcBef>
                <a:spcPct val="0"/>
              </a:spcBef>
              <a:buFontTx/>
              <a:buNone/>
            </a:pPr>
            <a:r>
              <a:rPr lang="en-US" sz="3600" dirty="0">
                <a:solidFill>
                  <a:srgbClr val="0070C0"/>
                </a:solidFill>
                <a:latin typeface="Times New Roman" panose="02020603050405020304" pitchFamily="18" charset="0"/>
              </a:rPr>
              <a:t>-T</a:t>
            </a:r>
            <a:r>
              <a:rPr lang="vi-VN" sz="3600" dirty="0">
                <a:solidFill>
                  <a:srgbClr val="0070C0"/>
                </a:solidFill>
                <a:latin typeface="Times New Roman" panose="02020603050405020304" pitchFamily="18" charset="0"/>
              </a:rPr>
              <a:t>rò chuyện về nội dung bài hát.</a:t>
            </a:r>
          </a:p>
          <a:p>
            <a:pPr>
              <a:spcBef>
                <a:spcPct val="0"/>
              </a:spcBef>
              <a:buFontTx/>
              <a:buNone/>
            </a:pPr>
            <a:r>
              <a:rPr lang="vi-VN" sz="3600" dirty="0">
                <a:solidFill>
                  <a:srgbClr val="0070C0"/>
                </a:solidFill>
                <a:latin typeface="Times New Roman" panose="02020603050405020304" pitchFamily="18" charset="0"/>
              </a:rPr>
              <a:t>- Các con vừa hát bài hát gì?</a:t>
            </a:r>
          </a:p>
          <a:p>
            <a:pPr>
              <a:spcBef>
                <a:spcPct val="0"/>
              </a:spcBef>
              <a:buFontTx/>
              <a:buNone/>
            </a:pPr>
            <a:r>
              <a:rPr lang="vi-VN" sz="3600" dirty="0">
                <a:solidFill>
                  <a:srgbClr val="0070C0"/>
                </a:solidFill>
                <a:latin typeface="Times New Roman" panose="02020603050405020304" pitchFamily="18" charset="0"/>
              </a:rPr>
              <a:t>- Bài hát nói về điều gì?</a:t>
            </a:r>
          </a:p>
        </p:txBody>
      </p:sp>
      <p:pic>
        <p:nvPicPr>
          <p:cNvPr id="2" name="FILE_20210915_083459_Thoại 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0" y="4499918"/>
            <a:ext cx="609600" cy="609600"/>
          </a:xfrm>
          <a:prstGeom prst="rect">
            <a:avLst/>
          </a:prstGeom>
        </p:spPr>
      </p:pic>
    </p:spTree>
    <p:extLst>
      <p:ext uri="{BB962C8B-B14F-4D97-AF65-F5344CB8AC3E}">
        <p14:creationId xmlns:p14="http://schemas.microsoft.com/office/powerpoint/2010/main" val="1587594415"/>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LGG_2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18"/>
            <a:ext cx="12421589" cy="7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ChangeArrowheads="1"/>
          </p:cNvSpPr>
          <p:nvPr/>
        </p:nvSpPr>
        <p:spPr bwMode="auto">
          <a:xfrm>
            <a:off x="1219200" y="1863436"/>
            <a:ext cx="655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a:solidFill>
                  <a:srgbClr val="0070C0"/>
                </a:solidFill>
                <a:latin typeface="Times New Roman" panose="02020603050405020304" pitchFamily="18" charset="0"/>
                <a:cs typeface="Times New Roman" panose="02020603050405020304" pitchFamily="18" charset="0"/>
              </a:rPr>
              <a:t>2 Phương Pháp hình thức tổ chức :</a:t>
            </a:r>
          </a:p>
          <a:p>
            <a:pPr eaLnBrk="1" hangingPunct="1"/>
            <a:r>
              <a:rPr lang="en-US" sz="3200" b="1" dirty="0">
                <a:solidFill>
                  <a:srgbClr val="0070C0"/>
                </a:solidFill>
                <a:latin typeface="Times New Roman" panose="02020603050405020304" pitchFamily="18" charset="0"/>
                <a:cs typeface="Times New Roman" panose="02020603050405020304" pitchFamily="18" charset="0"/>
              </a:rPr>
              <a:t>HĐ 1:  Cô kể lần 1 diễn cảm</a:t>
            </a:r>
          </a:p>
          <a:p>
            <a:pPr eaLnBrk="1" hangingPunct="1"/>
            <a:r>
              <a:rPr lang="en-US" sz="3200" b="1" dirty="0">
                <a:solidFill>
                  <a:srgbClr val="0070C0"/>
                </a:solidFill>
                <a:latin typeface="Times New Roman" panose="02020603050405020304" pitchFamily="18" charset="0"/>
                <a:cs typeface="Times New Roman" panose="02020603050405020304" pitchFamily="18" charset="0"/>
              </a:rPr>
              <a:t>HĐ 2: Cô kể lần 2 cùng hình ảnh</a:t>
            </a:r>
          </a:p>
        </p:txBody>
      </p:sp>
    </p:spTree>
    <p:extLst>
      <p:ext uri="{BB962C8B-B14F-4D97-AF65-F5344CB8AC3E}">
        <p14:creationId xmlns:p14="http://schemas.microsoft.com/office/powerpoint/2010/main" val="4082096779"/>
      </p:ext>
    </p:extLst>
  </p:cSld>
  <p:clrMapOvr>
    <a:masterClrMapping/>
  </p:clrMapOvr>
  <p:transition spd="slow"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p:txBody>
          <a:bodyPr/>
          <a:lstStyle/>
          <a:p>
            <a:pPr eaLnBrk="1" hangingPunct="1"/>
            <a:endParaRPr lang="en-US"/>
          </a:p>
        </p:txBody>
      </p:sp>
      <p:sp>
        <p:nvSpPr>
          <p:cNvPr id="8195" name="Subtitle 2"/>
          <p:cNvSpPr>
            <a:spLocks noGrp="1"/>
          </p:cNvSpPr>
          <p:nvPr>
            <p:ph type="subTitle" idx="1"/>
          </p:nvPr>
        </p:nvSpPr>
        <p:spPr/>
        <p:txBody>
          <a:bodyPr/>
          <a:lstStyle/>
          <a:p>
            <a:pPr eaLnBrk="1" hangingPunct="1"/>
            <a:endParaRPr lang="en-US"/>
          </a:p>
        </p:txBody>
      </p:sp>
      <p:pic>
        <p:nvPicPr>
          <p:cNvPr id="5" name="Picture 4" descr="SLGG_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118"/>
            <a:ext cx="12421589" cy="7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1"/>
          <p:cNvSpPr>
            <a:spLocks noChangeArrowheads="1"/>
          </p:cNvSpPr>
          <p:nvPr/>
        </p:nvSpPr>
        <p:spPr bwMode="auto">
          <a:xfrm flipH="1">
            <a:off x="1276597" y="1414808"/>
            <a:ext cx="9708077" cy="40972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1740" rIns="0" bIns="6348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300" b="1" dirty="0">
                <a:solidFill>
                  <a:srgbClr val="333333"/>
                </a:solidFill>
                <a:latin typeface="Times New Roman" panose="02020603050405020304" pitchFamily="18" charset="0"/>
                <a:cs typeface="Times New Roman" panose="02020603050405020304" pitchFamily="18" charset="0"/>
              </a:rPr>
              <a:t>Truyện: Nếu không đi học</a:t>
            </a:r>
          </a:p>
          <a:p>
            <a:r>
              <a:rPr lang="en-US" sz="1300" dirty="0">
                <a:solidFill>
                  <a:srgbClr val="333333"/>
                </a:solidFill>
                <a:latin typeface="Times New Roman" panose="02020603050405020304" pitchFamily="18" charset="0"/>
                <a:cs typeface="Times New Roman" panose="02020603050405020304" pitchFamily="18" charset="0"/>
              </a:rPr>
              <a:t>  </a:t>
            </a:r>
          </a:p>
          <a:p>
            <a:r>
              <a:rPr lang="en-US" sz="1300" dirty="0">
                <a:solidFill>
                  <a:srgbClr val="333333"/>
                </a:solidFill>
                <a:latin typeface="Times New Roman" panose="02020603050405020304" pitchFamily="18" charset="0"/>
                <a:cs typeface="Times New Roman" panose="02020603050405020304" pitchFamily="18" charset="0"/>
              </a:rPr>
              <a:t>Gà con đi học, trên đường đi, Gà liền rủ Dê con cùng đi học với mình.</a:t>
            </a:r>
          </a:p>
          <a:p>
            <a:r>
              <a:rPr lang="en-US" sz="1300" dirty="0">
                <a:solidFill>
                  <a:srgbClr val="333333"/>
                </a:solidFill>
                <a:latin typeface="Times New Roman" panose="02020603050405020304" pitchFamily="18" charset="0"/>
                <a:cs typeface="Times New Roman" panose="02020603050405020304" pitchFamily="18" charset="0"/>
              </a:rPr>
              <a:t>Dê con lắc đầu từ chối: “Tớ hẹn đi đá bóng với Gấu con rồi”.</a:t>
            </a:r>
          </a:p>
          <a:p>
            <a:r>
              <a:rPr lang="en-US" sz="1300" dirty="0">
                <a:solidFill>
                  <a:srgbClr val="333333"/>
                </a:solidFill>
                <a:latin typeface="Times New Roman" panose="02020603050405020304" pitchFamily="18" charset="0"/>
                <a:cs typeface="Times New Roman" panose="02020603050405020304" pitchFamily="18" charset="0"/>
              </a:rPr>
              <a:t>Gần tới lớp, Gà con gặp Bướm Vàng. Gà con rủ: “Bướm Vàng ơi! Đi học với mình </a:t>
            </a:r>
            <a:r>
              <a:rPr lang="en-US" sz="1300" dirty="0" err="1">
                <a:solidFill>
                  <a:srgbClr val="333333"/>
                </a:solidFill>
                <a:latin typeface="Times New Roman" panose="02020603050405020304" pitchFamily="18" charset="0"/>
                <a:cs typeface="Times New Roman" panose="02020603050405020304" pitchFamily="18" charset="0"/>
              </a:rPr>
              <a:t>đi!”.Bướm</a:t>
            </a:r>
            <a:r>
              <a:rPr lang="en-US" sz="1300" dirty="0">
                <a:solidFill>
                  <a:srgbClr val="333333"/>
                </a:solidFill>
                <a:latin typeface="Times New Roman" panose="02020603050405020304" pitchFamily="18" charset="0"/>
                <a:cs typeface="Times New Roman" panose="02020603050405020304" pitchFamily="18" charset="0"/>
              </a:rPr>
              <a:t> Vàng </a:t>
            </a:r>
            <a:r>
              <a:rPr lang="en-US" sz="1300" dirty="0" err="1">
                <a:solidFill>
                  <a:srgbClr val="333333"/>
                </a:solidFill>
                <a:latin typeface="Times New Roman" panose="02020603050405020304" pitchFamily="18" charset="0"/>
                <a:cs typeface="Times New Roman" panose="02020603050405020304" pitchFamily="18" charset="0"/>
              </a:rPr>
              <a:t>đỏng</a:t>
            </a:r>
            <a:r>
              <a:rPr lang="en-US" sz="1300" dirty="0">
                <a:solidFill>
                  <a:srgbClr val="333333"/>
                </a:solidFill>
                <a:latin typeface="Times New Roman" panose="02020603050405020304" pitchFamily="18" charset="0"/>
                <a:cs typeface="Times New Roman" panose="02020603050405020304" pitchFamily="18" charset="0"/>
              </a:rPr>
              <a:t> </a:t>
            </a:r>
            <a:r>
              <a:rPr lang="en-US" sz="1300" dirty="0" err="1">
                <a:solidFill>
                  <a:srgbClr val="333333"/>
                </a:solidFill>
                <a:latin typeface="Times New Roman" panose="02020603050405020304" pitchFamily="18" charset="0"/>
                <a:cs typeface="Times New Roman" panose="02020603050405020304" pitchFamily="18" charset="0"/>
              </a:rPr>
              <a:t>đảnh</a:t>
            </a:r>
            <a:r>
              <a:rPr lang="en-US" sz="1300" dirty="0">
                <a:solidFill>
                  <a:srgbClr val="333333"/>
                </a:solidFill>
                <a:latin typeface="Times New Roman" panose="02020603050405020304" pitchFamily="18" charset="0"/>
                <a:cs typeface="Times New Roman" panose="02020603050405020304" pitchFamily="18" charset="0"/>
              </a:rPr>
              <a:t> nói: “Tớ chẳng thích đi học đâu, rong chơi sướng hơn chứ!”</a:t>
            </a:r>
          </a:p>
          <a:p>
            <a:r>
              <a:rPr lang="en-US" sz="1300" dirty="0">
                <a:solidFill>
                  <a:srgbClr val="333333"/>
                </a:solidFill>
                <a:latin typeface="Times New Roman" panose="02020603050405020304" pitchFamily="18" charset="0"/>
                <a:cs typeface="Times New Roman" panose="02020603050405020304" pitchFamily="18" charset="0"/>
              </a:rPr>
              <a:t>Buổi trưa, Gà con đi học về thì thấy Dê con và Gấu con chờ ở cửa. Dê con hổn hển nói :”Gà con đọc giúp tớ lời hướng dẫn trên hộp thuốc này với, bọn tớ uống một viên rồi mà chẳng thấy khỏi”</a:t>
            </a:r>
          </a:p>
          <a:p>
            <a:r>
              <a:rPr lang="en-US" sz="1300" dirty="0">
                <a:solidFill>
                  <a:srgbClr val="333333"/>
                </a:solidFill>
                <a:latin typeface="Times New Roman" panose="02020603050405020304" pitchFamily="18" charset="0"/>
                <a:cs typeface="Times New Roman" panose="02020603050405020304" pitchFamily="18" charset="0"/>
              </a:rPr>
              <a:t>Gà con hỏi hai bạn đau ốm thế nào thì Dê con kể lại rằng Gấu con bị đau bụng còn Dê con đá bóng bị chảy máu chân.</a:t>
            </a:r>
          </a:p>
          <a:p>
            <a:r>
              <a:rPr lang="en-US" sz="1300" dirty="0">
                <a:solidFill>
                  <a:srgbClr val="333333"/>
                </a:solidFill>
                <a:latin typeface="Times New Roman" panose="02020603050405020304" pitchFamily="18" charset="0"/>
                <a:cs typeface="Times New Roman" panose="02020603050405020304" pitchFamily="18" charset="0"/>
              </a:rPr>
              <a:t>Gà con nghe vậy buồn cười quá, bảo Dê con rằng: “Hai cái đau ấy không dùng chung một thứ thuốc được. Để tớ lấy thuốc đỏ và bông băng </a:t>
            </a:r>
            <a:r>
              <a:rPr lang="en-US" sz="1300" dirty="0" err="1">
                <a:solidFill>
                  <a:srgbClr val="333333"/>
                </a:solidFill>
                <a:latin typeface="Times New Roman" panose="02020603050405020304" pitchFamily="18" charset="0"/>
                <a:cs typeface="Times New Roman" panose="02020603050405020304" pitchFamily="18" charset="0"/>
              </a:rPr>
              <a:t>băng</a:t>
            </a:r>
            <a:r>
              <a:rPr lang="en-US" sz="1300" dirty="0">
                <a:solidFill>
                  <a:srgbClr val="333333"/>
                </a:solidFill>
                <a:latin typeface="Times New Roman" panose="02020603050405020304" pitchFamily="18" charset="0"/>
                <a:cs typeface="Times New Roman" panose="02020603050405020304" pitchFamily="18" charset="0"/>
              </a:rPr>
              <a:t> lại vết thương cho Dê con. Gấu đau bụng thì tạm bôi dầu cao rồi đến bác sĩ Voi khám xem sao”. Dê con ngơ ngác hỏi Gà con vì sao không dùng được loại thuốc mà bạn ấy đã lấy trong tủ thuốc ở nhà. Dê con tưởng rằng cứ là thuốc thì đau gì uống cũng </a:t>
            </a:r>
            <a:r>
              <a:rPr lang="en-US" sz="1300" dirty="0" err="1">
                <a:solidFill>
                  <a:srgbClr val="333333"/>
                </a:solidFill>
                <a:latin typeface="Times New Roman" panose="02020603050405020304" pitchFamily="18" charset="0"/>
                <a:cs typeface="Times New Roman" panose="02020603050405020304" pitchFamily="18" charset="0"/>
              </a:rPr>
              <a:t>khỏi.Gà</a:t>
            </a:r>
            <a:r>
              <a:rPr lang="en-US" sz="1300" dirty="0">
                <a:solidFill>
                  <a:srgbClr val="333333"/>
                </a:solidFill>
                <a:latin typeface="Times New Roman" panose="02020603050405020304" pitchFamily="18" charset="0"/>
                <a:cs typeface="Times New Roman" panose="02020603050405020304" pitchFamily="18" charset="0"/>
              </a:rPr>
              <a:t> con xem ra thì biết đó là thuốc đau đầu, liền nói :”Ấy chết, thuốc là phải dùng theo sự chỉ dẫn của bác sĩ. Các cậu cứ uống lung tung thì nguy hiểm lắm. Cô giáo Họa Mi vẫn dặn cả lớp thế mà.”</a:t>
            </a:r>
          </a:p>
          <a:p>
            <a:r>
              <a:rPr lang="en-US" sz="1300" dirty="0">
                <a:solidFill>
                  <a:srgbClr val="333333"/>
                </a:solidFill>
                <a:latin typeface="Times New Roman" panose="02020603050405020304" pitchFamily="18" charset="0"/>
                <a:cs typeface="Times New Roman" panose="02020603050405020304" pitchFamily="18" charset="0"/>
              </a:rPr>
              <a:t>Rồi Gà Con, Dê con và Gấu con cùng đến gặp bác sĩ Voi. Và các bạn có biết Gấu con mắc bệnh gì không?</a:t>
            </a:r>
          </a:p>
          <a:p>
            <a:r>
              <a:rPr lang="en-US" sz="1300" dirty="0">
                <a:solidFill>
                  <a:srgbClr val="333333"/>
                </a:solidFill>
                <a:latin typeface="Times New Roman" panose="02020603050405020304" pitchFamily="18" charset="0"/>
                <a:cs typeface="Times New Roman" panose="02020603050405020304" pitchFamily="18" charset="0"/>
              </a:rPr>
              <a:t>Gấu con đau bụng giun vì cậu ta không rửa tay sạch trước khi ăn đấy. Bác sĩ Voi đã cho Gấu uống thuốc tẩy giun rồi.</a:t>
            </a:r>
          </a:p>
          <a:p>
            <a:r>
              <a:rPr lang="en-US" sz="1300" dirty="0">
                <a:solidFill>
                  <a:srgbClr val="333333"/>
                </a:solidFill>
                <a:latin typeface="Times New Roman" panose="02020603050405020304" pitchFamily="18" charset="0"/>
                <a:cs typeface="Times New Roman" panose="02020603050405020304" pitchFamily="18" charset="0"/>
              </a:rPr>
              <a:t>Vừa lúc ấy thì Bướm Trắng dìu Bướm Vàng vào, thưa với bác sĩ Voi :”Bướm Vàng bị ngộ độc. Bạn ấy không biết chữ nên bay vào vườn hoa có biển báo “Đang phun thuốc trừ sâu”</a:t>
            </a:r>
          </a:p>
          <a:p>
            <a:r>
              <a:rPr lang="en-US" sz="1300" dirty="0">
                <a:solidFill>
                  <a:srgbClr val="333333"/>
                </a:solidFill>
                <a:latin typeface="Times New Roman" panose="02020603050405020304" pitchFamily="18" charset="0"/>
                <a:cs typeface="Times New Roman" panose="02020603050405020304" pitchFamily="18" charset="0"/>
              </a:rPr>
              <a:t>Bác sĩ Voi lắc đầu nói :”Đến giờ mà còn có trẻ con không đi học để ra nông nỗi này” rồi bác vội cấp cứu cho Bướm Vàng.</a:t>
            </a:r>
          </a:p>
          <a:p>
            <a:r>
              <a:rPr lang="en-US" sz="1300" dirty="0">
                <a:solidFill>
                  <a:srgbClr val="333333"/>
                </a:solidFill>
                <a:latin typeface="Times New Roman" panose="02020603050405020304" pitchFamily="18" charset="0"/>
                <a:cs typeface="Times New Roman" panose="02020603050405020304" pitchFamily="18" charset="0"/>
              </a:rPr>
              <a:t>Đến chiều thì Bướm Vàng tỉnh hẳn. Bướm Vàng nói với các bạn :”Từ mai, chúng mình sẽ cùng đến lớp học nhé! Không đi học thật là tai hại!”</a:t>
            </a:r>
          </a:p>
        </p:txBody>
      </p:sp>
    </p:spTree>
    <p:extLst>
      <p:ext uri="{BB962C8B-B14F-4D97-AF65-F5344CB8AC3E}">
        <p14:creationId xmlns:p14="http://schemas.microsoft.com/office/powerpoint/2010/main" val="2972992084"/>
      </p:ext>
    </p:extLst>
  </p:cSld>
  <p:clrMapOvr>
    <a:masterClrMapping/>
  </p:clrMapOvr>
  <p:transition spd="slow"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bi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1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594489"/>
      </p:ext>
    </p:extLst>
  </p:cSld>
  <p:clrMapOvr>
    <a:masterClrMapping/>
  </p:clrMapOvr>
  <p:transition spd="slow"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4"/>
          <p:cNvGrpSpPr>
            <a:grpSpLocks/>
          </p:cNvGrpSpPr>
          <p:nvPr/>
        </p:nvGrpSpPr>
        <p:grpSpPr bwMode="auto">
          <a:xfrm>
            <a:off x="1" y="0"/>
            <a:ext cx="12421590" cy="6858000"/>
            <a:chOff x="432" y="432"/>
            <a:chExt cx="4794" cy="3150"/>
          </a:xfrm>
        </p:grpSpPr>
        <p:pic>
          <p:nvPicPr>
            <p:cNvPr id="11267" name="Picture 2" descr="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descr="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end="204739"/>
                </p14:media>
              </p:ext>
            </p:extLst>
          </p:nvPr>
        </p:nvPicPr>
        <p:blipFill>
          <a:blip r:embed="rId6"/>
          <a:stretch>
            <a:fillRect/>
          </a:stretch>
        </p:blipFill>
        <p:spPr>
          <a:xfrm flipV="1">
            <a:off x="10214918" y="6858000"/>
            <a:ext cx="148281" cy="119154"/>
          </a:xfrm>
          <a:prstGeom prst="rect">
            <a:avLst/>
          </a:prstGeom>
        </p:spPr>
      </p:pic>
    </p:spTree>
    <p:extLst>
      <p:ext uri="{BB962C8B-B14F-4D97-AF65-F5344CB8AC3E}">
        <p14:creationId xmlns:p14="http://schemas.microsoft.com/office/powerpoint/2010/main" val="1026507198"/>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4"/>
          <p:cNvGrpSpPr>
            <a:grpSpLocks/>
          </p:cNvGrpSpPr>
          <p:nvPr/>
        </p:nvGrpSpPr>
        <p:grpSpPr bwMode="auto">
          <a:xfrm>
            <a:off x="-1" y="0"/>
            <a:ext cx="12192001" cy="6858000"/>
            <a:chOff x="384" y="432"/>
            <a:chExt cx="4794" cy="3150"/>
          </a:xfrm>
        </p:grpSpPr>
        <p:pic>
          <p:nvPicPr>
            <p:cNvPr id="12291" name="Picture 2" descr="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432"/>
              <a:ext cx="2394"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descr="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400" cy="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19089" end="186647"/>
                </p14:media>
              </p:ext>
            </p:extLst>
          </p:nvPr>
        </p:nvPicPr>
        <p:blipFill>
          <a:blip r:embed="rId6"/>
          <a:stretch>
            <a:fillRect/>
          </a:stretch>
        </p:blipFill>
        <p:spPr>
          <a:xfrm flipH="1">
            <a:off x="10363199" y="6566732"/>
            <a:ext cx="362465" cy="291267"/>
          </a:xfrm>
          <a:prstGeom prst="rect">
            <a:avLst/>
          </a:prstGeom>
        </p:spPr>
      </p:pic>
    </p:spTree>
    <p:extLst>
      <p:ext uri="{BB962C8B-B14F-4D97-AF65-F5344CB8AC3E}">
        <p14:creationId xmlns:p14="http://schemas.microsoft.com/office/powerpoint/2010/main" val="2075261694"/>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4"/>
          <p:cNvGrpSpPr>
            <a:grpSpLocks/>
          </p:cNvGrpSpPr>
          <p:nvPr/>
        </p:nvGrpSpPr>
        <p:grpSpPr bwMode="auto">
          <a:xfrm>
            <a:off x="0" y="-1"/>
            <a:ext cx="12192001" cy="6858000"/>
            <a:chOff x="384" y="432"/>
            <a:chExt cx="4143" cy="2736"/>
          </a:xfrm>
        </p:grpSpPr>
        <p:pic>
          <p:nvPicPr>
            <p:cNvPr id="13315" name="Picture 2" descr="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432"/>
              <a:ext cx="2079"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432"/>
              <a:ext cx="2075" cy="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Nếu không đi học [Mầm Non A Ngũ Hiệp]">
            <a:hlinkClick r:id="" action="ppaction://media"/>
          </p:cNvPr>
          <p:cNvPicPr>
            <a:picLocks noChangeAspect="1"/>
          </p:cNvPicPr>
          <p:nvPr>
            <a:videoFile r:link="rId1"/>
            <p:extLst>
              <p:ext uri="{DAA4B4D4-6D71-4841-9C94-3DE7FCFB9230}">
                <p14:media xmlns:p14="http://schemas.microsoft.com/office/powerpoint/2010/main" r:embed="rId2">
                  <p14:trim st="36420" end="154124"/>
                </p14:media>
              </p:ext>
            </p:extLst>
          </p:nvPr>
        </p:nvPicPr>
        <p:blipFill>
          <a:blip r:embed="rId6"/>
          <a:stretch>
            <a:fillRect/>
          </a:stretch>
        </p:blipFill>
        <p:spPr>
          <a:xfrm flipV="1">
            <a:off x="10306304" y="6857999"/>
            <a:ext cx="56895" cy="45719"/>
          </a:xfrm>
          <a:prstGeom prst="rect">
            <a:avLst/>
          </a:prstGeom>
        </p:spPr>
      </p:pic>
    </p:spTree>
    <p:extLst>
      <p:ext uri="{BB962C8B-B14F-4D97-AF65-F5344CB8AC3E}">
        <p14:creationId xmlns:p14="http://schemas.microsoft.com/office/powerpoint/2010/main" val="4042863527"/>
      </p:ext>
    </p:extLst>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224</TotalTime>
  <Words>901</Words>
  <Application>Microsoft Office PowerPoint</Application>
  <PresentationFormat>Widescreen</PresentationFormat>
  <Paragraphs>56</Paragraphs>
  <Slides>29</Slides>
  <Notes>1</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Times New Roman</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Khi gặp bạn bướm vàng gà con đã làm gì? - Bạn Bướm vàng trả lời như thế nào? </vt:lpstr>
      <vt:lpstr> Khi gặp bạn bướm vàng gà con đã làm gì? - Bạn Bướm vàng trả lời như thế nào? </vt:lpstr>
      <vt:lpstr>Gà con đi học về thì thấy ai đã đứng chờ ở cửa? </vt:lpstr>
      <vt:lpstr> -Điều gì đã xảy ra với Gấu con và dê con?  </vt:lpstr>
      <vt:lpstr>Gà con đã giúp 2 bạn như thế nào?                    </vt:lpstr>
      <vt:lpstr>    Vì sao Gấu con bị đau bụng?  Bác sĩ Voi đã cho Gấu con uống thuốc gì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Microsoft account</cp:lastModifiedBy>
  <cp:revision>31</cp:revision>
  <dcterms:created xsi:type="dcterms:W3CDTF">2021-09-01T09:41:56Z</dcterms:created>
  <dcterms:modified xsi:type="dcterms:W3CDTF">2024-09-11T08:53:23Z</dcterms:modified>
</cp:coreProperties>
</file>