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8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media/image23.jpg" ContentType="image/png"/>
  <Override PartName="/ppt/media/image24.jpg" ContentType="image/png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6" r:id="rId3"/>
    <p:sldMasterId id="2147483720" r:id="rId4"/>
    <p:sldMasterId id="2147483744" r:id="rId5"/>
    <p:sldMasterId id="2147483756" r:id="rId6"/>
    <p:sldMasterId id="2147483786" r:id="rId7"/>
    <p:sldMasterId id="2147483798" r:id="rId8"/>
  </p:sldMasterIdLst>
  <p:sldIdLst>
    <p:sldId id="256" r:id="rId9"/>
    <p:sldId id="259" r:id="rId10"/>
    <p:sldId id="257" r:id="rId11"/>
    <p:sldId id="267" r:id="rId12"/>
    <p:sldId id="269" r:id="rId13"/>
    <p:sldId id="270" r:id="rId14"/>
    <p:sldId id="273" r:id="rId15"/>
    <p:sldId id="281" r:id="rId16"/>
    <p:sldId id="275" r:id="rId17"/>
    <p:sldId id="276" r:id="rId18"/>
    <p:sldId id="287" r:id="rId19"/>
    <p:sldId id="282" r:id="rId20"/>
    <p:sldId id="284" r:id="rId21"/>
    <p:sldId id="285" r:id="rId22"/>
    <p:sldId id="288" r:id="rId23"/>
    <p:sldId id="290" r:id="rId24"/>
    <p:sldId id="291" r:id="rId25"/>
    <p:sldId id="280" r:id="rId26"/>
    <p:sldId id="279" r:id="rId27"/>
    <p:sldId id="277" r:id="rId28"/>
    <p:sldId id="264" r:id="rId29"/>
    <p:sldId id="265" r:id="rId30"/>
    <p:sldId id="258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9BD5"/>
    <a:srgbClr val="3399FF"/>
    <a:srgbClr val="CC00FF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4" autoAdjust="0"/>
    <p:restoredTop sz="94660"/>
  </p:normalViewPr>
  <p:slideViewPr>
    <p:cSldViewPr snapToGrid="0">
      <p:cViewPr varScale="1">
        <p:scale>
          <a:sx n="70" d="100"/>
          <a:sy n="70" d="100"/>
        </p:scale>
        <p:origin x="320" y="-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8303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592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67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336E-623D-494B-A4F6-39149F0370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46AB-632B-41E6-9B9E-AD6921CE57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668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336E-623D-494B-A4F6-39149F0370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46AB-632B-41E6-9B9E-AD6921CE57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262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336E-623D-494B-A4F6-39149F0370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46AB-632B-41E6-9B9E-AD6921CE57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947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336E-623D-494B-A4F6-39149F0370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46AB-632B-41E6-9B9E-AD6921CE57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808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336E-623D-494B-A4F6-39149F0370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46AB-632B-41E6-9B9E-AD6921CE57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035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336E-623D-494B-A4F6-39149F0370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46AB-632B-41E6-9B9E-AD6921CE57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613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336E-623D-494B-A4F6-39149F0370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46AB-632B-41E6-9B9E-AD6921CE57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58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336E-623D-494B-A4F6-39149F0370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46AB-632B-41E6-9B9E-AD6921CE57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015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764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336E-623D-494B-A4F6-39149F0370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46AB-632B-41E6-9B9E-AD6921CE57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766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336E-623D-494B-A4F6-39149F0370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46AB-632B-41E6-9B9E-AD6921CE57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7245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336E-623D-494B-A4F6-39149F0370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46AB-632B-41E6-9B9E-AD6921CE57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884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336E-623D-494B-A4F6-39149F0370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46AB-632B-41E6-9B9E-AD6921CE57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264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336E-623D-494B-A4F6-39149F0370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46AB-632B-41E6-9B9E-AD6921CE57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556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336E-623D-494B-A4F6-39149F0370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46AB-632B-41E6-9B9E-AD6921CE57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423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336E-623D-494B-A4F6-39149F0370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46AB-632B-41E6-9B9E-AD6921CE57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324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336E-623D-494B-A4F6-39149F0370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46AB-632B-41E6-9B9E-AD6921CE57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877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336E-623D-494B-A4F6-39149F0370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46AB-632B-41E6-9B9E-AD6921CE57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48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336E-623D-494B-A4F6-39149F0370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46AB-632B-41E6-9B9E-AD6921CE57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8733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545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336E-623D-494B-A4F6-39149F0370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46AB-632B-41E6-9B9E-AD6921CE57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119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336E-623D-494B-A4F6-39149F0370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46AB-632B-41E6-9B9E-AD6921CE57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537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336E-623D-494B-A4F6-39149F0370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46AB-632B-41E6-9B9E-AD6921CE57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142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336E-623D-494B-A4F6-39149F0370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46AB-632B-41E6-9B9E-AD6921CE57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05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336E-623D-494B-A4F6-39149F0370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46AB-632B-41E6-9B9E-AD6921CE57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860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336E-623D-494B-A4F6-39149F0370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46AB-632B-41E6-9B9E-AD6921CE57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6073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336E-623D-494B-A4F6-39149F0370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46AB-632B-41E6-9B9E-AD6921CE57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275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336E-623D-494B-A4F6-39149F0370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46AB-632B-41E6-9B9E-AD6921CE57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586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336E-623D-494B-A4F6-39149F0370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46AB-632B-41E6-9B9E-AD6921CE57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751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336E-623D-494B-A4F6-39149F0370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46AB-632B-41E6-9B9E-AD6921CE57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734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510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336E-623D-494B-A4F6-39149F0370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46AB-632B-41E6-9B9E-AD6921CE57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14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336E-623D-494B-A4F6-39149F0370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46AB-632B-41E6-9B9E-AD6921CE57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139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336E-623D-494B-A4F6-39149F0370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46AB-632B-41E6-9B9E-AD6921CE57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230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336E-623D-494B-A4F6-39149F0370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46AB-632B-41E6-9B9E-AD6921CE57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845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336E-623D-494B-A4F6-39149F0370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46AB-632B-41E6-9B9E-AD6921CE57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774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336E-623D-494B-A4F6-39149F0370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46AB-632B-41E6-9B9E-AD6921CE57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832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336E-623D-494B-A4F6-39149F0370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46AB-632B-41E6-9B9E-AD6921CE57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720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336E-623D-494B-A4F6-39149F0370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46AB-632B-41E6-9B9E-AD6921CE57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694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336E-623D-494B-A4F6-39149F0370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46AB-632B-41E6-9B9E-AD6921CE57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092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336E-623D-494B-A4F6-39149F0370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46AB-632B-41E6-9B9E-AD6921CE57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226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245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336E-623D-494B-A4F6-39149F0370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46AB-632B-41E6-9B9E-AD6921CE57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093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336E-623D-494B-A4F6-39149F0370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46AB-632B-41E6-9B9E-AD6921CE57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790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336E-623D-494B-A4F6-39149F0370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46AB-632B-41E6-9B9E-AD6921CE57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2595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336E-623D-494B-A4F6-39149F0370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46AB-632B-41E6-9B9E-AD6921CE57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924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336E-623D-494B-A4F6-39149F0370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46AB-632B-41E6-9B9E-AD6921CE57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630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336E-623D-494B-A4F6-39149F0370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46AB-632B-41E6-9B9E-AD6921CE57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811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336E-623D-494B-A4F6-39149F0370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46AB-632B-41E6-9B9E-AD6921CE57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467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336E-623D-494B-A4F6-39149F0370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46AB-632B-41E6-9B9E-AD6921CE57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654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336E-623D-494B-A4F6-39149F0370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46AB-632B-41E6-9B9E-AD6921CE57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0232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336E-623D-494B-A4F6-39149F0370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46AB-632B-41E6-9B9E-AD6921CE57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881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749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336E-623D-494B-A4F6-39149F0370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46AB-632B-41E6-9B9E-AD6921CE57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664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336E-623D-494B-A4F6-39149F0370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46AB-632B-41E6-9B9E-AD6921CE57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543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336E-623D-494B-A4F6-39149F0370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46AB-632B-41E6-9B9E-AD6921CE57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807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336E-623D-494B-A4F6-39149F0370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46AB-632B-41E6-9B9E-AD6921CE57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27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336E-623D-494B-A4F6-39149F0370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46AB-632B-41E6-9B9E-AD6921CE57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390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336E-623D-494B-A4F6-39149F0370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46AB-632B-41E6-9B9E-AD6921CE57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643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336E-623D-494B-A4F6-39149F0370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46AB-632B-41E6-9B9E-AD6921CE57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020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336E-623D-494B-A4F6-39149F0370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46AB-632B-41E6-9B9E-AD6921CE57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104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336E-623D-494B-A4F6-39149F0370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46AB-632B-41E6-9B9E-AD6921CE57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552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336E-623D-494B-A4F6-39149F0370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46AB-632B-41E6-9B9E-AD6921CE57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073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957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336E-623D-494B-A4F6-39149F0370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46AB-632B-41E6-9B9E-AD6921CE57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337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336E-623D-494B-A4F6-39149F0370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46AB-632B-41E6-9B9E-AD6921CE57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5384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336E-623D-494B-A4F6-39149F0370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46AB-632B-41E6-9B9E-AD6921CE57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854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336E-623D-494B-A4F6-39149F0370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46AB-632B-41E6-9B9E-AD6921CE57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188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336E-623D-494B-A4F6-39149F0370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46AB-632B-41E6-9B9E-AD6921CE57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666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336E-623D-494B-A4F6-39149F0370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46AB-632B-41E6-9B9E-AD6921CE57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202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336E-623D-494B-A4F6-39149F0370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46AB-632B-41E6-9B9E-AD6921CE57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989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336E-623D-494B-A4F6-39149F0370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46AB-632B-41E6-9B9E-AD6921CE57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118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CCD9A-E2F0-4199-85D4-1B10F2B998DC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C8FB8B83-9A25-4A97-B161-310B3CEE6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161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CCD9A-E2F0-4199-85D4-1B10F2B998DC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B8B83-9A25-4A97-B161-310B3CEE6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676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96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CCD9A-E2F0-4199-85D4-1B10F2B998DC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8FB8B83-9A25-4A97-B161-310B3CEE6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759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CCD9A-E2F0-4199-85D4-1B10F2B998DC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8FB8B83-9A25-4A97-B161-310B3CEE6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573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CCD9A-E2F0-4199-85D4-1B10F2B998DC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8FB8B83-9A25-4A97-B161-310B3CEE6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343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CCD9A-E2F0-4199-85D4-1B10F2B998DC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B8B83-9A25-4A97-B161-310B3CEE6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38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CCD9A-E2F0-4199-85D4-1B10F2B998DC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B8B83-9A25-4A97-B161-310B3CEE6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019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CCD9A-E2F0-4199-85D4-1B10F2B998DC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B8B83-9A25-4A97-B161-310B3CEE6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956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CCD9A-E2F0-4199-85D4-1B10F2B998DC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8FB8B83-9A25-4A97-B161-310B3CEE6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302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CCD9A-E2F0-4199-85D4-1B10F2B998DC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8FB8B83-9A25-4A97-B161-310B3CEE6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028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CCD9A-E2F0-4199-85D4-1B10F2B998DC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8FB8B83-9A25-4A97-B161-310B3CEE6299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45001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CCD9A-E2F0-4199-85D4-1B10F2B998DC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8FB8B83-9A25-4A97-B161-310B3CEE6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654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959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CCD9A-E2F0-4199-85D4-1B10F2B998DC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8FB8B83-9A25-4A97-B161-310B3CEE6299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230074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CCD9A-E2F0-4199-85D4-1B10F2B998DC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8FB8B83-9A25-4A97-B161-310B3CEE6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518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CCD9A-E2F0-4199-85D4-1B10F2B998DC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B8B83-9A25-4A97-B161-310B3CEE6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579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CCD9A-E2F0-4199-85D4-1B10F2B998DC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B8B83-9A25-4A97-B161-310B3CEE6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814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slideLayout" Target="../slideLayouts/slideLayout90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89.xml"/><Relationship Id="rId17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6" Type="http://schemas.openxmlformats.org/officeDocument/2006/relationships/slideLayout" Target="../slideLayouts/slideLayout93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slideLayout" Target="../slideLayouts/slideLayout9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628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05336E-623D-494B-A4F6-39149F0370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A246AB-632B-41E6-9B9E-AD6921CE57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613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05336E-623D-494B-A4F6-39149F0370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A246AB-632B-41E6-9B9E-AD6921CE57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803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05336E-623D-494B-A4F6-39149F0370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A246AB-632B-41E6-9B9E-AD6921CE57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171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05336E-623D-494B-A4F6-39149F0370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A246AB-632B-41E6-9B9E-AD6921CE57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753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05336E-623D-494B-A4F6-39149F0370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A246AB-632B-41E6-9B9E-AD6921CE57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78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ECCD9A-E2F0-4199-85D4-1B10F2B998DC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B8B83-9A25-4A97-B161-310B3CEE6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748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ECCD9A-E2F0-4199-85D4-1B10F2B998DC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8FB8B83-9A25-4A97-B161-310B3CEE6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658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11" r:id="rId13"/>
    <p:sldLayoutId id="2147483812" r:id="rId14"/>
    <p:sldLayoutId id="2147483813" r:id="rId15"/>
    <p:sldLayoutId id="2147483814" r:id="rId16"/>
  </p:sldLayoutIdLst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8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62.xml"/><Relationship Id="rId5" Type="http://schemas.openxmlformats.org/officeDocument/2006/relationships/image" Target="../media/image4.png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4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84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8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slideLayout" Target="../slideLayouts/slideLayout79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9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2.svg"/><Relationship Id="rId18" Type="http://schemas.openxmlformats.org/officeDocument/2006/relationships/image" Target="../media/image1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6.png"/><Relationship Id="rId16" Type="http://schemas.openxmlformats.org/officeDocument/2006/relationships/image" Target="../media/image13.png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10.png"/><Relationship Id="rId19" Type="http://schemas.openxmlformats.org/officeDocument/2006/relationships/image" Target="../media/image18.svg"/><Relationship Id="rId4" Type="http://schemas.openxmlformats.org/officeDocument/2006/relationships/image" Target="../media/image7.png"/><Relationship Id="rId9" Type="http://schemas.openxmlformats.org/officeDocument/2006/relationships/image" Target="../media/image8.svg"/><Relationship Id="rId1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2.svg"/><Relationship Id="rId18" Type="http://schemas.openxmlformats.org/officeDocument/2006/relationships/image" Target="../media/image14.png"/><Relationship Id="rId3" Type="http://schemas.openxmlformats.org/officeDocument/2006/relationships/image" Target="../media/image2.svg"/><Relationship Id="rId21" Type="http://schemas.openxmlformats.org/officeDocument/2006/relationships/image" Target="../media/image15.jp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6.png"/><Relationship Id="rId16" Type="http://schemas.openxmlformats.org/officeDocument/2006/relationships/image" Target="../media/image13.png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10.png"/><Relationship Id="rId19" Type="http://schemas.openxmlformats.org/officeDocument/2006/relationships/image" Target="../media/image18.svg"/><Relationship Id="rId4" Type="http://schemas.openxmlformats.org/officeDocument/2006/relationships/image" Target="../media/image7.png"/><Relationship Id="rId9" Type="http://schemas.openxmlformats.org/officeDocument/2006/relationships/image" Target="../media/image8.svg"/><Relationship Id="rId1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788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71354" y="485031"/>
            <a:ext cx="56454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/>
            <a:r>
              <a:rPr lang="en-US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MẦM NON TUỔI HOA</a:t>
            </a:r>
            <a:endParaRPr lang="en-US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496" y="1336764"/>
            <a:ext cx="1073427" cy="95620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79019" y="3373342"/>
            <a:ext cx="4500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2731213" y="2510742"/>
            <a:ext cx="7750139" cy="240924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VỰC:  PHÁT TRIỂN NGÔN NGỮ</a:t>
            </a:r>
          </a:p>
          <a:p>
            <a:pPr algn="ctr"/>
            <a:endParaRPr lang="en-US" sz="2800" b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TÀI: LÀM QUEN CHỮ CÁI U- Ư</a:t>
            </a:r>
          </a:p>
          <a:p>
            <a:pPr algn="ctr"/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sz="16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 thực hiện: Hoàng Thị Hoa</a:t>
            </a:r>
            <a:endParaRPr lang="en-US" sz="16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15057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58" t="31515" r="35640" b="37211"/>
          <a:stretch/>
        </p:blipFill>
        <p:spPr>
          <a:xfrm>
            <a:off x="6460457" y="769733"/>
            <a:ext cx="986320" cy="36493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00" t="31515" r="44714" b="37211"/>
          <a:stretch/>
        </p:blipFill>
        <p:spPr>
          <a:xfrm>
            <a:off x="4442111" y="762000"/>
            <a:ext cx="2141913" cy="364932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74" y="-31651"/>
            <a:ext cx="801384" cy="801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298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7792" y="0"/>
            <a:ext cx="874207" cy="874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932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472087" cy="72228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26076" cy="6260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16627" y="3540376"/>
            <a:ext cx="20841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>
                <a:latin typeface=".VnAvant" panose="020B7200000000000000" pitchFamily="34" charset="0"/>
              </a:rPr>
              <a:t>q</a:t>
            </a:r>
            <a:r>
              <a:rPr lang="en-US" sz="7200" b="1" smtClean="0">
                <a:latin typeface=".VnAvant" panose="020B7200000000000000" pitchFamily="34" charset="0"/>
              </a:rPr>
              <a:t>u¶</a:t>
            </a:r>
            <a:endParaRPr lang="en-US" sz="7200" b="1">
              <a:latin typeface=".VnAvant" panose="020B7200000000000000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59146" y="3540376"/>
            <a:ext cx="22777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>
                <a:latin typeface=".VnAvant" panose="020B7200000000000000" pitchFamily="34" charset="0"/>
              </a:rPr>
              <a:t>d</a:t>
            </a:r>
            <a:r>
              <a:rPr lang="en-US" sz="7200" b="1" smtClean="0">
                <a:latin typeface=".VnAvant" panose="020B7200000000000000" pitchFamily="34" charset="0"/>
              </a:rPr>
              <a:t>õa</a:t>
            </a:r>
            <a:r>
              <a:rPr lang="en-US" b="1" smtClean="0">
                <a:latin typeface=".VnAvant" panose="020B7200000000000000" pitchFamily="34" charset="0"/>
              </a:rPr>
              <a:t>­</a:t>
            </a:r>
            <a:endParaRPr lang="en-US" b="1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4520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5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7000" r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52601" y="2133600"/>
            <a:ext cx="1480457" cy="2215991"/>
          </a:xfrm>
          <a:prstGeom prst="rect">
            <a:avLst/>
          </a:prstGeom>
          <a:gradFill>
            <a:gsLst>
              <a:gs pos="7000">
                <a:schemeClr val="accent2">
                  <a:lumMod val="40000"/>
                  <a:lumOff val="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3800" b="1" smtClean="0">
                <a:solidFill>
                  <a:srgbClr val="0F0B61"/>
                </a:solidFill>
                <a:latin typeface=".VnAvant" pitchFamily="34" charset="0"/>
              </a:rPr>
              <a:t>q</a:t>
            </a:r>
            <a:endParaRPr lang="en-US" sz="13800" b="1">
              <a:solidFill>
                <a:srgbClr val="0F0B61"/>
              </a:solidFill>
              <a:latin typeface=".VnAvan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3058" y="2133600"/>
            <a:ext cx="1415143" cy="2215991"/>
          </a:xfrm>
          <a:prstGeom prst="rect">
            <a:avLst/>
          </a:prstGeom>
          <a:gradFill>
            <a:gsLst>
              <a:gs pos="7000">
                <a:schemeClr val="accent2">
                  <a:lumMod val="40000"/>
                  <a:lumOff val="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3800" b="1">
                <a:solidFill>
                  <a:srgbClr val="002060"/>
                </a:solidFill>
                <a:latin typeface=".VnAvant" pitchFamily="34" charset="0"/>
              </a:rPr>
              <a:t>u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00801" y="2133600"/>
            <a:ext cx="1393371" cy="2215991"/>
          </a:xfrm>
          <a:prstGeom prst="rect">
            <a:avLst/>
          </a:prstGeom>
          <a:gradFill>
            <a:gsLst>
              <a:gs pos="7000">
                <a:schemeClr val="accent2">
                  <a:lumMod val="40000"/>
                  <a:lumOff val="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3800" b="1">
                <a:solidFill>
                  <a:srgbClr val="002060"/>
                </a:solidFill>
                <a:latin typeface=".VnAvant" pitchFamily="34" charset="0"/>
              </a:rPr>
              <a:t>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794171" y="2133600"/>
            <a:ext cx="1219200" cy="2215991"/>
          </a:xfrm>
          <a:prstGeom prst="rect">
            <a:avLst/>
          </a:prstGeom>
          <a:gradFill>
            <a:gsLst>
              <a:gs pos="7000">
                <a:schemeClr val="accent2">
                  <a:lumMod val="40000"/>
                  <a:lumOff val="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3800" b="1">
                <a:solidFill>
                  <a:srgbClr val="002060"/>
                </a:solidFill>
                <a:latin typeface=".VnAvant" panose="020B7200000000000000" pitchFamily="34" charset="0"/>
              </a:rPr>
              <a:t>õ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48201" y="2133601"/>
            <a:ext cx="1415143" cy="2215991"/>
          </a:xfrm>
          <a:prstGeom prst="rect">
            <a:avLst/>
          </a:prstGeom>
          <a:gradFill>
            <a:gsLst>
              <a:gs pos="7000">
                <a:schemeClr val="accent2">
                  <a:lumMod val="40000"/>
                  <a:lumOff val="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3800" b="1" smtClean="0">
                <a:solidFill>
                  <a:srgbClr val="002060"/>
                </a:solidFill>
                <a:latin typeface=".VnAvant" pitchFamily="34" charset="0"/>
              </a:rPr>
              <a:t>¶</a:t>
            </a:r>
            <a:endParaRPr lang="en-US" sz="13800" b="1">
              <a:solidFill>
                <a:srgbClr val="002060"/>
              </a:solidFill>
              <a:latin typeface=".VnAvant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91600" y="2133601"/>
            <a:ext cx="1219200" cy="2215991"/>
          </a:xfrm>
          <a:prstGeom prst="rect">
            <a:avLst/>
          </a:prstGeom>
          <a:gradFill>
            <a:gsLst>
              <a:gs pos="7000">
                <a:schemeClr val="accent2">
                  <a:lumMod val="40000"/>
                  <a:lumOff val="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3800" b="1">
                <a:solidFill>
                  <a:srgbClr val="002060"/>
                </a:solidFill>
                <a:latin typeface=".VnAvant" pitchFamily="34" charset="0"/>
              </a:rPr>
              <a:t>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791110" cy="791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756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53 -0.01805 L -0.01914 -0.35578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-16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951"/>
            <a:ext cx="12192000" cy="69074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99070" cy="799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794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/>
          <p:cNvSpPr>
            <a:spLocks noChangeArrowheads="1"/>
          </p:cNvSpPr>
          <p:nvPr/>
        </p:nvSpPr>
        <p:spPr bwMode="auto">
          <a:xfrm>
            <a:off x="2514600" y="838200"/>
            <a:ext cx="7315200" cy="4724400"/>
          </a:xfrm>
          <a:prstGeom prst="cloudCallout">
            <a:avLst>
              <a:gd name="adj1" fmla="val -40907"/>
              <a:gd name="adj2" fmla="val 48769"/>
            </a:avLst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 sz="7200" b="1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1151" y="1417834"/>
            <a:ext cx="582544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smtClean="0">
                <a:solidFill>
                  <a:srgbClr val="FF3399"/>
                </a:solidFill>
              </a:rPr>
              <a:t>Phân tích cấu tạo chữ </a:t>
            </a:r>
            <a:endParaRPr lang="en-US" sz="8000" b="1">
              <a:solidFill>
                <a:srgbClr val="FF3399"/>
              </a:solidFill>
            </a:endParaRPr>
          </a:p>
          <a:p>
            <a:pPr algn="ctr"/>
            <a:r>
              <a:rPr lang="en-US" sz="8000" b="1" smtClean="0">
                <a:solidFill>
                  <a:srgbClr val="FF0000"/>
                </a:solidFill>
              </a:rPr>
              <a:t>­</a:t>
            </a:r>
            <a:endParaRPr lang="en-US" sz="8000" b="1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38200" cy="838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368" y="3977520"/>
            <a:ext cx="915663" cy="1008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7411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1151" y="1417834"/>
            <a:ext cx="58254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smtClean="0">
                <a:solidFill>
                  <a:srgbClr val="FF0000"/>
                </a:solidFill>
              </a:rPr>
              <a:t>­</a:t>
            </a:r>
            <a:endParaRPr lang="en-US" sz="8000" b="1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38200" cy="838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4615" y="1236311"/>
            <a:ext cx="2433333" cy="36453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7142" y="1236311"/>
            <a:ext cx="778718" cy="35745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3942" y="705227"/>
            <a:ext cx="536494" cy="621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547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311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9" y="0"/>
            <a:ext cx="560173" cy="560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603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0361" y="2396447"/>
            <a:ext cx="1579563" cy="236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774" y="2371047"/>
            <a:ext cx="590550" cy="238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9"/>
          <p:cNvSpPr>
            <a:spLocks noChangeArrowheads="1"/>
          </p:cNvSpPr>
          <p:nvPr/>
        </p:nvSpPr>
        <p:spPr bwMode="auto">
          <a:xfrm>
            <a:off x="7736857" y="1943617"/>
            <a:ext cx="533400" cy="624155"/>
          </a:xfrm>
          <a:prstGeom prst="rect">
            <a:avLst/>
          </a:prstGeom>
          <a:solidFill>
            <a:srgbClr val="FF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vi-VN" altLang="en-US">
              <a:latin typeface="Verdana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87790" y="725299"/>
            <a:ext cx="2476070" cy="4785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altLang="en-US" sz="30500" b="1">
                <a:solidFill>
                  <a:srgbClr val="0000CC"/>
                </a:solidFill>
                <a:latin typeface=".VnAvant" pitchFamily="34" charset="0"/>
              </a:rPr>
              <a:t>u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84271" y="1130157"/>
            <a:ext cx="114717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/>
              <a:t>So sánh điểm giống và khác nhau của hai chữ cái</a:t>
            </a:r>
            <a:endParaRPr lang="en-US" sz="3600" b="1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88" y="0"/>
            <a:ext cx="595528" cy="595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069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4"/>
          <p:cNvSpPr>
            <a:spLocks noChangeArrowheads="1" noChangeShapeType="1" noTextEdit="1"/>
          </p:cNvSpPr>
          <p:nvPr/>
        </p:nvSpPr>
        <p:spPr bwMode="auto">
          <a:xfrm>
            <a:off x="3733801" y="1828800"/>
            <a:ext cx="1833563" cy="1905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42"/>
              </a:avLst>
            </a:prstTxWarp>
          </a:bodyPr>
          <a:lstStyle/>
          <a:p>
            <a:pPr algn="ctr"/>
            <a:r>
              <a:rPr lang="en-US" sz="80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Avant"/>
              </a:rPr>
              <a:t>u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447800"/>
            <a:ext cx="25908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371600"/>
            <a:ext cx="1752599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600200"/>
            <a:ext cx="1295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371600"/>
            <a:ext cx="1676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600200"/>
            <a:ext cx="11430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038600" y="381000"/>
            <a:ext cx="4152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>
                <a:solidFill>
                  <a:prstClr val="black"/>
                </a:solidFill>
              </a:rPr>
              <a:t>Giống nhau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610"/>
            <a:ext cx="684780" cy="684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787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u ư bài hát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0483" y="-100483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5771" cy="965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9675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72449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4"/>
          <p:cNvSpPr>
            <a:spLocks noChangeArrowheads="1" noChangeShapeType="1" noTextEdit="1"/>
          </p:cNvSpPr>
          <p:nvPr/>
        </p:nvSpPr>
        <p:spPr bwMode="auto">
          <a:xfrm>
            <a:off x="3505201" y="3200400"/>
            <a:ext cx="1833563" cy="2209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Avant"/>
              </a:rPr>
              <a:t>u</a:t>
            </a:r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743201"/>
            <a:ext cx="2590800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2413" y="2743200"/>
            <a:ext cx="914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18"/>
          <p:cNvSpPr>
            <a:spLocks noChangeArrowheads="1"/>
          </p:cNvSpPr>
          <p:nvPr/>
        </p:nvSpPr>
        <p:spPr bwMode="auto">
          <a:xfrm rot="2344240">
            <a:off x="8405813" y="2065338"/>
            <a:ext cx="762000" cy="838200"/>
          </a:xfrm>
          <a:prstGeom prst="downArrow">
            <a:avLst>
              <a:gd name="adj1" fmla="val 50000"/>
              <a:gd name="adj2" fmla="val 27500"/>
            </a:avLst>
          </a:prstGeom>
          <a:solidFill>
            <a:srgbClr val="2304D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vi-VN" altLang="en-US" sz="8000">
              <a:solidFill>
                <a:prstClr val="black"/>
              </a:solidFill>
              <a:latin typeface=".VnAvant" pitchFamily="34" charset="0"/>
            </a:endParaRPr>
          </a:p>
        </p:txBody>
      </p:sp>
      <p:sp>
        <p:nvSpPr>
          <p:cNvPr id="8" name="Rectangle 17"/>
          <p:cNvSpPr txBox="1">
            <a:spLocks noChangeArrowheads="1"/>
          </p:cNvSpPr>
          <p:nvPr/>
        </p:nvSpPr>
        <p:spPr>
          <a:xfrm>
            <a:off x="2819400" y="266643"/>
            <a:ext cx="6705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960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Khác nhau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576"/>
            <a:ext cx="618877" cy="618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895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5629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34032" y="906162"/>
            <a:ext cx="57582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 chơi: Ô chữ  kỳ diệu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030650" y="1888525"/>
            <a:ext cx="1491048" cy="1540475"/>
          </a:xfrm>
          <a:prstGeom prst="roundRect">
            <a:avLst/>
          </a:prstGeom>
          <a:solidFill>
            <a:srgbClr val="CC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0000" b="1">
                <a:solidFill>
                  <a:schemeClr val="tx1"/>
                </a:solidFill>
                <a:latin typeface=".VnAvant" panose="020B7200000000000000" pitchFamily="34" charset="0"/>
              </a:rPr>
              <a:t>u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556950" y="1888525"/>
            <a:ext cx="1482812" cy="154047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0" b="1">
                <a:solidFill>
                  <a:srgbClr val="FF0000"/>
                </a:solidFill>
                <a:latin typeface=".VnAvant" panose="020B7200000000000000" pitchFamily="34" charset="0"/>
              </a:rPr>
              <a:t>u</a:t>
            </a:r>
          </a:p>
        </p:txBody>
      </p:sp>
      <p:sp>
        <p:nvSpPr>
          <p:cNvPr id="5" name="Rectangle 4"/>
          <p:cNvSpPr/>
          <p:nvPr/>
        </p:nvSpPr>
        <p:spPr>
          <a:xfrm>
            <a:off x="6003634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036541" y="2312874"/>
            <a:ext cx="140044" cy="17520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4521260" y="1888525"/>
            <a:ext cx="1482812" cy="154047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0" b="1">
                <a:solidFill>
                  <a:srgbClr val="FF0000"/>
                </a:solidFill>
                <a:latin typeface=".VnAvant" panose="020B7200000000000000" pitchFamily="34" charset="0"/>
              </a:rPr>
              <a:t>u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555855" y="1888525"/>
            <a:ext cx="1482812" cy="154047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0" b="1">
                <a:solidFill>
                  <a:srgbClr val="FF0000"/>
                </a:solidFill>
                <a:latin typeface=".VnAvant" panose="020B7200000000000000" pitchFamily="34" charset="0"/>
              </a:rPr>
              <a:t>u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021858" y="4199235"/>
            <a:ext cx="1491048" cy="1540475"/>
          </a:xfrm>
          <a:prstGeom prst="roundRect">
            <a:avLst/>
          </a:prstGeom>
          <a:solidFill>
            <a:srgbClr val="CC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0000" b="1">
                <a:solidFill>
                  <a:schemeClr val="tx1"/>
                </a:solidFill>
                <a:latin typeface=".VnAvant" panose="020B7200000000000000" pitchFamily="34" charset="0"/>
              </a:rPr>
              <a:t>u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076856" y="4199236"/>
            <a:ext cx="1482812" cy="154047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0" b="1">
                <a:solidFill>
                  <a:srgbClr val="FF0000"/>
                </a:solidFill>
                <a:latin typeface=".VnAvant" panose="020B7200000000000000" pitchFamily="34" charset="0"/>
              </a:rPr>
              <a:t>u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003634" y="1888524"/>
            <a:ext cx="1491048" cy="1540475"/>
          </a:xfrm>
          <a:prstGeom prst="roundRect">
            <a:avLst/>
          </a:prstGeom>
          <a:solidFill>
            <a:srgbClr val="CC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0000" b="1">
                <a:solidFill>
                  <a:schemeClr val="tx1"/>
                </a:solidFill>
                <a:latin typeface=".VnAvant" panose="020B7200000000000000" pitchFamily="34" charset="0"/>
              </a:rPr>
              <a:t>u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8044" y="2299084"/>
            <a:ext cx="152413" cy="18899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4228" y="4636082"/>
            <a:ext cx="152413" cy="18899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9816" y="1526545"/>
            <a:ext cx="2261796" cy="264076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34185" y="2312874"/>
            <a:ext cx="158510" cy="188992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>
          <a:xfrm>
            <a:off x="7512906" y="1870673"/>
            <a:ext cx="1492142" cy="154047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0" smtClean="0">
                <a:solidFill>
                  <a:srgbClr val="FF0000"/>
                </a:solidFill>
                <a:latin typeface=".VnAvant" panose="020B7200000000000000" pitchFamily="34" charset="0"/>
              </a:rPr>
              <a:t>?</a:t>
            </a:r>
            <a:endParaRPr lang="en-US" sz="1000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4355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4 -0.04352 L 0.27943 -0.34005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95" y="-14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0" grpId="0" animBg="1"/>
      <p:bldP spid="11" grpId="0" animBg="1"/>
      <p:bldP spid="12" grpId="0" animBg="1"/>
      <p:bldP spid="13" grpId="0" animBg="1"/>
      <p:bldP spid="2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 rot="-957775">
            <a:off x="2654300" y="47625"/>
            <a:ext cx="6781800" cy="6400800"/>
            <a:chOff x="942" y="184"/>
            <a:chExt cx="4272" cy="4032"/>
          </a:xfrm>
        </p:grpSpPr>
        <p:pic>
          <p:nvPicPr>
            <p:cNvPr id="97283" name="Picture 3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2" y="184"/>
              <a:ext cx="4272" cy="4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7284" name="Group 4"/>
            <p:cNvGrpSpPr>
              <a:grpSpLocks/>
            </p:cNvGrpSpPr>
            <p:nvPr/>
          </p:nvGrpSpPr>
          <p:grpSpPr bwMode="auto">
            <a:xfrm>
              <a:off x="1069" y="540"/>
              <a:ext cx="3418" cy="3331"/>
              <a:chOff x="1069" y="540"/>
              <a:chExt cx="3418" cy="3331"/>
            </a:xfrm>
          </p:grpSpPr>
          <p:sp>
            <p:nvSpPr>
              <p:cNvPr id="97285" name="Text Box 5"/>
              <p:cNvSpPr txBox="1">
                <a:spLocks noChangeArrowheads="1"/>
              </p:cNvSpPr>
              <p:nvPr/>
            </p:nvSpPr>
            <p:spPr bwMode="auto">
              <a:xfrm rot="-1776431">
                <a:off x="2051" y="584"/>
                <a:ext cx="718" cy="9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9600">
                    <a:solidFill>
                      <a:srgbClr val="00CC00"/>
                    </a:solidFill>
                    <a:latin typeface=".VnAvant" pitchFamily="34" charset="0"/>
                  </a:rPr>
                  <a:t>a</a:t>
                </a:r>
              </a:p>
            </p:txBody>
          </p:sp>
          <p:sp>
            <p:nvSpPr>
              <p:cNvPr id="97286" name="Text Box 6"/>
              <p:cNvSpPr txBox="1">
                <a:spLocks noChangeArrowheads="1"/>
              </p:cNvSpPr>
              <p:nvPr/>
            </p:nvSpPr>
            <p:spPr bwMode="auto">
              <a:xfrm rot="-3863932">
                <a:off x="1384" y="1241"/>
                <a:ext cx="651" cy="9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9600">
                    <a:solidFill>
                      <a:srgbClr val="6600CC"/>
                    </a:solidFill>
                  </a:rPr>
                  <a:t>ư</a:t>
                </a:r>
              </a:p>
            </p:txBody>
          </p:sp>
          <p:sp>
            <p:nvSpPr>
              <p:cNvPr id="97287" name="Text Box 7"/>
              <p:cNvSpPr txBox="1">
                <a:spLocks noChangeArrowheads="1"/>
              </p:cNvSpPr>
              <p:nvPr/>
            </p:nvSpPr>
            <p:spPr bwMode="auto">
              <a:xfrm rot="15110777">
                <a:off x="1039" y="2281"/>
                <a:ext cx="291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endParaRPr lang="en-US">
                  <a:solidFill>
                    <a:srgbClr val="6600CC"/>
                  </a:solidFill>
                  <a:latin typeface=".VnTime" pitchFamily="34" charset="0"/>
                </a:endParaRPr>
              </a:p>
            </p:txBody>
          </p:sp>
          <p:sp>
            <p:nvSpPr>
              <p:cNvPr id="97288" name="Text Box 8"/>
              <p:cNvSpPr txBox="1">
                <a:spLocks noChangeArrowheads="1"/>
              </p:cNvSpPr>
              <p:nvPr/>
            </p:nvSpPr>
            <p:spPr bwMode="auto">
              <a:xfrm rot="-10561735">
                <a:off x="1850" y="2736"/>
                <a:ext cx="884" cy="9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9600">
                    <a:solidFill>
                      <a:srgbClr val="00CC00"/>
                    </a:solidFill>
                  </a:rPr>
                  <a:t>ê</a:t>
                </a:r>
              </a:p>
            </p:txBody>
          </p:sp>
          <p:sp>
            <p:nvSpPr>
              <p:cNvPr id="97289" name="Text Box 9"/>
              <p:cNvSpPr txBox="1">
                <a:spLocks noChangeArrowheads="1"/>
              </p:cNvSpPr>
              <p:nvPr/>
            </p:nvSpPr>
            <p:spPr bwMode="auto">
              <a:xfrm rot="3928943">
                <a:off x="3677" y="1156"/>
                <a:ext cx="717" cy="9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8800" smtClean="0">
                    <a:solidFill>
                      <a:srgbClr val="0066FF"/>
                    </a:solidFill>
                  </a:rPr>
                  <a:t>ư</a:t>
                </a:r>
                <a:endParaRPr lang="en-US" sz="8800">
                  <a:solidFill>
                    <a:srgbClr val="0066FF"/>
                  </a:solidFill>
                </a:endParaRPr>
              </a:p>
            </p:txBody>
          </p:sp>
          <p:sp>
            <p:nvSpPr>
              <p:cNvPr id="97290" name="Text Box 10"/>
              <p:cNvSpPr txBox="1">
                <a:spLocks noChangeArrowheads="1"/>
              </p:cNvSpPr>
              <p:nvPr/>
            </p:nvSpPr>
            <p:spPr bwMode="auto">
              <a:xfrm rot="6998128">
                <a:off x="3487" y="2299"/>
                <a:ext cx="1007" cy="9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9600">
                    <a:solidFill>
                      <a:srgbClr val="00CC00"/>
                    </a:solidFill>
                    <a:latin typeface=".VnAvant" pitchFamily="34" charset="0"/>
                  </a:rPr>
                  <a:t>o</a:t>
                </a:r>
              </a:p>
            </p:txBody>
          </p:sp>
          <p:sp>
            <p:nvSpPr>
              <p:cNvPr id="97291" name="Text Box 11"/>
              <p:cNvSpPr txBox="1">
                <a:spLocks noChangeArrowheads="1"/>
              </p:cNvSpPr>
              <p:nvPr/>
            </p:nvSpPr>
            <p:spPr bwMode="auto">
              <a:xfrm rot="1955264">
                <a:off x="2933" y="540"/>
                <a:ext cx="711" cy="9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9600">
                    <a:solidFill>
                      <a:srgbClr val="FF3300"/>
                    </a:solidFill>
                    <a:latin typeface=".VnAvant" pitchFamily="34" charset="0"/>
                  </a:rPr>
                  <a:t>u</a:t>
                </a:r>
              </a:p>
            </p:txBody>
          </p:sp>
          <p:sp>
            <p:nvSpPr>
              <p:cNvPr id="97292" name="Text Box 12"/>
              <p:cNvSpPr txBox="1">
                <a:spLocks noChangeArrowheads="1"/>
              </p:cNvSpPr>
              <p:nvPr/>
            </p:nvSpPr>
            <p:spPr bwMode="auto">
              <a:xfrm rot="10347071">
                <a:off x="2828" y="2882"/>
                <a:ext cx="769" cy="9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9600">
                    <a:solidFill>
                      <a:srgbClr val="FF3300"/>
                    </a:solidFill>
                    <a:latin typeface=".VnAvant" pitchFamily="34" charset="0"/>
                  </a:rPr>
                  <a:t>e</a:t>
                </a:r>
              </a:p>
            </p:txBody>
          </p:sp>
          <p:sp>
            <p:nvSpPr>
              <p:cNvPr id="97293" name="Text Box 6"/>
              <p:cNvSpPr txBox="1">
                <a:spLocks noChangeArrowheads="1"/>
              </p:cNvSpPr>
              <p:nvPr/>
            </p:nvSpPr>
            <p:spPr bwMode="auto">
              <a:xfrm rot="-6449674">
                <a:off x="1399" y="2111"/>
                <a:ext cx="651" cy="9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9600">
                    <a:solidFill>
                      <a:srgbClr val="FF0000"/>
                    </a:solidFill>
                  </a:rPr>
                  <a:t>ơ</a:t>
                </a:r>
              </a:p>
            </p:txBody>
          </p:sp>
        </p:grpSp>
      </p:grpSp>
      <p:sp>
        <p:nvSpPr>
          <p:cNvPr id="97294" name="AutoShape 13"/>
          <p:cNvSpPr>
            <a:spLocks noChangeArrowheads="1"/>
          </p:cNvSpPr>
          <p:nvPr/>
        </p:nvSpPr>
        <p:spPr bwMode="auto">
          <a:xfrm rot="-5400000">
            <a:off x="5734050" y="-171450"/>
            <a:ext cx="838200" cy="723900"/>
          </a:xfrm>
          <a:prstGeom prst="leftArrow">
            <a:avLst>
              <a:gd name="adj1" fmla="val 50000"/>
              <a:gd name="adj2" fmla="val 31579"/>
            </a:avLst>
          </a:prstGeom>
          <a:solidFill>
            <a:srgbClr val="0033CC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vi-VN">
              <a:solidFill>
                <a:srgbClr val="0033CC"/>
              </a:solidFill>
              <a:latin typeface=".VnTime" pitchFamily="34" charset="0"/>
            </a:endParaRPr>
          </a:p>
        </p:txBody>
      </p:sp>
      <p:sp>
        <p:nvSpPr>
          <p:cNvPr id="100366" name="WordArt 14"/>
          <p:cNvSpPr>
            <a:spLocks noChangeArrowheads="1" noChangeShapeType="1" noTextEdit="1"/>
          </p:cNvSpPr>
          <p:nvPr/>
        </p:nvSpPr>
        <p:spPr bwMode="auto">
          <a:xfrm>
            <a:off x="2057400" y="7010400"/>
            <a:ext cx="2286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97296" name="WordArt 15"/>
          <p:cNvSpPr>
            <a:spLocks noChangeArrowheads="1" noChangeShapeType="1" noTextEdit="1"/>
          </p:cNvSpPr>
          <p:nvPr/>
        </p:nvSpPr>
        <p:spPr bwMode="auto">
          <a:xfrm>
            <a:off x="2819400" y="6972300"/>
            <a:ext cx="4191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97297" name="WordArt 16"/>
          <p:cNvSpPr>
            <a:spLocks noChangeArrowheads="1" noChangeShapeType="1" noTextEdit="1"/>
          </p:cNvSpPr>
          <p:nvPr/>
        </p:nvSpPr>
        <p:spPr bwMode="auto">
          <a:xfrm>
            <a:off x="9677400" y="7010400"/>
            <a:ext cx="381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6</a:t>
            </a:r>
          </a:p>
        </p:txBody>
      </p:sp>
      <p:sp>
        <p:nvSpPr>
          <p:cNvPr id="97298" name="AutoShape 1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134600" y="4419600"/>
            <a:ext cx="533400" cy="762000"/>
          </a:xfrm>
          <a:prstGeom prst="actionButtonForwardNex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>
              <a:solidFill>
                <a:srgbClr val="000000"/>
              </a:solidFill>
            </a:endParaRPr>
          </a:p>
        </p:txBody>
      </p:sp>
      <p:sp>
        <p:nvSpPr>
          <p:cNvPr id="97299" name="WordArt 18"/>
          <p:cNvSpPr>
            <a:spLocks noChangeArrowheads="1" noChangeShapeType="1" noTextEdit="1"/>
          </p:cNvSpPr>
          <p:nvPr/>
        </p:nvSpPr>
        <p:spPr bwMode="auto">
          <a:xfrm>
            <a:off x="3676650" y="7010400"/>
            <a:ext cx="381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100371" name="WordArt 19"/>
          <p:cNvSpPr>
            <a:spLocks noChangeArrowheads="1" noChangeShapeType="1" noTextEdit="1"/>
          </p:cNvSpPr>
          <p:nvPr/>
        </p:nvSpPr>
        <p:spPr bwMode="auto">
          <a:xfrm>
            <a:off x="7848600" y="7010400"/>
            <a:ext cx="381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4</a:t>
            </a:r>
          </a:p>
        </p:txBody>
      </p:sp>
      <p:sp>
        <p:nvSpPr>
          <p:cNvPr id="97301" name="WordArt 20"/>
          <p:cNvSpPr>
            <a:spLocks noChangeArrowheads="1" noChangeShapeType="1" noTextEdit="1"/>
          </p:cNvSpPr>
          <p:nvPr/>
        </p:nvSpPr>
        <p:spPr bwMode="auto">
          <a:xfrm>
            <a:off x="8839200" y="7010400"/>
            <a:ext cx="381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5</a:t>
            </a:r>
          </a:p>
        </p:txBody>
      </p:sp>
      <p:sp>
        <p:nvSpPr>
          <p:cNvPr id="97302" name="AutoShape 2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990600" y="6248400"/>
            <a:ext cx="533400" cy="6096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>
              <a:solidFill>
                <a:srgbClr val="000000"/>
              </a:solidFill>
            </a:endParaRPr>
          </a:p>
        </p:txBody>
      </p:sp>
      <p:sp>
        <p:nvSpPr>
          <p:cNvPr id="97303" name="Rectangle 22"/>
          <p:cNvSpPr>
            <a:spLocks noChangeArrowheads="1"/>
          </p:cNvSpPr>
          <p:nvPr/>
        </p:nvSpPr>
        <p:spPr bwMode="auto">
          <a:xfrm>
            <a:off x="-1981200" y="6838951"/>
            <a:ext cx="352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FFFF00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2388033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64800000">
                                      <p:cBhvr>
                                        <p:cTn id="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0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0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0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69900000">
                                      <p:cBhvr>
                                        <p:cTn id="15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0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0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0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66" grpId="0" animBg="1"/>
      <p:bldP spid="10037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562" y="4756"/>
            <a:ext cx="12263562" cy="6853244"/>
          </a:xfrm>
        </p:spPr>
      </p:pic>
      <p:sp>
        <p:nvSpPr>
          <p:cNvPr id="5" name="TextBox 4"/>
          <p:cNvSpPr txBox="1"/>
          <p:nvPr/>
        </p:nvSpPr>
        <p:spPr>
          <a:xfrm>
            <a:off x="2528516" y="1534602"/>
            <a:ext cx="673475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 học đến đây là </a:t>
            </a:r>
          </a:p>
          <a:p>
            <a:pPr algn="ctr"/>
            <a:r>
              <a:rPr lang="en-US" sz="4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rồi!</a:t>
            </a:r>
            <a:endParaRPr lang="en-US" sz="4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75158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04773" cy="6858000"/>
          </a:xfrm>
        </p:spPr>
      </p:pic>
      <p:sp>
        <p:nvSpPr>
          <p:cNvPr id="5" name="TextBox 4"/>
          <p:cNvSpPr txBox="1"/>
          <p:nvPr/>
        </p:nvSpPr>
        <p:spPr>
          <a:xfrm rot="10800000" flipV="1">
            <a:off x="2065105" y="2320646"/>
            <a:ext cx="6010381" cy="144655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Trong bài hát vừa rồi có nhắc đến những  nhóm chữ cái nào mà các con đã được học</a:t>
            </a: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loud 5"/>
          <p:cNvSpPr/>
          <p:nvPr/>
        </p:nvSpPr>
        <p:spPr>
          <a:xfrm>
            <a:off x="1006867" y="1027906"/>
            <a:ext cx="2938409" cy="914400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O Ơ</a:t>
            </a:r>
            <a:endParaRPr lang="en-US" sz="4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loud 7"/>
          <p:cNvSpPr/>
          <p:nvPr/>
        </p:nvSpPr>
        <p:spPr>
          <a:xfrm>
            <a:off x="3595956" y="4165674"/>
            <a:ext cx="3246633" cy="914400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ê</a:t>
            </a:r>
            <a:endParaRPr lang="en-US" sz="5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loud 9"/>
          <p:cNvSpPr/>
          <p:nvPr/>
        </p:nvSpPr>
        <p:spPr>
          <a:xfrm>
            <a:off x="5310026" y="1027906"/>
            <a:ext cx="3351089" cy="914400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ă â</a:t>
            </a:r>
            <a:endParaRPr lang="en-US" sz="5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2966" y="-4548"/>
            <a:ext cx="1006867" cy="100686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20993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1499" b="30850"/>
          <a:stretch>
            <a:fillRect/>
          </a:stretch>
        </p:blipFill>
        <p:spPr>
          <a:xfrm rot="-1382617">
            <a:off x="1076765" y="2148312"/>
            <a:ext cx="2932537" cy="451111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732364">
            <a:off x="8242804" y="622172"/>
            <a:ext cx="3081878" cy="316828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5400000">
            <a:off x="3093487" y="-349647"/>
            <a:ext cx="5817031" cy="7016155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3090988" y="1773547"/>
            <a:ext cx="6054511" cy="3339747"/>
            <a:chOff x="-4213" y="0"/>
            <a:chExt cx="3407273" cy="1879496"/>
          </a:xfrm>
        </p:grpSpPr>
        <p:sp>
          <p:nvSpPr>
            <p:cNvPr id="6" name="Freeform 6"/>
            <p:cNvSpPr/>
            <p:nvPr/>
          </p:nvSpPr>
          <p:spPr>
            <a:xfrm>
              <a:off x="-4213" y="0"/>
              <a:ext cx="3407273" cy="1879496"/>
            </a:xfrm>
            <a:custGeom>
              <a:avLst/>
              <a:gdLst/>
              <a:ahLst/>
              <a:cxnLst/>
              <a:rect l="l" t="t" r="r" b="b"/>
              <a:pathLst>
                <a:path w="3407273" h="1879496">
                  <a:moveTo>
                    <a:pt x="278431" y="16918"/>
                  </a:moveTo>
                  <a:cubicBezTo>
                    <a:pt x="278431" y="16918"/>
                    <a:pt x="604014" y="12258"/>
                    <a:pt x="930760" y="12454"/>
                  </a:cubicBezTo>
                  <a:cubicBezTo>
                    <a:pt x="2337917" y="12671"/>
                    <a:pt x="3133206" y="0"/>
                    <a:pt x="3133206" y="0"/>
                  </a:cubicBezTo>
                  <a:cubicBezTo>
                    <a:pt x="3200669" y="0"/>
                    <a:pt x="3276606" y="0"/>
                    <a:pt x="3355379" y="85073"/>
                  </a:cubicBezTo>
                  <a:cubicBezTo>
                    <a:pt x="3398357" y="131488"/>
                    <a:pt x="3399426" y="240224"/>
                    <a:pt x="3399831" y="320281"/>
                  </a:cubicBezTo>
                  <a:cubicBezTo>
                    <a:pt x="3399831" y="320281"/>
                    <a:pt x="3398126" y="932605"/>
                    <a:pt x="3398126" y="1116912"/>
                  </a:cubicBezTo>
                  <a:cubicBezTo>
                    <a:pt x="3398126" y="1331071"/>
                    <a:pt x="3407274" y="1630250"/>
                    <a:pt x="3407274" y="1630250"/>
                  </a:cubicBezTo>
                  <a:cubicBezTo>
                    <a:pt x="3407274" y="1758918"/>
                    <a:pt x="3403105" y="1879496"/>
                    <a:pt x="3150267" y="1871362"/>
                  </a:cubicBezTo>
                  <a:cubicBezTo>
                    <a:pt x="3150267" y="1871362"/>
                    <a:pt x="2773794" y="1851063"/>
                    <a:pt x="2388311" y="1858662"/>
                  </a:cubicBezTo>
                  <a:cubicBezTo>
                    <a:pt x="1200217" y="1866796"/>
                    <a:pt x="304023" y="1879496"/>
                    <a:pt x="304023" y="1879496"/>
                  </a:cubicBezTo>
                  <a:cubicBezTo>
                    <a:pt x="132548" y="1879496"/>
                    <a:pt x="4213" y="1778427"/>
                    <a:pt x="8532" y="1575880"/>
                  </a:cubicBezTo>
                  <a:cubicBezTo>
                    <a:pt x="8532" y="1575880"/>
                    <a:pt x="9630" y="1077339"/>
                    <a:pt x="4815" y="932605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9ED"/>
            </a:solidFill>
          </p:spPr>
        </p:sp>
      </p:grpSp>
      <p:pic>
        <p:nvPicPr>
          <p:cNvPr id="23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180231">
            <a:off x="1460279" y="1496270"/>
            <a:ext cx="554555" cy="554555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180231">
            <a:off x="2106137" y="856164"/>
            <a:ext cx="815756" cy="833951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2682344">
            <a:off x="600316" y="808756"/>
            <a:ext cx="1565616" cy="512383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9972054" y="2165022"/>
            <a:ext cx="740398" cy="826002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0677695" y="3035597"/>
            <a:ext cx="554555" cy="554555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10185448">
            <a:off x="1198131" y="4497005"/>
            <a:ext cx="1862300" cy="18623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5065885" y="2112184"/>
            <a:ext cx="23116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 đố: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263704" y="3035596"/>
            <a:ext cx="58083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gì tươi thắm sắc vàng</a:t>
            </a:r>
          </a:p>
          <a:p>
            <a:pPr algn="ctr"/>
            <a:r>
              <a:rPr lang="en-US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 dài mà nở muộn màng vào thu!</a:t>
            </a:r>
            <a:endParaRPr 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33"/>
            <a:ext cx="821965" cy="821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533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1499" b="30850"/>
          <a:stretch>
            <a:fillRect/>
          </a:stretch>
        </p:blipFill>
        <p:spPr>
          <a:xfrm rot="-1382617">
            <a:off x="1076765" y="2148312"/>
            <a:ext cx="2932537" cy="451111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732364">
            <a:off x="8242804" y="622172"/>
            <a:ext cx="3081878" cy="316828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5400000">
            <a:off x="3093487" y="-349647"/>
            <a:ext cx="5817031" cy="7016155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3090988" y="1773547"/>
            <a:ext cx="6054511" cy="3339747"/>
            <a:chOff x="-4213" y="0"/>
            <a:chExt cx="3407273" cy="1879496"/>
          </a:xfrm>
        </p:grpSpPr>
        <p:sp>
          <p:nvSpPr>
            <p:cNvPr id="6" name="Freeform 6"/>
            <p:cNvSpPr/>
            <p:nvPr/>
          </p:nvSpPr>
          <p:spPr>
            <a:xfrm>
              <a:off x="-4213" y="0"/>
              <a:ext cx="3407273" cy="1879496"/>
            </a:xfrm>
            <a:custGeom>
              <a:avLst/>
              <a:gdLst/>
              <a:ahLst/>
              <a:cxnLst/>
              <a:rect l="l" t="t" r="r" b="b"/>
              <a:pathLst>
                <a:path w="3407273" h="1879496">
                  <a:moveTo>
                    <a:pt x="278431" y="16918"/>
                  </a:moveTo>
                  <a:cubicBezTo>
                    <a:pt x="278431" y="16918"/>
                    <a:pt x="604014" y="12258"/>
                    <a:pt x="930760" y="12454"/>
                  </a:cubicBezTo>
                  <a:cubicBezTo>
                    <a:pt x="2337917" y="12671"/>
                    <a:pt x="3133206" y="0"/>
                    <a:pt x="3133206" y="0"/>
                  </a:cubicBezTo>
                  <a:cubicBezTo>
                    <a:pt x="3200669" y="0"/>
                    <a:pt x="3276606" y="0"/>
                    <a:pt x="3355379" y="85073"/>
                  </a:cubicBezTo>
                  <a:cubicBezTo>
                    <a:pt x="3398357" y="131488"/>
                    <a:pt x="3399426" y="240224"/>
                    <a:pt x="3399831" y="320281"/>
                  </a:cubicBezTo>
                  <a:cubicBezTo>
                    <a:pt x="3399831" y="320281"/>
                    <a:pt x="3398126" y="932605"/>
                    <a:pt x="3398126" y="1116912"/>
                  </a:cubicBezTo>
                  <a:cubicBezTo>
                    <a:pt x="3398126" y="1331071"/>
                    <a:pt x="3407274" y="1630250"/>
                    <a:pt x="3407274" y="1630250"/>
                  </a:cubicBezTo>
                  <a:cubicBezTo>
                    <a:pt x="3407274" y="1758918"/>
                    <a:pt x="3403105" y="1879496"/>
                    <a:pt x="3150267" y="1871362"/>
                  </a:cubicBezTo>
                  <a:cubicBezTo>
                    <a:pt x="3150267" y="1871362"/>
                    <a:pt x="2773794" y="1851063"/>
                    <a:pt x="2388311" y="1858662"/>
                  </a:cubicBezTo>
                  <a:cubicBezTo>
                    <a:pt x="1200217" y="1866796"/>
                    <a:pt x="304023" y="1879496"/>
                    <a:pt x="304023" y="1879496"/>
                  </a:cubicBezTo>
                  <a:cubicBezTo>
                    <a:pt x="132548" y="1879496"/>
                    <a:pt x="4213" y="1778427"/>
                    <a:pt x="8532" y="1575880"/>
                  </a:cubicBezTo>
                  <a:cubicBezTo>
                    <a:pt x="8532" y="1575880"/>
                    <a:pt x="9630" y="1077339"/>
                    <a:pt x="4815" y="932605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9ED"/>
            </a:solidFill>
          </p:spPr>
        </p:sp>
      </p:grpSp>
      <p:pic>
        <p:nvPicPr>
          <p:cNvPr id="23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180231">
            <a:off x="1460279" y="1496270"/>
            <a:ext cx="554555" cy="554555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180231">
            <a:off x="2106137" y="856164"/>
            <a:ext cx="815756" cy="833951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2682344">
            <a:off x="600316" y="808756"/>
            <a:ext cx="1565616" cy="512383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9972054" y="2165022"/>
            <a:ext cx="740398" cy="826002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0677695" y="3035597"/>
            <a:ext cx="554555" cy="554555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10185448">
            <a:off x="1323859" y="4756258"/>
            <a:ext cx="1862300" cy="18623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398"/>
            <a:ext cx="821965" cy="8219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247" y="1797155"/>
            <a:ext cx="6033790" cy="32925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201219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329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683" y="127538"/>
            <a:ext cx="7818633" cy="39050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3290"/>
            <a:ext cx="760288" cy="7602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89795" y="4183294"/>
            <a:ext cx="20240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>
                <a:latin typeface=".VnAvant" panose="020B7200000000000000" pitchFamily="34" charset="0"/>
              </a:rPr>
              <a:t>h</a:t>
            </a:r>
            <a:r>
              <a:rPr lang="en-US" sz="7200" smtClean="0">
                <a:latin typeface=".VnAvant" panose="020B7200000000000000" pitchFamily="34" charset="0"/>
              </a:rPr>
              <a:t>oa</a:t>
            </a:r>
            <a:endParaRPr lang="en-US" sz="7200">
              <a:latin typeface=".VnAvant" panose="020B7200000000000000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18607" y="4183295"/>
            <a:ext cx="22534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smtClean="0">
                <a:latin typeface=".VnAvant" panose="020B7200000000000000" pitchFamily="34" charset="0"/>
              </a:rPr>
              <a:t>cóc</a:t>
            </a:r>
            <a:endParaRPr lang="en-US" sz="7200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3558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7" grpId="2"/>
      <p:bldP spid="8" grpId="0"/>
      <p:bldP spid="8" grpId="1"/>
      <p:bldP spid="8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7000" r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52601" y="2133600"/>
            <a:ext cx="1480457" cy="2215991"/>
          </a:xfrm>
          <a:prstGeom prst="rect">
            <a:avLst/>
          </a:prstGeom>
          <a:gradFill>
            <a:gsLst>
              <a:gs pos="7000">
                <a:schemeClr val="accent2">
                  <a:lumMod val="40000"/>
                  <a:lumOff val="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3800" b="1">
                <a:solidFill>
                  <a:srgbClr val="0F0B61"/>
                </a:solidFill>
                <a:latin typeface=".VnAvant" pitchFamily="34" charset="0"/>
              </a:rPr>
              <a:t>h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33058" y="2133600"/>
            <a:ext cx="1415143" cy="2215991"/>
          </a:xfrm>
          <a:prstGeom prst="rect">
            <a:avLst/>
          </a:prstGeom>
          <a:gradFill>
            <a:gsLst>
              <a:gs pos="7000">
                <a:schemeClr val="accent2">
                  <a:lumMod val="40000"/>
                  <a:lumOff val="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vi-VN" sz="13800" b="1">
                <a:solidFill>
                  <a:srgbClr val="002060"/>
                </a:solidFill>
                <a:latin typeface=".VnAvant" pitchFamily="34" charset="0"/>
              </a:rPr>
              <a:t>o</a:t>
            </a:r>
            <a:endParaRPr lang="en-US" sz="13800" b="1">
              <a:solidFill>
                <a:srgbClr val="002060"/>
              </a:solidFill>
              <a:latin typeface=".VnAvan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00801" y="2133600"/>
            <a:ext cx="1393371" cy="2215991"/>
          </a:xfrm>
          <a:prstGeom prst="rect">
            <a:avLst/>
          </a:prstGeom>
          <a:gradFill>
            <a:gsLst>
              <a:gs pos="7000">
                <a:schemeClr val="accent2">
                  <a:lumMod val="40000"/>
                  <a:lumOff val="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3800" b="1" smtClean="0">
                <a:solidFill>
                  <a:srgbClr val="002060"/>
                </a:solidFill>
                <a:latin typeface=".VnAvant" pitchFamily="34" charset="0"/>
              </a:rPr>
              <a:t>c</a:t>
            </a:r>
            <a:endParaRPr lang="en-US" sz="13800" b="1">
              <a:solidFill>
                <a:srgbClr val="002060"/>
              </a:solidFill>
              <a:latin typeface=".VnAvan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94171" y="2133600"/>
            <a:ext cx="1219200" cy="2215991"/>
          </a:xfrm>
          <a:prstGeom prst="rect">
            <a:avLst/>
          </a:prstGeom>
          <a:gradFill>
            <a:gsLst>
              <a:gs pos="7000">
                <a:schemeClr val="accent2">
                  <a:lumMod val="40000"/>
                  <a:lumOff val="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3800" b="1">
                <a:solidFill>
                  <a:srgbClr val="002060"/>
                </a:solidFill>
                <a:latin typeface=".VnAvant" pitchFamily="34" charset="0"/>
              </a:rPr>
              <a:t>ó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48201" y="2133601"/>
            <a:ext cx="1415143" cy="2215991"/>
          </a:xfrm>
          <a:prstGeom prst="rect">
            <a:avLst/>
          </a:prstGeom>
          <a:gradFill>
            <a:gsLst>
              <a:gs pos="7000">
                <a:schemeClr val="accent2">
                  <a:lumMod val="40000"/>
                  <a:lumOff val="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3800" b="1" smtClean="0">
                <a:solidFill>
                  <a:srgbClr val="002060"/>
                </a:solidFill>
                <a:latin typeface=".VnAvant" pitchFamily="34" charset="0"/>
              </a:rPr>
              <a:t>a</a:t>
            </a:r>
            <a:endParaRPr lang="en-US" sz="13800" b="1">
              <a:solidFill>
                <a:srgbClr val="002060"/>
              </a:solidFill>
              <a:latin typeface=".VnAvant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91600" y="2133601"/>
            <a:ext cx="1219200" cy="2215991"/>
          </a:xfrm>
          <a:prstGeom prst="rect">
            <a:avLst/>
          </a:prstGeom>
          <a:gradFill>
            <a:gsLst>
              <a:gs pos="7000">
                <a:schemeClr val="accent2">
                  <a:lumMod val="40000"/>
                  <a:lumOff val="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3800" b="1" smtClean="0">
                <a:solidFill>
                  <a:srgbClr val="002060"/>
                </a:solidFill>
                <a:latin typeface=".VnAvant" pitchFamily="34" charset="0"/>
              </a:rPr>
              <a:t>c</a:t>
            </a:r>
            <a:endParaRPr lang="en-US" sz="13800" b="1">
              <a:solidFill>
                <a:srgbClr val="002060"/>
              </a:solidFill>
              <a:latin typeface=".VnAvant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791110" cy="791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323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4.81481E-6 L 0.00677 0.3557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9" y="1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9771" y="-246966"/>
            <a:ext cx="7559582" cy="882281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35693" y="380144"/>
            <a:ext cx="35548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</a:rPr>
              <a:t>Phát âm chữ u</a:t>
            </a:r>
            <a:endParaRPr lang="en-US" sz="3200" b="1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73303" cy="873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387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/>
          <p:cNvSpPr>
            <a:spLocks noChangeArrowheads="1"/>
          </p:cNvSpPr>
          <p:nvPr/>
        </p:nvSpPr>
        <p:spPr bwMode="auto">
          <a:xfrm>
            <a:off x="2514600" y="838200"/>
            <a:ext cx="7315200" cy="4724400"/>
          </a:xfrm>
          <a:prstGeom prst="cloudCallout">
            <a:avLst>
              <a:gd name="adj1" fmla="val -40907"/>
              <a:gd name="adj2" fmla="val 48769"/>
            </a:avLst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 sz="7200" b="1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1151" y="1417834"/>
            <a:ext cx="582544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smtClean="0">
                <a:solidFill>
                  <a:srgbClr val="FF0000"/>
                </a:solidFill>
              </a:rPr>
              <a:t>Phân tích cấu tạo chữ </a:t>
            </a:r>
            <a:r>
              <a:rPr lang="en-US" sz="8000" b="1">
                <a:solidFill>
                  <a:srgbClr val="FF0000"/>
                </a:solidFill>
              </a:rPr>
              <a:t>u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38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8450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2.2|4.5|2.8|3.6|0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11.8|4.8|4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471</TotalTime>
  <Words>176</Words>
  <Application>Microsoft Office PowerPoint</Application>
  <PresentationFormat>Widescreen</PresentationFormat>
  <Paragraphs>67</Paragraphs>
  <Slides>23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23</vt:i4>
      </vt:variant>
    </vt:vector>
  </HeadingPairs>
  <TitlesOfParts>
    <vt:vector size="41" baseType="lpstr">
      <vt:lpstr>.VnAvant</vt:lpstr>
      <vt:lpstr>.VnTime</vt:lpstr>
      <vt:lpstr>Arial</vt:lpstr>
      <vt:lpstr>Arial Black</vt:lpstr>
      <vt:lpstr>Calibri</vt:lpstr>
      <vt:lpstr>Calibri Light</vt:lpstr>
      <vt:lpstr>Century Gothic</vt:lpstr>
      <vt:lpstr>Times New Roman</vt:lpstr>
      <vt:lpstr>Verdana</vt:lpstr>
      <vt:lpstr>Wingdings 3</vt:lpstr>
      <vt:lpstr>1_Office Theme</vt:lpstr>
      <vt:lpstr>2_Office Theme</vt:lpstr>
      <vt:lpstr>4_Office Theme</vt:lpstr>
      <vt:lpstr>6_Office Theme</vt:lpstr>
      <vt:lpstr>8_Office Theme</vt:lpstr>
      <vt:lpstr>9_Office Theme</vt:lpstr>
      <vt:lpstr>3_Office Theme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Microsoft account</cp:lastModifiedBy>
  <cp:revision>41</cp:revision>
  <dcterms:created xsi:type="dcterms:W3CDTF">2021-11-20T07:13:01Z</dcterms:created>
  <dcterms:modified xsi:type="dcterms:W3CDTF">2024-11-12T14:25:30Z</dcterms:modified>
</cp:coreProperties>
</file>