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24" r:id="rId3"/>
  </p:sldMasterIdLst>
  <p:notesMasterIdLst>
    <p:notesMasterId r:id="rId38"/>
  </p:notesMasterIdLst>
  <p:sldIdLst>
    <p:sldId id="313" r:id="rId4"/>
    <p:sldId id="394" r:id="rId5"/>
    <p:sldId id="417" r:id="rId6"/>
    <p:sldId id="416" r:id="rId7"/>
    <p:sldId id="404" r:id="rId8"/>
    <p:sldId id="395" r:id="rId9"/>
    <p:sldId id="397" r:id="rId10"/>
    <p:sldId id="398" r:id="rId11"/>
    <p:sldId id="399" r:id="rId12"/>
    <p:sldId id="400" r:id="rId13"/>
    <p:sldId id="401" r:id="rId14"/>
    <p:sldId id="402" r:id="rId15"/>
    <p:sldId id="422" r:id="rId16"/>
    <p:sldId id="429" r:id="rId17"/>
    <p:sldId id="403" r:id="rId18"/>
    <p:sldId id="410" r:id="rId19"/>
    <p:sldId id="409" r:id="rId20"/>
    <p:sldId id="415" r:id="rId21"/>
    <p:sldId id="423" r:id="rId22"/>
    <p:sldId id="411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0000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62" d="100"/>
          <a:sy n="62" d="100"/>
        </p:scale>
        <p:origin x="141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B7E38E9-6D2C-4B09-BD3F-AB347B92A6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99F8-DADF-45C8-B581-8FE57AAD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A520-28A9-4A72-9600-00F333777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109C-762A-427F-A791-CA14A9E78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9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4FB6-2F7B-40C5-AE83-0BCFB353CD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E740-CF09-4CAC-889F-9E551F13BF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834E-2A83-4292-BE97-3A05A625D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F21FC8D-D16E-4A5F-B9B2-276D8F88A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8766-21C1-4A99-B529-74DFDFC6D6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37A8-9D68-4FC3-A5C7-02A7D2C1E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29B4-5C73-4CC3-9100-DA100C98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1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69AF-BF97-4F0A-98FA-280D6AEA5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3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0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77AB3C88-653A-4CAD-B2D9-2B142AB4B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8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34" Type="http://schemas.openxmlformats.org/officeDocument/2006/relationships/image" Target="../media/image9.jpg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slideLayout" Target="../slideLayouts/slideLayout6.xml"/><Relationship Id="rId38" Type="http://schemas.openxmlformats.org/officeDocument/2006/relationships/image" Target="../media/image22.jpeg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image" Target="../media/image21.jpeg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image" Target="../media/image20.png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tags" Target="../tags/tag143.xml"/><Relationship Id="rId18" Type="http://schemas.openxmlformats.org/officeDocument/2006/relationships/tags" Target="../tags/tag148.xml"/><Relationship Id="rId3" Type="http://schemas.openxmlformats.org/officeDocument/2006/relationships/tags" Target="../tags/tag133.xml"/><Relationship Id="rId21" Type="http://schemas.openxmlformats.org/officeDocument/2006/relationships/image" Target="../media/image14.jpeg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tags" Target="../tags/tag147.xml"/><Relationship Id="rId2" Type="http://schemas.openxmlformats.org/officeDocument/2006/relationships/tags" Target="../tags/tag132.xml"/><Relationship Id="rId16" Type="http://schemas.openxmlformats.org/officeDocument/2006/relationships/tags" Target="../tags/tag146.xml"/><Relationship Id="rId20" Type="http://schemas.openxmlformats.org/officeDocument/2006/relationships/image" Target="../media/image9.jpg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24" Type="http://schemas.openxmlformats.org/officeDocument/2006/relationships/image" Target="../media/image22.jpeg"/><Relationship Id="rId5" Type="http://schemas.openxmlformats.org/officeDocument/2006/relationships/tags" Target="../tags/tag135.xml"/><Relationship Id="rId15" Type="http://schemas.openxmlformats.org/officeDocument/2006/relationships/tags" Target="../tags/tag145.xml"/><Relationship Id="rId23" Type="http://schemas.openxmlformats.org/officeDocument/2006/relationships/image" Target="../media/image21.jpeg"/><Relationship Id="rId10" Type="http://schemas.openxmlformats.org/officeDocument/2006/relationships/tags" Target="../tags/tag14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Relationship Id="rId2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53.xml"/><Relationship Id="rId7" Type="http://schemas.openxmlformats.org/officeDocument/2006/relationships/image" Target="../media/image23.jpe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27.jpeg"/><Relationship Id="rId5" Type="http://schemas.openxmlformats.org/officeDocument/2006/relationships/tags" Target="../tags/tag160.xml"/><Relationship Id="rId10" Type="http://schemas.openxmlformats.org/officeDocument/2006/relationships/image" Target="../media/image26.jpeg"/><Relationship Id="rId4" Type="http://schemas.openxmlformats.org/officeDocument/2006/relationships/tags" Target="../tags/tag159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9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3.jpe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9.jp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70.xml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6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5.jpeg"/><Relationship Id="rId5" Type="http://schemas.openxmlformats.org/officeDocument/2006/relationships/tags" Target="../tags/tag53.xml"/><Relationship Id="rId10" Type="http://schemas.openxmlformats.org/officeDocument/2006/relationships/image" Target="../media/image4.jpeg"/><Relationship Id="rId4" Type="http://schemas.openxmlformats.org/officeDocument/2006/relationships/tags" Target="../tags/tag52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81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33.jpeg"/><Relationship Id="rId5" Type="http://schemas.openxmlformats.org/officeDocument/2006/relationships/tags" Target="../tags/tag183.xml"/><Relationship Id="rId10" Type="http://schemas.openxmlformats.org/officeDocument/2006/relationships/image" Target="../media/image5.jpeg"/><Relationship Id="rId4" Type="http://schemas.openxmlformats.org/officeDocument/2006/relationships/tags" Target="../tags/tag182.xml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18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image" Target="../media/image37.jpg"/><Relationship Id="rId5" Type="http://schemas.openxmlformats.org/officeDocument/2006/relationships/tags" Target="../tags/tag189.xml"/><Relationship Id="rId10" Type="http://schemas.openxmlformats.org/officeDocument/2006/relationships/image" Target="../media/image36.jpg"/><Relationship Id="rId4" Type="http://schemas.openxmlformats.org/officeDocument/2006/relationships/tags" Target="../tags/tag188.xml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41.jpeg"/><Relationship Id="rId5" Type="http://schemas.openxmlformats.org/officeDocument/2006/relationships/tags" Target="../tags/tag195.xml"/><Relationship Id="rId10" Type="http://schemas.openxmlformats.org/officeDocument/2006/relationships/image" Target="../media/image40.jpeg"/><Relationship Id="rId4" Type="http://schemas.openxmlformats.org/officeDocument/2006/relationships/tags" Target="../tags/tag194.xml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tags" Target="../tags/tag214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199.xml"/><Relationship Id="rId21" Type="http://schemas.openxmlformats.org/officeDocument/2006/relationships/tags" Target="../tags/tag217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5" Type="http://schemas.openxmlformats.org/officeDocument/2006/relationships/tags" Target="../tags/tag221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20" Type="http://schemas.openxmlformats.org/officeDocument/2006/relationships/tags" Target="../tags/tag216.xml"/><Relationship Id="rId29" Type="http://schemas.openxmlformats.org/officeDocument/2006/relationships/image" Target="../media/image35.jpe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24" Type="http://schemas.openxmlformats.org/officeDocument/2006/relationships/tags" Target="../tags/tag220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23" Type="http://schemas.openxmlformats.org/officeDocument/2006/relationships/tags" Target="../tags/tag219.xml"/><Relationship Id="rId28" Type="http://schemas.openxmlformats.org/officeDocument/2006/relationships/image" Target="../media/image39.jpeg"/><Relationship Id="rId10" Type="http://schemas.openxmlformats.org/officeDocument/2006/relationships/tags" Target="../tags/tag206.xml"/><Relationship Id="rId19" Type="http://schemas.openxmlformats.org/officeDocument/2006/relationships/tags" Target="../tags/tag215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Relationship Id="rId22" Type="http://schemas.openxmlformats.org/officeDocument/2006/relationships/tags" Target="../tags/tag218.xml"/><Relationship Id="rId27" Type="http://schemas.openxmlformats.org/officeDocument/2006/relationships/image" Target="../media/image9.jpg"/><Relationship Id="rId30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tags" Target="../tags/tag234.xml"/><Relationship Id="rId18" Type="http://schemas.openxmlformats.org/officeDocument/2006/relationships/image" Target="../media/image35.jpe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image" Target="../media/image39.jpeg"/><Relationship Id="rId2" Type="http://schemas.openxmlformats.org/officeDocument/2006/relationships/tags" Target="../tags/tag223.xml"/><Relationship Id="rId16" Type="http://schemas.openxmlformats.org/officeDocument/2006/relationships/image" Target="../media/image9.jp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5" Type="http://schemas.openxmlformats.org/officeDocument/2006/relationships/tags" Target="../tags/tag226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31.xml"/><Relationship Id="rId19" Type="http://schemas.openxmlformats.org/officeDocument/2006/relationships/image" Target="../media/image5.jpeg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6.jpe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242.xml"/><Relationship Id="rId7" Type="http://schemas.openxmlformats.org/officeDocument/2006/relationships/image" Target="../media/image47.jpe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3" Type="http://schemas.openxmlformats.org/officeDocument/2006/relationships/tags" Target="../tags/tag58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image" Target="../media/image10.pn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3" Type="http://schemas.openxmlformats.org/officeDocument/2006/relationships/tags" Target="../tags/tag256.xml"/><Relationship Id="rId21" Type="http://schemas.openxmlformats.org/officeDocument/2006/relationships/image" Target="../media/image50.emf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image" Target="../media/image9.jp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10" Type="http://schemas.openxmlformats.org/officeDocument/2006/relationships/tags" Target="../tags/tag263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Relationship Id="rId22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5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277.xml"/><Relationship Id="rId12" Type="http://schemas.openxmlformats.org/officeDocument/2006/relationships/image" Target="../media/image54.jpe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6.xml"/><Relationship Id="rId11" Type="http://schemas.openxmlformats.org/officeDocument/2006/relationships/image" Target="../media/image53.jpeg"/><Relationship Id="rId5" Type="http://schemas.openxmlformats.org/officeDocument/2006/relationships/tags" Target="../tags/tag275.xml"/><Relationship Id="rId10" Type="http://schemas.openxmlformats.org/officeDocument/2006/relationships/image" Target="../media/image52.png"/><Relationship Id="rId4" Type="http://schemas.openxmlformats.org/officeDocument/2006/relationships/tags" Target="../tags/tag274.xml"/><Relationship Id="rId9" Type="http://schemas.openxmlformats.org/officeDocument/2006/relationships/image" Target="../media/image9.jpg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40229" y="1632868"/>
            <a:ext cx="8476928" cy="432048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64938" y="2348880"/>
            <a:ext cx="8227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giảng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TÌM HIỂU MỘT SỐ NGUỒN NƯỚC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Lĩnh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vực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</a:rPr>
              <a:t>Khám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phá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khoa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Lớp</a:t>
            </a:r>
            <a:r>
              <a:rPr lang="en-US" sz="3600" b="1" dirty="0" smtClean="0">
                <a:solidFill>
                  <a:srgbClr val="0070C0"/>
                </a:solidFill>
              </a:rPr>
              <a:t>: 5 - 6 </a:t>
            </a:r>
            <a:r>
              <a:rPr lang="en-US" sz="3600" b="1" dirty="0" err="1" smtClean="0">
                <a:solidFill>
                  <a:srgbClr val="0070C0"/>
                </a:solidFill>
              </a:rPr>
              <a:t>tuổi</a:t>
            </a:r>
            <a:endParaRPr lang="en-US" sz="36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viên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</a:rPr>
              <a:t>Đỗ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Thanh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Tâm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229" y="116632"/>
            <a:ext cx="847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62963"/>
            <a:ext cx="1060383" cy="10603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246" name="Picture 6" descr="Tin tức, hình ảnh, video clip mới nhất về điều tiết nước sông Vu 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57412" y="60198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vi-VN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biển</a:t>
            </a:r>
            <a:r>
              <a:rPr lang="en-US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vi-VN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 mặn</a:t>
            </a:r>
            <a:endParaRPr lang="en-US" sz="3600" kern="10" dirty="0">
              <a:ln w="0">
                <a:solidFill>
                  <a:srgbClr val="0000CC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0" name="Picture 2" descr="Nước biển ấm lên ảnh hưởng đến hệ sinh thái dưới lòng đại d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4000" cy="5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26556" y="5877272"/>
            <a:ext cx="3290888" cy="832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3314" name="Picture 2" descr="Nước máy có sạch không? Nên sử dụng thế nào để đảm bảo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latin typeface="Arial" panose="020B0604020202020204" pitchFamily="34" charset="0"/>
              </a:rPr>
              <a:t>Câu 1: Nối cột A với cột B sao cho được đáp án đúng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smtClean="0"/>
              <a:t>Cột A</a:t>
            </a:r>
            <a:endParaRPr lang="en-US" sz="26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6395351" y="832460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smtClean="0"/>
              <a:t>Cột B</a:t>
            </a:r>
            <a:endParaRPr lang="en-US" sz="2600" dirty="0"/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31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A.</a:t>
              </a:r>
              <a:endParaRPr lang="en-US" sz="2600"/>
            </a:p>
          </p:txBody>
        </p:sp>
        <p:sp>
          <p:nvSpPr>
            <p:cNvPr id="7" name="mmprod_anstext_10192"/>
            <p:cNvSpPr txBox="1"/>
            <p:nvPr>
              <p:custDataLst>
                <p:tags r:id="rId32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29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B.</a:t>
              </a:r>
              <a:endParaRPr lang="en-US" sz="2600"/>
            </a:p>
          </p:txBody>
        </p:sp>
        <p:sp>
          <p:nvSpPr>
            <p:cNvPr id="11" name="mmprod_anstext_10193"/>
            <p:cNvSpPr txBox="1"/>
            <p:nvPr>
              <p:custDataLst>
                <p:tags r:id="rId30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27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C.</a:t>
              </a:r>
              <a:endParaRPr lang="en-US" sz="2600"/>
            </a:p>
          </p:txBody>
        </p:sp>
        <p:sp>
          <p:nvSpPr>
            <p:cNvPr id="15" name="mmprod_anstext_10194"/>
            <p:cNvSpPr txBox="1"/>
            <p:nvPr>
              <p:custDataLst>
                <p:tags r:id="rId28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25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D.</a:t>
              </a:r>
              <a:endParaRPr lang="en-US" sz="2600"/>
            </a:p>
          </p:txBody>
        </p:sp>
        <p:sp>
          <p:nvSpPr>
            <p:cNvPr id="19" name="mmprod_anstext_10195"/>
            <p:cNvSpPr txBox="1"/>
            <p:nvPr>
              <p:custDataLst>
                <p:tags r:id="rId26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23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mmprod_item_label10196"/>
            <p:cNvSpPr txBox="1"/>
            <p:nvPr>
              <p:custDataLst>
                <p:tags r:id="rId24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ao</a:t>
              </a:r>
              <a:endParaRPr lang="en-US" sz="2600" dirty="0"/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21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mmprod_item_label10197"/>
            <p:cNvSpPr txBox="1"/>
            <p:nvPr>
              <p:custDataLst>
                <p:tags r:id="rId22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Giếng</a:t>
              </a:r>
              <a:endParaRPr lang="en-US" sz="2600"/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19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mmprod_item_label10198"/>
            <p:cNvSpPr txBox="1"/>
            <p:nvPr>
              <p:custDataLst>
                <p:tags r:id="rId20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máy</a:t>
              </a:r>
              <a:endParaRPr lang="en-US" sz="2600"/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17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mmprod_item_label10199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mưa</a:t>
              </a:r>
              <a:endParaRPr lang="en-US" sz="2600" dirty="0"/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07728" y="1340768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573016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5" y="4725888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 smtClean="0"/>
                <a:t>Nước ao</a:t>
              </a:r>
              <a:endParaRPr lang="en-US" sz="2600" dirty="0"/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Giếng</a:t>
              </a:r>
              <a:endParaRPr lang="en-US" sz="2600"/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máy</a:t>
              </a:r>
              <a:endParaRPr lang="en-US" sz="2600"/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mưa</a:t>
              </a:r>
              <a:endParaRPr lang="en-US" sz="2600" dirty="0"/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203032" y="1277926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627427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0" y="4890411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thái, tích 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smtClean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  <a:endParaRPr lang="en-US" sz="3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rgbClr val="FF0000"/>
                </a:solidFill>
                <a:effectLst/>
              </a:rPr>
              <a:t>VÒNG TUẦN HOÀN CỦA NƯỚC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222" name="Picture 30" descr="Vẽ sơ đồ vòng tuần hoàn của nước trong tự nhiên một cách đơn giản theo |  VietJac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7" y="1052736"/>
            <a:ext cx="59046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òng tuần hoàn của nước là gì - Dạy Trẻ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79" y="1052736"/>
            <a:ext cx="5652121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smtClean="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 smtClean="0"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5"/>
            </p:custDataLst>
          </p:nvPr>
        </p:nvGrpSpPr>
        <p:grpSpPr>
          <a:xfrm>
            <a:off x="1750740" y="2348880"/>
            <a:ext cx="5349240" cy="457200"/>
            <a:chOff x="1750740" y="2348880"/>
            <a:chExt cx="5349240" cy="457200"/>
          </a:xfrm>
        </p:grpSpPr>
        <p:sp>
          <p:nvSpPr>
            <p:cNvPr id="4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 smtClean="0"/>
                <a:t>A) </a:t>
              </a:r>
              <a:endParaRPr lang="en-US" sz="2600" dirty="0"/>
            </a:p>
          </p:txBody>
        </p:sp>
        <p:sp>
          <p:nvSpPr>
            <p:cNvPr id="5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 smtClean="0"/>
                <a:t>Đúng</a:t>
              </a:r>
              <a:endParaRPr lang="en-US" sz="2600" dirty="0"/>
            </a:p>
          </p:txBody>
        </p:sp>
      </p:grpSp>
      <p:grpSp>
        <p:nvGrpSpPr>
          <p:cNvPr id="12" name="mmprod_answer10237"/>
          <p:cNvGrpSpPr/>
          <p:nvPr>
            <p:custDataLst>
              <p:tags r:id="rId6"/>
            </p:custDataLst>
          </p:nvPr>
        </p:nvGrpSpPr>
        <p:grpSpPr>
          <a:xfrm>
            <a:off x="1750740" y="2978800"/>
            <a:ext cx="5349240" cy="457200"/>
            <a:chOff x="1750740" y="2978800"/>
            <a:chExt cx="5349240" cy="457200"/>
          </a:xfrm>
        </p:grpSpPr>
        <p:sp>
          <p:nvSpPr>
            <p:cNvPr id="9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smtClean="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smtClean="0"/>
                <a:t>Sai</a:t>
              </a:r>
              <a:endParaRPr lang="en-US" sz="26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77723" y="326334"/>
            <a:ext cx="800251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Nguồn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NÔNG NGHIỆP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CÔNG NGHIỆP, XÂY DỰNG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 smtClean="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 smtClean="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24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A.</a:t>
              </a:r>
              <a:endParaRPr lang="en-US" sz="2400"/>
            </a:p>
          </p:txBody>
        </p:sp>
        <p:sp>
          <p:nvSpPr>
            <p:cNvPr id="7" name="mmprod_anstext_10133"/>
            <p:cNvSpPr txBox="1"/>
            <p:nvPr>
              <p:custDataLst>
                <p:tags r:id="rId25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22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23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20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C.</a:t>
              </a:r>
              <a:endParaRPr lang="en-US" sz="2400"/>
            </a:p>
          </p:txBody>
        </p:sp>
        <p:sp>
          <p:nvSpPr>
            <p:cNvPr id="15" name="mmprod_anstext_10135"/>
            <p:cNvSpPr txBox="1"/>
            <p:nvPr>
              <p:custDataLst>
                <p:tags r:id="rId21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18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mmprod_item_label10136"/>
            <p:cNvSpPr txBox="1"/>
            <p:nvPr>
              <p:custDataLst>
                <p:tags r:id="rId19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16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mmprod_item_label10137"/>
            <p:cNvSpPr txBox="1"/>
            <p:nvPr>
              <p:custDataLst>
                <p:tags r:id="rId17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14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mmprod_item_label10138"/>
            <p:cNvSpPr txBox="1"/>
            <p:nvPr>
              <p:custDataLst>
                <p:tags r:id="rId15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 smtClean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>
            <p:custDataLst>
              <p:tags r:id="rId2"/>
            </p:custDataLst>
          </p:nvPr>
        </p:nvSpPr>
        <p:spPr>
          <a:xfrm>
            <a:off x="736627" y="6268616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3"/>
            </p:custDataLst>
          </p:nvPr>
        </p:nvSpPr>
        <p:spPr>
          <a:xfrm>
            <a:off x="153441" y="6109260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>
          <a:xfrm>
            <a:off x="1268371" y="6268616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>
            <p:custDataLst>
              <p:tags r:id="rId5"/>
            </p:custDataLst>
          </p:nvPr>
        </p:nvSpPr>
        <p:spPr>
          <a:xfrm>
            <a:off x="8537100" y="6122506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>
            <p:custDataLst>
              <p:tags r:id="rId6"/>
            </p:custDataLst>
          </p:nvPr>
        </p:nvSpPr>
        <p:spPr>
          <a:xfrm>
            <a:off x="8051827" y="6281868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>
            <p:custDataLst>
              <p:tags r:id="rId7"/>
            </p:custDataLst>
          </p:nvPr>
        </p:nvSpPr>
        <p:spPr>
          <a:xfrm>
            <a:off x="7564810" y="6281868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>
            <p:custDataLst>
              <p:tags r:id="rId8"/>
            </p:custDataLst>
          </p:nvPr>
        </p:nvSpPr>
        <p:spPr>
          <a:xfrm>
            <a:off x="12842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17632" y="1948939"/>
            <a:ext cx="175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KIẾN THỨC</a:t>
            </a:r>
          </a:p>
        </p:txBody>
      </p:sp>
      <p:sp>
        <p:nvSpPr>
          <p:cNvPr id="13" name="Rounded Rectangle 12"/>
          <p:cNvSpPr/>
          <p:nvPr>
            <p:custDataLst>
              <p:tags r:id="rId10"/>
            </p:custDataLst>
          </p:nvPr>
        </p:nvSpPr>
        <p:spPr>
          <a:xfrm>
            <a:off x="4143372" y="1785926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62622" y="1967668"/>
            <a:ext cx="1677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KĨ NĂNG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>
            <p:custDataLst>
              <p:tags r:id="rId12"/>
            </p:custDataLst>
          </p:nvPr>
        </p:nvSpPr>
        <p:spPr>
          <a:xfrm>
            <a:off x="68526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40088" y="1926237"/>
            <a:ext cx="1497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THÁI ĐỘ</a:t>
            </a:r>
          </a:p>
        </p:txBody>
      </p:sp>
      <p:sp>
        <p:nvSpPr>
          <p:cNvPr id="2" name="Oval Callout 1"/>
          <p:cNvSpPr/>
          <p:nvPr>
            <p:custDataLst>
              <p:tags r:id="rId14"/>
            </p:custDataLst>
          </p:nvPr>
        </p:nvSpPr>
        <p:spPr>
          <a:xfrm rot="10800000">
            <a:off x="31569" y="2835833"/>
            <a:ext cx="3172279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5"/>
            </p:custDataLst>
          </p:nvPr>
        </p:nvSpPr>
        <p:spPr>
          <a:xfrm>
            <a:off x="0" y="3267205"/>
            <a:ext cx="3286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Sự cần thiết của nước đối với con người và muôn vật.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Trẻ biết nước có ở đâu.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Vòng tuần hoàn và các tính chất của nước.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>
            <p:custDataLst>
              <p:tags r:id="rId16"/>
            </p:custDataLst>
          </p:nvPr>
        </p:nvSpPr>
        <p:spPr>
          <a:xfrm rot="10800000">
            <a:off x="3246860" y="2786058"/>
            <a:ext cx="2981324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7"/>
            </p:custDataLst>
          </p:nvPr>
        </p:nvSpPr>
        <p:spPr>
          <a:xfrm>
            <a:off x="3357554" y="3100187"/>
            <a:ext cx="27860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Quan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sát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nhận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biết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cs typeface="Arial" pitchFamily="34" charset="0"/>
              </a:rPr>
              <a:t>Phát triển ngôn ngữ cho trẻ, trẻ sử dụng vốn từ </a:t>
            </a:r>
            <a:r>
              <a:rPr lang="en-US" sz="1700" smtClean="0">
                <a:cs typeface="Arial" pitchFamily="34" charset="0"/>
              </a:rPr>
              <a:t>phong phú </a:t>
            </a:r>
            <a:r>
              <a:rPr lang="en-US" sz="1700" dirty="0" smtClean="0">
                <a:cs typeface="Arial" pitchFamily="34" charset="0"/>
              </a:rPr>
              <a:t>để </a:t>
            </a:r>
            <a:r>
              <a:rPr lang="en-US" sz="1700" smtClean="0">
                <a:cs typeface="Arial" pitchFamily="34" charset="0"/>
              </a:rPr>
              <a:t>diễn đạt </a:t>
            </a:r>
            <a:r>
              <a:rPr lang="en-US" sz="1700" dirty="0" smtClean="0">
                <a:cs typeface="Arial" pitchFamily="34" charset="0"/>
              </a:rPr>
              <a:t>về nước.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Callout 27"/>
          <p:cNvSpPr/>
          <p:nvPr>
            <p:custDataLst>
              <p:tags r:id="rId18"/>
            </p:custDataLst>
          </p:nvPr>
        </p:nvSpPr>
        <p:spPr>
          <a:xfrm rot="10800000">
            <a:off x="6209694" y="2786058"/>
            <a:ext cx="2934305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9"/>
            </p:custDataLst>
          </p:nvPr>
        </p:nvSpPr>
        <p:spPr>
          <a:xfrm>
            <a:off x="6357982" y="3143248"/>
            <a:ext cx="2643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smtClean="0">
                <a:solidFill>
                  <a:prstClr val="black"/>
                </a:solidFill>
                <a:cs typeface="Arial" pitchFamily="34" charset="0"/>
              </a:rPr>
              <a:t>Yêu 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thích môn học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 smtClean="0">
                <a:cs typeface="Arial" pitchFamily="34" charset="0"/>
              </a:rPr>
              <a:t>Giáo dục trẻ bảo vệ nguồn nước, và sử dụng đúng cách, không lãng phí.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4290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96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8" grpId="0"/>
      <p:bldP spid="2" grpId="0" animBg="1"/>
      <p:bldP spid="3" grpId="0"/>
      <p:bldP spid="26" grpId="0" animBg="1"/>
      <p:bldP spid="4" grpId="0"/>
      <p:bldP spid="28" grpId="0" animBg="1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KẾT LUẬN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latin typeface="Arial" panose="020B0604020202020204" pitchFamily="34" charset="0"/>
              </a:rPr>
              <a:t>Câu 6: Các bé sẽ làm gì để bảo vệ môi trường nước tránh khỏi sự ô nhiễm?</a:t>
            </a:r>
            <a:endParaRPr lang="en-US" sz="2800" dirty="0">
              <a:latin typeface="Arial" panose="020B0604020202020204" pitchFamily="34" charset="0"/>
            </a:endParaRPr>
          </a:p>
        </p:txBody>
      </p:sp>
      <p:grpSp>
        <p:nvGrpSpPr>
          <p:cNvPr id="8" name="mmprod_answer10167"/>
          <p:cNvGrpSpPr/>
          <p:nvPr>
            <p:custDataLst>
              <p:tags r:id="rId3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16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A) </a:t>
              </a:r>
              <a:endParaRPr lang="en-US" sz="2600"/>
            </a:p>
          </p:txBody>
        </p:sp>
        <p:sp>
          <p:nvSpPr>
            <p:cNvPr id="5" name="mmprod_s1_1021"/>
            <p:cNvSpPr txBox="1"/>
            <p:nvPr>
              <p:custDataLst>
                <p:tags r:id="rId17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Không vứt rác bừa bãi.</a:t>
              </a:r>
              <a:endParaRPr lang="en-US" sz="2600" dirty="0"/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4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13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14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smtClean="0"/>
                <a:t>Thường xuyên dọn vệ sinh môi trường nơi mình sống.</a:t>
              </a:r>
              <a:endParaRPr lang="en-US" sz="2600" dirty="0"/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5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10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C) </a:t>
              </a:r>
              <a:endParaRPr lang="en-US" sz="2600"/>
            </a:p>
          </p:txBody>
        </p:sp>
        <p:sp>
          <p:nvSpPr>
            <p:cNvPr id="15" name="mmprod_s1_1023"/>
            <p:cNvSpPr txBox="1"/>
            <p:nvPr>
              <p:custDataLst>
                <p:tags r:id="rId11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smtClean="0"/>
                <a:t>Xả rác thải bừa bãi ra môi trường</a:t>
              </a:r>
              <a:endParaRPr lang="en-US" sz="2600" dirty="0"/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6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7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D) </a:t>
              </a:r>
              <a:endParaRPr lang="en-US" sz="2600"/>
            </a:p>
          </p:txBody>
        </p:sp>
        <p:sp>
          <p:nvSpPr>
            <p:cNvPr id="20" name="mmprod_s1_1024"/>
            <p:cNvSpPr txBox="1"/>
            <p:nvPr>
              <p:custDataLst>
                <p:tags r:id="rId8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Chăm sóc cây xanh. Không phá hoại cây xanh.</a:t>
              </a:r>
              <a:endParaRPr lang="en-US" sz="2600" dirty="0"/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 smtClean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827584" y="1556792"/>
            <a:ext cx="7391401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195736" y="404664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</a:t>
            </a:r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33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1475656" y="11663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51520" y="5948736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9220" name="Picture 4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411760" y="5786293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6" name="Picture 4" descr="waterfall_landscape_wallpaper_11832624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4,1005274955,D:\EL năm 17 -18\mầm non\Chị Hảo\MAM NON\dieu ki dieu cua nuoc_pptx\Media.ppcx"/>
  <p:tag name="HTML_SHAPEINFO" val="&lt;SlideThumbPath val=&quot;Slide6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AD78AE6-DFD0-4D72-8CF8-ADB1EA65FB51}&quot;/&gt;&lt;isInvalidForFieldText val=&quot;0&quot;/&gt;&lt;Image&gt;&lt;filename val=&quot;D:\EL năm 17 -18\mầm non\Chị Hảo\BAIDUTHI\data\asimages\{BAD78AE6-DFD0-4D72-8CF8-ADB1EA65FB51}_6.png&quot;/&gt;&lt;left val=&quot;53&quot;/&gt;&lt;top val=&quot;490&quot;/&gt;&lt;width val=&quot;39&quot;/&gt;&lt;height val=&quot;49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0D8059-8EDC-4B54-81C6-962DC4A4E2A9}&quot;/&gt;&lt;isInvalidForFieldText val=&quot;0&quot;/&gt;&lt;Image&gt;&lt;filename val=&quot;D:\EL năm 17 -18\mầm non\Chị Hảo\BAIDUTHI\data\asimages\{030D8059-8EDC-4B54-81C6-962DC4A4E2A9}_6.png&quot;/&gt;&lt;left val=&quot;5&quot;/&gt;&lt;top val=&quot;475&quot;/&gt;&lt;width val=&quot;49&quot;/&gt;&lt;height val=&quot;12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F555DE0-BC72-4FC8-85F8-93D0BA2F4D90}&quot;/&gt;&lt;isInvalidForFieldText val=&quot;0&quot;/&gt;&lt;Image&gt;&lt;filename val=&quot;D:\EL năm 17 -18\mầm non\Chị Hảo\BAIDUTHI\data\asimages\{6F555DE0-BC72-4FC8-85F8-93D0BA2F4D90}_6.png&quot;/&gt;&lt;left val=&quot;90&quot;/&gt;&lt;top val=&quot;485&quot;/&gt;&lt;width val=&quot;48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B3BBFB-9FC1-417B-BBC1-C8B8B6F54D36}&quot;/&gt;&lt;isInvalidForFieldText val=&quot;0&quot;/&gt;&lt;Image&gt;&lt;filename val=&quot;D:\EL năm 17 -18\mầm non\Chị Hảo\BAIDUTHI\data\asimages\{2EB3BBFB-9FC1-417B-BBC1-C8B8B6F54D36}_6.png&quot;/&gt;&lt;left val=&quot;666&quot;/&gt;&lt;top val=&quot;476&quot;/&gt;&lt;width val=&quot;49&quot;/&gt;&lt;height val=&quot;11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ABF897-669D-40C3-8D16-EC47DA2C95B4}&quot;/&gt;&lt;isInvalidForFieldText val=&quot;0&quot;/&gt;&lt;Image&gt;&lt;filename val=&quot;D:\EL năm 17 -18\mầm non\Chị Hảo\BAIDUTHI\data\asimages\{03ABF897-669D-40C3-8D16-EC47DA2C95B4}_6.png&quot;/&gt;&lt;left val=&quot;629&quot;/&gt;&lt;top val=&quot;491&quot;/&gt;&lt;width val=&quot;39&quot;/&gt;&lt;height val=&quot;4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5A29689-43A2-4E51-94DE-D7E9EA9AE8AD}&quot;/&gt;&lt;isInvalidForFieldText val=&quot;0&quot;/&gt;&lt;Image&gt;&lt;filename val=&quot;D:\EL năm 17 -18\mầm non\Chị Hảo\BAIDUTHI\data\asimages\{95A29689-43A2-4E51-94DE-D7E9EA9AE8AD}_6.png&quot;/&gt;&lt;left val=&quot;586&quot;/&gt;&lt;top val=&quot;486&quot;/&gt;&lt;width val=&quot;48&quot;/&gt;&lt;height val=&quot;99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34E8C4E-D8E1-44AA-99F5-07E650BB987B}&quot;/&gt;&lt;isInvalidForFieldText val=&quot;0&quot;/&gt;&lt;Image&gt;&lt;filename val=&quot;D:\EL năm 17 -18\mầm non\Chị Hảo\BAIDUTHI\data\asimages\{D34E8C4E-D8E1-44AA-99F5-07E650BB987B}_6.png&quot;/&gt;&lt;left val=&quot;88&quot;/&gt;&lt;top val=&quot;128&quot;/&gt;&lt;width val=&quot;176&quot;/&gt;&lt;height val=&quot;80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047CBF51-15C4-4D88-B8C5-B46B64745C8D}_6.png&quot;/&gt;&lt;left val=&quot;101&quot;/&gt;&lt;top val=&quot;151&quot;/&gt;&lt;width val=&quot;140&quot;/&gt;&lt;height val=&quot;3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B44206E-E828-4AEA-9292-C044701A4691}&quot;/&gt;&lt;isInvalidForFieldText val=&quot;0&quot;/&gt;&lt;Image&gt;&lt;filename val=&quot;D:\EL năm 17 -18\mầm non\Chị Hảo\BAIDUTHI\data\asimages\{CB44206E-E828-4AEA-9292-C044701A4691}_6.png&quot;/&gt;&lt;left val=&quot;314&quot;/&gt;&lt;top val=&quot;128&quot;/&gt;&lt;width val=&quot;176&quot;/&gt;&lt;height val=&quot;8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6005AE5-6BA7-44B9-8A48-C379DC34A407}_6.png&quot;/&gt;&lt;left val=&quot;333&quot;/&gt;&lt;top val=&quot;153&quot;/&gt;&lt;width val=&quot;134&quot;/&gt;&lt;height val=&quot;3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DAF9466-47E6-4B20-BBA2-D822B25C4EA0}&quot;/&gt;&lt;isInvalidForFieldText val=&quot;0&quot;/&gt;&lt;Image&gt;&lt;filename val=&quot;D:\EL năm 17 -18\mầm non\Chị Hảo\BAIDUTHI\data\asimages\{4DAF9466-47E6-4B20-BBA2-D822B25C4EA0}_6.png&quot;/&gt;&lt;left val=&quot;527&quot;/&gt;&lt;top val=&quot;128&quot;/&gt;&lt;width val=&quot;176&quot;/&gt;&lt;height val=&quot;8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8DC855A-88B9-4220-9A49-9D538F83BA72}_6.png&quot;/&gt;&lt;left val=&quot;552&quot;/&gt;&lt;top val=&quot;149&quot;/&gt;&lt;width val=&quot;120&quot;/&gt;&lt;height val=&quot;3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ED2128C-1AE0-40DB-A21F-CF7D2C303867}&quot;/&gt;&lt;isInvalidForFieldText val=&quot;0&quot;/&gt;&lt;Image&gt;&lt;filename val=&quot;D:\EL năm 17 -18\mầm non\Chị Hảo\BAIDUTHI\data\asimages\{6ED2128C-1AE0-40DB-A21F-CF7D2C303867}_6.png&quot;/&gt;&lt;left val=&quot;-26&quot;/&gt;&lt;top val=&quot;174&quot;/&gt;&lt;width val=&quot;281&quot;/&gt;&lt;height val=&quot;21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7&quot;/&gt;&lt;lineCharCount val=&quot;24&quot;/&gt;&lt;lineCharCount val=&quot;27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FADA6812-2E75-4C26-A91D-2705528402ED}_6.png&quot;/&gt;&lt;left val=&quot;-2&quot;/&gt;&lt;top val=&quot;255&quot;/&gt;&lt;width val=&quot;261&quot;/&gt;&lt;height val=&quot;13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F6C0EE4-116C-4951-8AB4-178AD2FF07BD}&quot;/&gt;&lt;isInvalidForFieldText val=&quot;0&quot;/&gt;&lt;Image&gt;&lt;filename val=&quot;D:\EL năm 17 -18\mầm non\Chị Hảo\BAIDUTHI\data\asimages\{AF6C0EE4-116C-4951-8AB4-178AD2FF07BD}_6.png&quot;/&gt;&lt;left val=&quot;227&quot;/&gt;&lt;top val=&quot;170&quot;/&gt;&lt;width val=&quot;266&quot;/&gt;&lt;height val=&quot;21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20&quot;/&gt;&lt;lineCharCount val=&quot;25&quot;/&gt;&lt;lineCharCount val=&quot;2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34D2EAE-3CCD-4451-8ABF-DB3FC8BF3E47}_6.png&quot;/&gt;&lt;left val=&quot;261&quot;/&gt;&lt;top val=&quot;242&quot;/&gt;&lt;width val=&quot;229&quot;/&gt;&lt;height val=&quot;11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72F2671-077B-4E50-93BB-1837FC747316}&quot;/&gt;&lt;isInvalidForFieldText val=&quot;0&quot;/&gt;&lt;Image&gt;&lt;filename val=&quot;D:\EL năm 17 -18\mầm non\Chị Hảo\BAIDUTHI\data\asimages\{672F2671-077B-4E50-93BB-1837FC747316}_6.png&quot;/&gt;&lt;left val=&quot;460&quot;/&gt;&lt;top val=&quot;170&quot;/&gt;&lt;width val=&quot;262&quot;/&gt;&lt;height val=&quot;21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20&quot;/&gt;&lt;lineCharCount val=&quot;18&quot;/&gt;&lt;lineCharCount val=&quot;16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F328BD3-86DD-4ADB-87BD-49186EA44349}_6.png&quot;/&gt;&lt;left val=&quot;497&quot;/&gt;&lt;top val=&quot;245&quot;/&gt;&lt;width val=&quot;211&quot;/&gt;&lt;height val=&quot;118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</TotalTime>
  <Words>815</Words>
  <Application>Microsoft Office PowerPoint</Application>
  <PresentationFormat>On-screen Show (4:3)</PresentationFormat>
  <Paragraphs>127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.VnAvant</vt:lpstr>
      <vt:lpstr>Arial</vt:lpstr>
      <vt:lpstr>Calibri</vt:lpstr>
      <vt:lpstr>Calibri Light</vt:lpstr>
      <vt:lpstr>Times New Roman</vt:lpstr>
      <vt:lpstr>Verdana</vt:lpstr>
      <vt:lpstr>VNI-Avo</vt:lpstr>
      <vt:lpstr>Wingdings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PowerPoint Presentation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Microsoft account</cp:lastModifiedBy>
  <cp:revision>412</cp:revision>
  <dcterms:created xsi:type="dcterms:W3CDTF">2008-09-15T14:04:11Z</dcterms:created>
  <dcterms:modified xsi:type="dcterms:W3CDTF">2024-11-12T05:06:18Z</dcterms:modified>
</cp:coreProperties>
</file>