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2" r:id="rId3"/>
    <p:sldId id="257" r:id="rId4"/>
    <p:sldId id="258" r:id="rId5"/>
    <p:sldId id="263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5" r:id="rId34"/>
    <p:sldId id="294" r:id="rId35"/>
    <p:sldId id="297" r:id="rId36"/>
  </p:sldIdLst>
  <p:sldSz cx="18288000" cy="10287000"/>
  <p:notesSz cx="6858000" cy="9144000"/>
  <p:embeddedFontLst>
    <p:embeddedFont>
      <p:font typeface="Calibri" pitchFamily="34" charset="0"/>
      <p:regular r:id="rId37"/>
      <p:bold r:id="rId38"/>
      <p:italic r:id="rId39"/>
      <p:boldItalic r:id="rId4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4" d="100"/>
          <a:sy n="44" d="100"/>
        </p:scale>
        <p:origin x="-87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2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12" Type="http://schemas.openxmlformats.org/officeDocument/2006/relationships/image" Target="../media/image6.png"/><Relationship Id="rId17" Type="http://schemas.openxmlformats.org/officeDocument/2006/relationships/image" Target="../media/image8.pn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5.png"/><Relationship Id="rId5" Type="http://schemas.openxmlformats.org/officeDocument/2006/relationships/image" Target="../media/image3.png"/><Relationship Id="rId10" Type="http://schemas.openxmlformats.org/officeDocument/2006/relationships/image" Target="../media/image9.svg"/><Relationship Id="rId4" Type="http://schemas.openxmlformats.org/officeDocument/2006/relationships/image" Target="../media/image2.png"/><Relationship Id="rId1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5.png"/><Relationship Id="rId5" Type="http://schemas.openxmlformats.org/officeDocument/2006/relationships/image" Target="../media/image3.png"/><Relationship Id="rId10" Type="http://schemas.openxmlformats.org/officeDocument/2006/relationships/image" Target="../media/image9.svg"/><Relationship Id="rId4" Type="http://schemas.openxmlformats.org/officeDocument/2006/relationships/image" Target="../media/image2.png"/><Relationship Id="rId1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12" Type="http://schemas.openxmlformats.org/officeDocument/2006/relationships/image" Target="../media/image6.png"/><Relationship Id="rId17" Type="http://schemas.openxmlformats.org/officeDocument/2006/relationships/image" Target="../media/image30.jp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5.png"/><Relationship Id="rId5" Type="http://schemas.openxmlformats.org/officeDocument/2006/relationships/image" Target="../media/image3.png"/><Relationship Id="rId10" Type="http://schemas.openxmlformats.org/officeDocument/2006/relationships/image" Target="../media/image9.svg"/><Relationship Id="rId4" Type="http://schemas.openxmlformats.org/officeDocument/2006/relationships/image" Target="../media/image2.png"/><Relationship Id="rId1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5.png"/><Relationship Id="rId5" Type="http://schemas.openxmlformats.org/officeDocument/2006/relationships/image" Target="../media/image3.png"/><Relationship Id="rId10" Type="http://schemas.openxmlformats.org/officeDocument/2006/relationships/image" Target="../media/image9.svg"/><Relationship Id="rId4" Type="http://schemas.openxmlformats.org/officeDocument/2006/relationships/image" Target="../media/image2.png"/><Relationship Id="rId1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MTC\Downloads\M&#7863;t%20Tr&#7901;i%20l&#7863;n%20(timelapse).mp4" TargetMode="External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5.png"/><Relationship Id="rId5" Type="http://schemas.openxmlformats.org/officeDocument/2006/relationships/image" Target="../media/image3.png"/><Relationship Id="rId10" Type="http://schemas.openxmlformats.org/officeDocument/2006/relationships/image" Target="../media/image9.svg"/><Relationship Id="rId4" Type="http://schemas.openxmlformats.org/officeDocument/2006/relationships/image" Target="../media/image2.png"/><Relationship Id="rId1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5.png"/><Relationship Id="rId5" Type="http://schemas.openxmlformats.org/officeDocument/2006/relationships/image" Target="../media/image3.png"/><Relationship Id="rId10" Type="http://schemas.openxmlformats.org/officeDocument/2006/relationships/image" Target="../media/image9.svg"/><Relationship Id="rId4" Type="http://schemas.openxmlformats.org/officeDocument/2006/relationships/image" Target="../media/image2.png"/><Relationship Id="rId1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7" Type="http://schemas.openxmlformats.org/officeDocument/2006/relationships/image" Target="../media/image21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9.svg"/><Relationship Id="rId9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truc\Chuc%2520Be%2520Ngu%2520Ngon%2520-%2520Ngoc%2520Minh.mp3" TargetMode="Externa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file:///D:\video\ngay%20va%20dem.wmv" TargetMode="External"/><Relationship Id="rId2" Type="http://schemas.openxmlformats.org/officeDocument/2006/relationships/image" Target="../media/image55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MTC\Downloads\V&#204;%20SAO%20C&#211;%20NG&#192;Y%20V&#192;%20&#272;&#202;M%20-%20V&#7852;N%20&#272;&#7896;NG%20T&#7920;%20QUAY%20C&#7910;A%20TR&#193;I%20&#272;&#7844;T%20(Day%20and%20Night%20&#8211;%20The%20Rotation%20of%20the%20Earth).mp4" TargetMode="External"/></Relationships>
</file>

<file path=ppt/slides/_rels/slide3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5.png"/><Relationship Id="rId5" Type="http://schemas.openxmlformats.org/officeDocument/2006/relationships/image" Target="../media/image3.png"/><Relationship Id="rId10" Type="http://schemas.openxmlformats.org/officeDocument/2006/relationships/image" Target="../media/image9.svg"/><Relationship Id="rId4" Type="http://schemas.openxmlformats.org/officeDocument/2006/relationships/image" Target="../media/image2.png"/><Relationship Id="rId14" Type="http://schemas.openxmlformats.org/officeDocument/2006/relationships/image" Target="../media/image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3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5.png"/><Relationship Id="rId5" Type="http://schemas.openxmlformats.org/officeDocument/2006/relationships/image" Target="../media/image3.png"/><Relationship Id="rId10" Type="http://schemas.openxmlformats.org/officeDocument/2006/relationships/image" Target="../media/image9.svg"/><Relationship Id="rId4" Type="http://schemas.openxmlformats.org/officeDocument/2006/relationships/image" Target="../media/image2.png"/><Relationship Id="rId1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MTC\Downloads\B&#236;nh%20minh%20c&#7843;nh%20m&#7863;t%20tr&#7901;i%20m&#7885;c%20Beautiful%20Sun%20Rise.mp4" TargetMode="External"/><Relationship Id="rId6" Type="http://schemas.openxmlformats.org/officeDocument/2006/relationships/image" Target="../media/image19.svg"/><Relationship Id="rId5" Type="http://schemas.openxmlformats.org/officeDocument/2006/relationships/image" Target="../media/image11.png"/><Relationship Id="rId4" Type="http://schemas.openxmlformats.org/officeDocument/2006/relationships/image" Target="../media/image17.sv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5.png"/><Relationship Id="rId5" Type="http://schemas.openxmlformats.org/officeDocument/2006/relationships/image" Target="../media/image3.png"/><Relationship Id="rId10" Type="http://schemas.openxmlformats.org/officeDocument/2006/relationships/image" Target="../media/image9.svg"/><Relationship Id="rId4" Type="http://schemas.openxmlformats.org/officeDocument/2006/relationships/image" Target="../media/image2.png"/><Relationship Id="rId1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7999" cy="9913611"/>
          </a:xfrm>
          <a:custGeom>
            <a:avLst/>
            <a:gdLst/>
            <a:ahLst/>
            <a:cxnLst/>
            <a:rect l="l" t="t" r="r" b="b"/>
            <a:pathLst>
              <a:path w="14364046" h="7451349">
                <a:moveTo>
                  <a:pt x="0" y="0"/>
                </a:moveTo>
                <a:lnTo>
                  <a:pt x="14364046" y="0"/>
                </a:lnTo>
                <a:lnTo>
                  <a:pt x="14364046" y="7451348"/>
                </a:lnTo>
                <a:lnTo>
                  <a:pt x="0" y="74513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61551" y="8207226"/>
            <a:ext cx="2248445" cy="1706385"/>
          </a:xfrm>
          <a:custGeom>
            <a:avLst/>
            <a:gdLst/>
            <a:ahLst/>
            <a:cxnLst/>
            <a:rect l="l" t="t" r="r" b="b"/>
            <a:pathLst>
              <a:path w="3506660" h="2958744">
                <a:moveTo>
                  <a:pt x="0" y="0"/>
                </a:moveTo>
                <a:lnTo>
                  <a:pt x="3506660" y="0"/>
                </a:lnTo>
                <a:lnTo>
                  <a:pt x="3506660" y="2958744"/>
                </a:lnTo>
                <a:lnTo>
                  <a:pt x="0" y="295874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1279818">
            <a:off x="16172425" y="8353452"/>
            <a:ext cx="1586866" cy="1440081"/>
          </a:xfrm>
          <a:custGeom>
            <a:avLst/>
            <a:gdLst/>
            <a:ahLst/>
            <a:cxnLst/>
            <a:rect l="l" t="t" r="r" b="b"/>
            <a:pathLst>
              <a:path w="3173732" h="2880162">
                <a:moveTo>
                  <a:pt x="0" y="0"/>
                </a:moveTo>
                <a:lnTo>
                  <a:pt x="3173732" y="0"/>
                </a:lnTo>
                <a:lnTo>
                  <a:pt x="3173732" y="2880161"/>
                </a:lnTo>
                <a:lnTo>
                  <a:pt x="0" y="288016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802055" y="8578565"/>
            <a:ext cx="2187829" cy="2670093"/>
          </a:xfrm>
          <a:custGeom>
            <a:avLst/>
            <a:gdLst/>
            <a:ahLst/>
            <a:cxnLst/>
            <a:rect l="l" t="t" r="r" b="b"/>
            <a:pathLst>
              <a:path w="6026180" h="4775748">
                <a:moveTo>
                  <a:pt x="0" y="0"/>
                </a:moveTo>
                <a:lnTo>
                  <a:pt x="6026181" y="0"/>
                </a:lnTo>
                <a:lnTo>
                  <a:pt x="6026181" y="4775748"/>
                </a:lnTo>
                <a:lnTo>
                  <a:pt x="0" y="477574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332367">
            <a:off x="16310271" y="-91932"/>
            <a:ext cx="1913626" cy="1420714"/>
          </a:xfrm>
          <a:custGeom>
            <a:avLst/>
            <a:gdLst/>
            <a:ahLst/>
            <a:cxnLst/>
            <a:rect l="l" t="t" r="r" b="b"/>
            <a:pathLst>
              <a:path w="3594601" h="2444329">
                <a:moveTo>
                  <a:pt x="0" y="0"/>
                </a:moveTo>
                <a:lnTo>
                  <a:pt x="3594601" y="0"/>
                </a:lnTo>
                <a:lnTo>
                  <a:pt x="3594601" y="2444329"/>
                </a:lnTo>
                <a:lnTo>
                  <a:pt x="0" y="2444329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1541354" flipH="1">
            <a:off x="-1050111" y="365121"/>
            <a:ext cx="2683943" cy="721000"/>
          </a:xfrm>
          <a:custGeom>
            <a:avLst/>
            <a:gdLst/>
            <a:ahLst/>
            <a:cxnLst/>
            <a:rect l="l" t="t" r="r" b="b"/>
            <a:pathLst>
              <a:path w="5710933" h="3422461">
                <a:moveTo>
                  <a:pt x="5710932" y="0"/>
                </a:moveTo>
                <a:lnTo>
                  <a:pt x="0" y="0"/>
                </a:lnTo>
                <a:lnTo>
                  <a:pt x="0" y="3422460"/>
                </a:lnTo>
                <a:lnTo>
                  <a:pt x="5710932" y="3422460"/>
                </a:lnTo>
                <a:lnTo>
                  <a:pt x="5710932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586403">
            <a:off x="16034027" y="9562015"/>
            <a:ext cx="2466114" cy="941604"/>
          </a:xfrm>
          <a:custGeom>
            <a:avLst/>
            <a:gdLst/>
            <a:ahLst/>
            <a:cxnLst/>
            <a:rect l="l" t="t" r="r" b="b"/>
            <a:pathLst>
              <a:path w="4210552" h="1740139">
                <a:moveTo>
                  <a:pt x="0" y="0"/>
                </a:moveTo>
                <a:lnTo>
                  <a:pt x="4210552" y="0"/>
                </a:lnTo>
                <a:lnTo>
                  <a:pt x="4210552" y="1740139"/>
                </a:lnTo>
                <a:lnTo>
                  <a:pt x="0" y="174013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4" name="Rectangle 13"/>
          <p:cNvSpPr/>
          <p:nvPr/>
        </p:nvSpPr>
        <p:spPr>
          <a:xfrm>
            <a:off x="3733800" y="263658"/>
            <a:ext cx="9753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2800" b="1" kern="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ỦY </a:t>
            </a:r>
            <a:r>
              <a:rPr lang="en-US" sz="2800" b="1" kern="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BAN NHÂN DÂN QUẬN LONG BIÊN </a:t>
            </a:r>
            <a:br>
              <a:rPr lang="en-US" sz="2800" b="1" kern="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2800" b="1" kern="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TRƯỜNG MẦM NON </a:t>
            </a:r>
            <a:r>
              <a:rPr lang="en-US" sz="2800" b="1" kern="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TRÀNG AN</a:t>
            </a:r>
            <a:endParaRPr lang="en-US" sz="2800" b="1" kern="0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en-US" sz="2800" b="1" kern="0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561"/>
          <p:cNvSpPr txBox="1">
            <a:spLocks noChangeArrowheads="1"/>
          </p:cNvSpPr>
          <p:nvPr/>
        </p:nvSpPr>
        <p:spPr bwMode="auto">
          <a:xfrm>
            <a:off x="5181599" y="2762795"/>
            <a:ext cx="79248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>
                <a:solidFill>
                  <a:srgbClr val="00CC00"/>
                </a:solidFill>
              </a:rPr>
              <a:t>BÉ KHÁM PHÁ KHOA HỌC</a:t>
            </a:r>
          </a:p>
        </p:txBody>
      </p:sp>
      <p:sp>
        <p:nvSpPr>
          <p:cNvPr id="16" name="Text Box 564"/>
          <p:cNvSpPr txBox="1">
            <a:spLocks noChangeArrowheads="1"/>
          </p:cNvSpPr>
          <p:nvPr/>
        </p:nvSpPr>
        <p:spPr bwMode="auto">
          <a:xfrm>
            <a:off x="4419600" y="4076700"/>
            <a:ext cx="10104120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4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4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4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4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4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4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endParaRPr lang="en-US" sz="4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4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4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4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4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4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4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4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4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4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endParaRPr lang="en-US" sz="4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4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4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4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4 - 5 </a:t>
            </a:r>
            <a:r>
              <a:rPr lang="en-US" sz="4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4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4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4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Thu </a:t>
            </a:r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endParaRPr lang="en-US" sz="4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7034286" y="9091136"/>
            <a:ext cx="42194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NĂM HỌC: 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2023-2024</a:t>
            </a:r>
            <a:endParaRPr lang="en-US" alt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0617" y="1287207"/>
            <a:ext cx="1166764" cy="10908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124" name="Picture 4" descr="1318232114_small_nvn_125452674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0"/>
            <a:ext cx="9753600" cy="937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1125" name="Picture 5" descr="0a1phoiquana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8077200" cy="925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1126" name="Rectangle 6"/>
          <p:cNvSpPr>
            <a:spLocks noChangeArrowheads="1"/>
          </p:cNvSpPr>
          <p:nvPr/>
        </p:nvSpPr>
        <p:spPr bwMode="auto">
          <a:xfrm>
            <a:off x="11887201" y="9263063"/>
            <a:ext cx="2157180" cy="826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63284" tIns="81642" rIns="163284" bIns="81642">
            <a:spAutoFit/>
          </a:bodyPr>
          <a:lstStyle/>
          <a:p>
            <a:pPr eaLnBrk="1" hangingPunct="1"/>
            <a:r>
              <a:rPr lang="en-US" altLang="en-US" sz="4300">
                <a:solidFill>
                  <a:srgbClr val="CC0000"/>
                </a:solidFill>
              </a:rPr>
              <a:t>Phơi lúa</a:t>
            </a:r>
          </a:p>
        </p:txBody>
      </p:sp>
      <p:sp>
        <p:nvSpPr>
          <p:cNvPr id="261127" name="Text Box 7"/>
          <p:cNvSpPr txBox="1">
            <a:spLocks noChangeArrowheads="1"/>
          </p:cNvSpPr>
          <p:nvPr/>
        </p:nvSpPr>
        <p:spPr bwMode="auto">
          <a:xfrm>
            <a:off x="1371600" y="9258300"/>
            <a:ext cx="5181600" cy="1149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63284" tIns="81642" rIns="163284" bIns="81642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400">
                <a:solidFill>
                  <a:srgbClr val="CC0000"/>
                </a:solidFill>
              </a:rPr>
              <a:t>Phơi áo</a:t>
            </a:r>
          </a:p>
        </p:txBody>
      </p:sp>
    </p:spTree>
    <p:extLst>
      <p:ext uri="{BB962C8B-B14F-4D97-AF65-F5344CB8AC3E}">
        <p14:creationId xmlns:p14="http://schemas.microsoft.com/office/powerpoint/2010/main" val="2333126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1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1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1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61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1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1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1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1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1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1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126" grpId="0"/>
      <p:bldP spid="2611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7999" cy="9913611"/>
          </a:xfrm>
          <a:custGeom>
            <a:avLst/>
            <a:gdLst/>
            <a:ahLst/>
            <a:cxnLst/>
            <a:rect l="l" t="t" r="r" b="b"/>
            <a:pathLst>
              <a:path w="14364046" h="7451349">
                <a:moveTo>
                  <a:pt x="0" y="0"/>
                </a:moveTo>
                <a:lnTo>
                  <a:pt x="14364046" y="0"/>
                </a:lnTo>
                <a:lnTo>
                  <a:pt x="14364046" y="7451348"/>
                </a:lnTo>
                <a:lnTo>
                  <a:pt x="0" y="74513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61551" y="8207226"/>
            <a:ext cx="2248445" cy="1706385"/>
          </a:xfrm>
          <a:custGeom>
            <a:avLst/>
            <a:gdLst/>
            <a:ahLst/>
            <a:cxnLst/>
            <a:rect l="l" t="t" r="r" b="b"/>
            <a:pathLst>
              <a:path w="3506660" h="2958744">
                <a:moveTo>
                  <a:pt x="0" y="0"/>
                </a:moveTo>
                <a:lnTo>
                  <a:pt x="3506660" y="0"/>
                </a:lnTo>
                <a:lnTo>
                  <a:pt x="3506660" y="2958744"/>
                </a:lnTo>
                <a:lnTo>
                  <a:pt x="0" y="295874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1279818">
            <a:off x="16172425" y="8353452"/>
            <a:ext cx="1586866" cy="1440081"/>
          </a:xfrm>
          <a:custGeom>
            <a:avLst/>
            <a:gdLst/>
            <a:ahLst/>
            <a:cxnLst/>
            <a:rect l="l" t="t" r="r" b="b"/>
            <a:pathLst>
              <a:path w="3173732" h="2880162">
                <a:moveTo>
                  <a:pt x="0" y="0"/>
                </a:moveTo>
                <a:lnTo>
                  <a:pt x="3173732" y="0"/>
                </a:lnTo>
                <a:lnTo>
                  <a:pt x="3173732" y="2880161"/>
                </a:lnTo>
                <a:lnTo>
                  <a:pt x="0" y="288016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802055" y="8578565"/>
            <a:ext cx="2187829" cy="2670093"/>
          </a:xfrm>
          <a:custGeom>
            <a:avLst/>
            <a:gdLst/>
            <a:ahLst/>
            <a:cxnLst/>
            <a:rect l="l" t="t" r="r" b="b"/>
            <a:pathLst>
              <a:path w="6026180" h="4775748">
                <a:moveTo>
                  <a:pt x="0" y="0"/>
                </a:moveTo>
                <a:lnTo>
                  <a:pt x="6026181" y="0"/>
                </a:lnTo>
                <a:lnTo>
                  <a:pt x="6026181" y="4775748"/>
                </a:lnTo>
                <a:lnTo>
                  <a:pt x="0" y="477574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332367">
            <a:off x="16310271" y="-91932"/>
            <a:ext cx="1913626" cy="1420714"/>
          </a:xfrm>
          <a:custGeom>
            <a:avLst/>
            <a:gdLst/>
            <a:ahLst/>
            <a:cxnLst/>
            <a:rect l="l" t="t" r="r" b="b"/>
            <a:pathLst>
              <a:path w="3594601" h="2444329">
                <a:moveTo>
                  <a:pt x="0" y="0"/>
                </a:moveTo>
                <a:lnTo>
                  <a:pt x="3594601" y="0"/>
                </a:lnTo>
                <a:lnTo>
                  <a:pt x="3594601" y="2444329"/>
                </a:lnTo>
                <a:lnTo>
                  <a:pt x="0" y="2444329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1541354" flipH="1">
            <a:off x="-1050111" y="365121"/>
            <a:ext cx="2683943" cy="721000"/>
          </a:xfrm>
          <a:custGeom>
            <a:avLst/>
            <a:gdLst/>
            <a:ahLst/>
            <a:cxnLst/>
            <a:rect l="l" t="t" r="r" b="b"/>
            <a:pathLst>
              <a:path w="5710933" h="3422461">
                <a:moveTo>
                  <a:pt x="5710932" y="0"/>
                </a:moveTo>
                <a:lnTo>
                  <a:pt x="0" y="0"/>
                </a:lnTo>
                <a:lnTo>
                  <a:pt x="0" y="3422460"/>
                </a:lnTo>
                <a:lnTo>
                  <a:pt x="5710932" y="3422460"/>
                </a:lnTo>
                <a:lnTo>
                  <a:pt x="5710932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586403">
            <a:off x="16034027" y="9562015"/>
            <a:ext cx="2466114" cy="941604"/>
          </a:xfrm>
          <a:custGeom>
            <a:avLst/>
            <a:gdLst/>
            <a:ahLst/>
            <a:cxnLst/>
            <a:rect l="l" t="t" r="r" b="b"/>
            <a:pathLst>
              <a:path w="4210552" h="1740139">
                <a:moveTo>
                  <a:pt x="0" y="0"/>
                </a:moveTo>
                <a:lnTo>
                  <a:pt x="4210552" y="0"/>
                </a:lnTo>
                <a:lnTo>
                  <a:pt x="4210552" y="1740139"/>
                </a:lnTo>
                <a:lnTo>
                  <a:pt x="0" y="174013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6" name="Text Box 564"/>
          <p:cNvSpPr txBox="1">
            <a:spLocks noChangeArrowheads="1"/>
          </p:cNvSpPr>
          <p:nvPr/>
        </p:nvSpPr>
        <p:spPr bwMode="auto">
          <a:xfrm>
            <a:off x="3135086" y="2601686"/>
            <a:ext cx="1010412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571500" indent="-571500" eaLnBrk="1" hangingPunct="1">
              <a:buFontTx/>
              <a:buChar char="-"/>
            </a:pPr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dồ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6400800" y="674914"/>
            <a:ext cx="345479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5400" dirty="0" err="1" smtClean="0">
                <a:latin typeface="Times New Roman" pitchFamily="18" charset="0"/>
                <a:cs typeface="Times New Roman" pitchFamily="18" charset="0"/>
              </a:rPr>
              <a:t>Đàm</a:t>
            </a:r>
            <a:r>
              <a:rPr lang="en-US" altLang="en-US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400" dirty="0" err="1" smtClean="0"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altLang="en-US" sz="5400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en-US" altLang="en-US" sz="5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7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bep nang luong mat tro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50670"/>
            <a:ext cx="8686800" cy="493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 descr="SX dien tu NLM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0" y="9736932"/>
            <a:ext cx="6553200" cy="44187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63284" tIns="81642" rIns="163284" bIns="81642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</a:rPr>
              <a:t>Bếp năng lượng Mặt Trời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8839200" y="8801101"/>
            <a:ext cx="6553200" cy="44187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63284" tIns="81642" rIns="163284" bIns="81642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</a:rPr>
              <a:t>Xe năng lượng Mặt Trời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0" y="1"/>
            <a:ext cx="8686800" cy="44187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63284" tIns="81642" rIns="163284" bIns="81642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</a:rPr>
              <a:t>Máy bay năng lượng Mặt Trời</a:t>
            </a: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9144000" y="1"/>
            <a:ext cx="8839200" cy="44187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63284" tIns="81642" rIns="163284" bIns="81642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</a:rPr>
              <a:t>Sản xuất điện từ năng lượng Mặt Trời</a:t>
            </a:r>
          </a:p>
        </p:txBody>
      </p:sp>
      <p:pic>
        <p:nvPicPr>
          <p:cNvPr id="18440" name="Picture 8" descr="xe131354956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5257800"/>
            <a:ext cx="94488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9" descr="maybaynangluongmattroisolarpow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86868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2" name="Text Box 10"/>
          <p:cNvSpPr txBox="1">
            <a:spLocks noChangeArrowheads="1"/>
          </p:cNvSpPr>
          <p:nvPr/>
        </p:nvSpPr>
        <p:spPr bwMode="auto">
          <a:xfrm>
            <a:off x="13868400" y="9144000"/>
            <a:ext cx="4114800" cy="441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63284" tIns="81642" rIns="163284" bIns="81642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FF00"/>
                </a:solidFill>
              </a:rPr>
              <a:t>Xe năng lượng mặt trời</a:t>
            </a:r>
          </a:p>
        </p:txBody>
      </p:sp>
    </p:spTree>
    <p:extLst>
      <p:ext uri="{BB962C8B-B14F-4D97-AF65-F5344CB8AC3E}">
        <p14:creationId xmlns:p14="http://schemas.microsoft.com/office/powerpoint/2010/main" val="1276272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7999" cy="9913611"/>
          </a:xfrm>
          <a:custGeom>
            <a:avLst/>
            <a:gdLst/>
            <a:ahLst/>
            <a:cxnLst/>
            <a:rect l="l" t="t" r="r" b="b"/>
            <a:pathLst>
              <a:path w="14364046" h="7451349">
                <a:moveTo>
                  <a:pt x="0" y="0"/>
                </a:moveTo>
                <a:lnTo>
                  <a:pt x="14364046" y="0"/>
                </a:lnTo>
                <a:lnTo>
                  <a:pt x="14364046" y="7451348"/>
                </a:lnTo>
                <a:lnTo>
                  <a:pt x="0" y="74513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61551" y="8207226"/>
            <a:ext cx="2248445" cy="1706385"/>
          </a:xfrm>
          <a:custGeom>
            <a:avLst/>
            <a:gdLst/>
            <a:ahLst/>
            <a:cxnLst/>
            <a:rect l="l" t="t" r="r" b="b"/>
            <a:pathLst>
              <a:path w="3506660" h="2958744">
                <a:moveTo>
                  <a:pt x="0" y="0"/>
                </a:moveTo>
                <a:lnTo>
                  <a:pt x="3506660" y="0"/>
                </a:lnTo>
                <a:lnTo>
                  <a:pt x="3506660" y="2958744"/>
                </a:lnTo>
                <a:lnTo>
                  <a:pt x="0" y="295874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1279818">
            <a:off x="16172425" y="8353452"/>
            <a:ext cx="1586866" cy="1440081"/>
          </a:xfrm>
          <a:custGeom>
            <a:avLst/>
            <a:gdLst/>
            <a:ahLst/>
            <a:cxnLst/>
            <a:rect l="l" t="t" r="r" b="b"/>
            <a:pathLst>
              <a:path w="3173732" h="2880162">
                <a:moveTo>
                  <a:pt x="0" y="0"/>
                </a:moveTo>
                <a:lnTo>
                  <a:pt x="3173732" y="0"/>
                </a:lnTo>
                <a:lnTo>
                  <a:pt x="3173732" y="2880161"/>
                </a:lnTo>
                <a:lnTo>
                  <a:pt x="0" y="288016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802055" y="8578565"/>
            <a:ext cx="2187829" cy="2670093"/>
          </a:xfrm>
          <a:custGeom>
            <a:avLst/>
            <a:gdLst/>
            <a:ahLst/>
            <a:cxnLst/>
            <a:rect l="l" t="t" r="r" b="b"/>
            <a:pathLst>
              <a:path w="6026180" h="4775748">
                <a:moveTo>
                  <a:pt x="0" y="0"/>
                </a:moveTo>
                <a:lnTo>
                  <a:pt x="6026181" y="0"/>
                </a:lnTo>
                <a:lnTo>
                  <a:pt x="6026181" y="4775748"/>
                </a:lnTo>
                <a:lnTo>
                  <a:pt x="0" y="477574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332367">
            <a:off x="16310271" y="-91932"/>
            <a:ext cx="1913626" cy="1420714"/>
          </a:xfrm>
          <a:custGeom>
            <a:avLst/>
            <a:gdLst/>
            <a:ahLst/>
            <a:cxnLst/>
            <a:rect l="l" t="t" r="r" b="b"/>
            <a:pathLst>
              <a:path w="3594601" h="2444329">
                <a:moveTo>
                  <a:pt x="0" y="0"/>
                </a:moveTo>
                <a:lnTo>
                  <a:pt x="3594601" y="0"/>
                </a:lnTo>
                <a:lnTo>
                  <a:pt x="3594601" y="2444329"/>
                </a:lnTo>
                <a:lnTo>
                  <a:pt x="0" y="2444329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1541354" flipH="1">
            <a:off x="-1050111" y="365121"/>
            <a:ext cx="2683943" cy="721000"/>
          </a:xfrm>
          <a:custGeom>
            <a:avLst/>
            <a:gdLst/>
            <a:ahLst/>
            <a:cxnLst/>
            <a:rect l="l" t="t" r="r" b="b"/>
            <a:pathLst>
              <a:path w="5710933" h="3422461">
                <a:moveTo>
                  <a:pt x="5710932" y="0"/>
                </a:moveTo>
                <a:lnTo>
                  <a:pt x="0" y="0"/>
                </a:lnTo>
                <a:lnTo>
                  <a:pt x="0" y="3422460"/>
                </a:lnTo>
                <a:lnTo>
                  <a:pt x="5710932" y="3422460"/>
                </a:lnTo>
                <a:lnTo>
                  <a:pt x="5710932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586403">
            <a:off x="16034027" y="9562015"/>
            <a:ext cx="2466114" cy="941604"/>
          </a:xfrm>
          <a:custGeom>
            <a:avLst/>
            <a:gdLst/>
            <a:ahLst/>
            <a:cxnLst/>
            <a:rect l="l" t="t" r="r" b="b"/>
            <a:pathLst>
              <a:path w="4210552" h="1740139">
                <a:moveTo>
                  <a:pt x="0" y="0"/>
                </a:moveTo>
                <a:lnTo>
                  <a:pt x="4210552" y="0"/>
                </a:lnTo>
                <a:lnTo>
                  <a:pt x="4210552" y="1740139"/>
                </a:lnTo>
                <a:lnTo>
                  <a:pt x="0" y="174013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6248400" y="191477"/>
            <a:ext cx="513794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5400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altLang="en-US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400" dirty="0" err="1" smtClean="0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altLang="en-US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400" dirty="0" err="1" smtClean="0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altLang="en-US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400" dirty="0" err="1" smtClean="0">
                <a:latin typeface="Times New Roman" pitchFamily="18" charset="0"/>
                <a:cs typeface="Times New Roman" pitchFamily="18" charset="0"/>
              </a:rPr>
              <a:t>trưa</a:t>
            </a:r>
            <a:endParaRPr lang="en-US" alt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774" y="1632220"/>
            <a:ext cx="15378226" cy="769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56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7999" cy="9913611"/>
          </a:xfrm>
          <a:custGeom>
            <a:avLst/>
            <a:gdLst/>
            <a:ahLst/>
            <a:cxnLst/>
            <a:rect l="l" t="t" r="r" b="b"/>
            <a:pathLst>
              <a:path w="14364046" h="7451349">
                <a:moveTo>
                  <a:pt x="0" y="0"/>
                </a:moveTo>
                <a:lnTo>
                  <a:pt x="14364046" y="0"/>
                </a:lnTo>
                <a:lnTo>
                  <a:pt x="14364046" y="7451348"/>
                </a:lnTo>
                <a:lnTo>
                  <a:pt x="0" y="74513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61551" y="8207226"/>
            <a:ext cx="2248445" cy="1706385"/>
          </a:xfrm>
          <a:custGeom>
            <a:avLst/>
            <a:gdLst/>
            <a:ahLst/>
            <a:cxnLst/>
            <a:rect l="l" t="t" r="r" b="b"/>
            <a:pathLst>
              <a:path w="3506660" h="2958744">
                <a:moveTo>
                  <a:pt x="0" y="0"/>
                </a:moveTo>
                <a:lnTo>
                  <a:pt x="3506660" y="0"/>
                </a:lnTo>
                <a:lnTo>
                  <a:pt x="3506660" y="2958744"/>
                </a:lnTo>
                <a:lnTo>
                  <a:pt x="0" y="295874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1279818">
            <a:off x="16172425" y="8353452"/>
            <a:ext cx="1586866" cy="1440081"/>
          </a:xfrm>
          <a:custGeom>
            <a:avLst/>
            <a:gdLst/>
            <a:ahLst/>
            <a:cxnLst/>
            <a:rect l="l" t="t" r="r" b="b"/>
            <a:pathLst>
              <a:path w="3173732" h="2880162">
                <a:moveTo>
                  <a:pt x="0" y="0"/>
                </a:moveTo>
                <a:lnTo>
                  <a:pt x="3173732" y="0"/>
                </a:lnTo>
                <a:lnTo>
                  <a:pt x="3173732" y="2880161"/>
                </a:lnTo>
                <a:lnTo>
                  <a:pt x="0" y="288016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802055" y="8578565"/>
            <a:ext cx="2187829" cy="2670093"/>
          </a:xfrm>
          <a:custGeom>
            <a:avLst/>
            <a:gdLst/>
            <a:ahLst/>
            <a:cxnLst/>
            <a:rect l="l" t="t" r="r" b="b"/>
            <a:pathLst>
              <a:path w="6026180" h="4775748">
                <a:moveTo>
                  <a:pt x="0" y="0"/>
                </a:moveTo>
                <a:lnTo>
                  <a:pt x="6026181" y="0"/>
                </a:lnTo>
                <a:lnTo>
                  <a:pt x="6026181" y="4775748"/>
                </a:lnTo>
                <a:lnTo>
                  <a:pt x="0" y="477574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332367">
            <a:off x="16310271" y="-91932"/>
            <a:ext cx="1913626" cy="1420714"/>
          </a:xfrm>
          <a:custGeom>
            <a:avLst/>
            <a:gdLst/>
            <a:ahLst/>
            <a:cxnLst/>
            <a:rect l="l" t="t" r="r" b="b"/>
            <a:pathLst>
              <a:path w="3594601" h="2444329">
                <a:moveTo>
                  <a:pt x="0" y="0"/>
                </a:moveTo>
                <a:lnTo>
                  <a:pt x="3594601" y="0"/>
                </a:lnTo>
                <a:lnTo>
                  <a:pt x="3594601" y="2444329"/>
                </a:lnTo>
                <a:lnTo>
                  <a:pt x="0" y="2444329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1541354" flipH="1">
            <a:off x="-1050111" y="365121"/>
            <a:ext cx="2683943" cy="721000"/>
          </a:xfrm>
          <a:custGeom>
            <a:avLst/>
            <a:gdLst/>
            <a:ahLst/>
            <a:cxnLst/>
            <a:rect l="l" t="t" r="r" b="b"/>
            <a:pathLst>
              <a:path w="5710933" h="3422461">
                <a:moveTo>
                  <a:pt x="5710932" y="0"/>
                </a:moveTo>
                <a:lnTo>
                  <a:pt x="0" y="0"/>
                </a:lnTo>
                <a:lnTo>
                  <a:pt x="0" y="3422460"/>
                </a:lnTo>
                <a:lnTo>
                  <a:pt x="5710932" y="3422460"/>
                </a:lnTo>
                <a:lnTo>
                  <a:pt x="5710932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586403">
            <a:off x="16034027" y="9562015"/>
            <a:ext cx="2466114" cy="941604"/>
          </a:xfrm>
          <a:custGeom>
            <a:avLst/>
            <a:gdLst/>
            <a:ahLst/>
            <a:cxnLst/>
            <a:rect l="l" t="t" r="r" b="b"/>
            <a:pathLst>
              <a:path w="4210552" h="1740139">
                <a:moveTo>
                  <a:pt x="0" y="0"/>
                </a:moveTo>
                <a:lnTo>
                  <a:pt x="4210552" y="0"/>
                </a:lnTo>
                <a:lnTo>
                  <a:pt x="4210552" y="1740139"/>
                </a:lnTo>
                <a:lnTo>
                  <a:pt x="0" y="174013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6" name="Text Box 564"/>
          <p:cNvSpPr txBox="1">
            <a:spLocks noChangeArrowheads="1"/>
          </p:cNvSpPr>
          <p:nvPr/>
        </p:nvSpPr>
        <p:spPr bwMode="auto">
          <a:xfrm>
            <a:off x="3135086" y="2601686"/>
            <a:ext cx="10104120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571500" indent="-571500" eaLnBrk="1" hangingPunct="1">
              <a:buFontTx/>
              <a:buChar char="-"/>
            </a:pPr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trưa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571500" indent="-571500" eaLnBrk="1" hangingPunct="1">
              <a:buFontTx/>
              <a:buChar char="-"/>
            </a:pP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4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trưa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6400800" y="674914"/>
            <a:ext cx="345479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5400" dirty="0" err="1" smtClean="0">
                <a:latin typeface="Times New Roman" pitchFamily="18" charset="0"/>
                <a:cs typeface="Times New Roman" pitchFamily="18" charset="0"/>
              </a:rPr>
              <a:t>Đàm</a:t>
            </a:r>
            <a:r>
              <a:rPr lang="en-US" altLang="en-US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400" dirty="0" err="1" smtClean="0"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altLang="en-US" sz="5400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en-US" altLang="en-US" sz="5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87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445" name="Picture 5" descr="NANG NONG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91600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9447" name="Picture 7" descr="Cao da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0"/>
            <a:ext cx="9296400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</a:t>
            </a:r>
            <a:r>
              <a:rPr lang="en-US">
                <a:solidFill>
                  <a:schemeClr val="hlink"/>
                </a:solidFill>
              </a:rPr>
              <a:t>Đội nón, che dù</a:t>
            </a:r>
          </a:p>
        </p:txBody>
      </p:sp>
    </p:spTree>
    <p:extLst>
      <p:ext uri="{BB962C8B-B14F-4D97-AF65-F5344CB8AC3E}">
        <p14:creationId xmlns:p14="http://schemas.microsoft.com/office/powerpoint/2010/main" val="2296875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9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9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9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9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9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9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9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4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196" name="Picture 4" descr="rung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71500"/>
            <a:ext cx="9144000" cy="925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>
              <a:solidFill>
                <a:srgbClr val="00FFCC"/>
              </a:solidFill>
              <a:latin typeface="Times New Roman" pitchFamily="18" charset="0"/>
            </a:endParaRPr>
          </a:p>
        </p:txBody>
      </p:sp>
      <p:pic>
        <p:nvPicPr>
          <p:cNvPr id="264197" name="Picture 5" descr="image0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571500"/>
            <a:ext cx="8382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4901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4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64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64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419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Mặt Trời lặn (timelapse)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86000" y="1714500"/>
            <a:ext cx="14249400" cy="7600950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629400" y="256792"/>
            <a:ext cx="347402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5400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altLang="en-US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400" dirty="0" err="1" smtClean="0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altLang="en-US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400" dirty="0" err="1" smtClean="0">
                <a:latin typeface="Times New Roman" pitchFamily="18" charset="0"/>
                <a:cs typeface="Times New Roman" pitchFamily="18" charset="0"/>
              </a:rPr>
              <a:t>lặn</a:t>
            </a:r>
            <a:endParaRPr lang="en-US" altLang="en-US" sz="5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1728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7999" cy="9913611"/>
          </a:xfrm>
          <a:custGeom>
            <a:avLst/>
            <a:gdLst/>
            <a:ahLst/>
            <a:cxnLst/>
            <a:rect l="l" t="t" r="r" b="b"/>
            <a:pathLst>
              <a:path w="14364046" h="7451349">
                <a:moveTo>
                  <a:pt x="0" y="0"/>
                </a:moveTo>
                <a:lnTo>
                  <a:pt x="14364046" y="0"/>
                </a:lnTo>
                <a:lnTo>
                  <a:pt x="14364046" y="7451348"/>
                </a:lnTo>
                <a:lnTo>
                  <a:pt x="0" y="74513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61551" y="8207226"/>
            <a:ext cx="2248445" cy="1706385"/>
          </a:xfrm>
          <a:custGeom>
            <a:avLst/>
            <a:gdLst/>
            <a:ahLst/>
            <a:cxnLst/>
            <a:rect l="l" t="t" r="r" b="b"/>
            <a:pathLst>
              <a:path w="3506660" h="2958744">
                <a:moveTo>
                  <a:pt x="0" y="0"/>
                </a:moveTo>
                <a:lnTo>
                  <a:pt x="3506660" y="0"/>
                </a:lnTo>
                <a:lnTo>
                  <a:pt x="3506660" y="2958744"/>
                </a:lnTo>
                <a:lnTo>
                  <a:pt x="0" y="295874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1279818">
            <a:off x="16172425" y="8353452"/>
            <a:ext cx="1586866" cy="1440081"/>
          </a:xfrm>
          <a:custGeom>
            <a:avLst/>
            <a:gdLst/>
            <a:ahLst/>
            <a:cxnLst/>
            <a:rect l="l" t="t" r="r" b="b"/>
            <a:pathLst>
              <a:path w="3173732" h="2880162">
                <a:moveTo>
                  <a:pt x="0" y="0"/>
                </a:moveTo>
                <a:lnTo>
                  <a:pt x="3173732" y="0"/>
                </a:lnTo>
                <a:lnTo>
                  <a:pt x="3173732" y="2880161"/>
                </a:lnTo>
                <a:lnTo>
                  <a:pt x="0" y="288016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802055" y="8578565"/>
            <a:ext cx="2187829" cy="2670093"/>
          </a:xfrm>
          <a:custGeom>
            <a:avLst/>
            <a:gdLst/>
            <a:ahLst/>
            <a:cxnLst/>
            <a:rect l="l" t="t" r="r" b="b"/>
            <a:pathLst>
              <a:path w="6026180" h="4775748">
                <a:moveTo>
                  <a:pt x="0" y="0"/>
                </a:moveTo>
                <a:lnTo>
                  <a:pt x="6026181" y="0"/>
                </a:lnTo>
                <a:lnTo>
                  <a:pt x="6026181" y="4775748"/>
                </a:lnTo>
                <a:lnTo>
                  <a:pt x="0" y="477574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332367">
            <a:off x="16310271" y="-91932"/>
            <a:ext cx="1913626" cy="1420714"/>
          </a:xfrm>
          <a:custGeom>
            <a:avLst/>
            <a:gdLst/>
            <a:ahLst/>
            <a:cxnLst/>
            <a:rect l="l" t="t" r="r" b="b"/>
            <a:pathLst>
              <a:path w="3594601" h="2444329">
                <a:moveTo>
                  <a:pt x="0" y="0"/>
                </a:moveTo>
                <a:lnTo>
                  <a:pt x="3594601" y="0"/>
                </a:lnTo>
                <a:lnTo>
                  <a:pt x="3594601" y="2444329"/>
                </a:lnTo>
                <a:lnTo>
                  <a:pt x="0" y="2444329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1541354" flipH="1">
            <a:off x="-1050111" y="365121"/>
            <a:ext cx="2683943" cy="721000"/>
          </a:xfrm>
          <a:custGeom>
            <a:avLst/>
            <a:gdLst/>
            <a:ahLst/>
            <a:cxnLst/>
            <a:rect l="l" t="t" r="r" b="b"/>
            <a:pathLst>
              <a:path w="5710933" h="3422461">
                <a:moveTo>
                  <a:pt x="5710932" y="0"/>
                </a:moveTo>
                <a:lnTo>
                  <a:pt x="0" y="0"/>
                </a:lnTo>
                <a:lnTo>
                  <a:pt x="0" y="3422460"/>
                </a:lnTo>
                <a:lnTo>
                  <a:pt x="5710932" y="3422460"/>
                </a:lnTo>
                <a:lnTo>
                  <a:pt x="5710932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586403">
            <a:off x="16034027" y="9562015"/>
            <a:ext cx="2466114" cy="941604"/>
          </a:xfrm>
          <a:custGeom>
            <a:avLst/>
            <a:gdLst/>
            <a:ahLst/>
            <a:cxnLst/>
            <a:rect l="l" t="t" r="r" b="b"/>
            <a:pathLst>
              <a:path w="4210552" h="1740139">
                <a:moveTo>
                  <a:pt x="0" y="0"/>
                </a:moveTo>
                <a:lnTo>
                  <a:pt x="4210552" y="0"/>
                </a:lnTo>
                <a:lnTo>
                  <a:pt x="4210552" y="1740139"/>
                </a:lnTo>
                <a:lnTo>
                  <a:pt x="0" y="174013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6" name="Text Box 564"/>
          <p:cNvSpPr txBox="1">
            <a:spLocks noChangeArrowheads="1"/>
          </p:cNvSpPr>
          <p:nvPr/>
        </p:nvSpPr>
        <p:spPr bwMode="auto">
          <a:xfrm>
            <a:off x="3135086" y="2601686"/>
            <a:ext cx="10104120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571500" indent="-571500" eaLnBrk="1" hangingPunct="1">
              <a:buFontTx/>
              <a:buChar char="-"/>
            </a:pPr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nặn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571500" indent="-571500" eaLnBrk="1" hangingPunct="1">
              <a:buFontTx/>
              <a:buChar char="-"/>
            </a:pP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lặn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571500" indent="-571500" eaLnBrk="1" hangingPunct="1">
              <a:buFontTx/>
              <a:buChar char="-"/>
            </a:pPr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lặn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6400800" y="674914"/>
            <a:ext cx="345479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5400" dirty="0" err="1" smtClean="0">
                <a:latin typeface="Times New Roman" pitchFamily="18" charset="0"/>
                <a:cs typeface="Times New Roman" pitchFamily="18" charset="0"/>
              </a:rPr>
              <a:t>Đàm</a:t>
            </a:r>
            <a:r>
              <a:rPr lang="en-US" altLang="en-US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400" dirty="0" err="1" smtClean="0"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altLang="en-US" sz="5400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en-US" altLang="en-US" sz="5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84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Công việc buổi chiều</a:t>
            </a:r>
          </a:p>
        </p:txBody>
      </p:sp>
      <p:sp>
        <p:nvSpPr>
          <p:cNvPr id="272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2388" name="Picture 4" descr="buacomgiadi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286000"/>
            <a:ext cx="8077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2389" name="Picture 5" descr="1280884927-tre-xem-tivi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2400300"/>
            <a:ext cx="8572500" cy="674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875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7999" cy="9913611"/>
          </a:xfrm>
          <a:custGeom>
            <a:avLst/>
            <a:gdLst/>
            <a:ahLst/>
            <a:cxnLst/>
            <a:rect l="l" t="t" r="r" b="b"/>
            <a:pathLst>
              <a:path w="14364046" h="7451349">
                <a:moveTo>
                  <a:pt x="0" y="0"/>
                </a:moveTo>
                <a:lnTo>
                  <a:pt x="14364046" y="0"/>
                </a:lnTo>
                <a:lnTo>
                  <a:pt x="14364046" y="7451348"/>
                </a:lnTo>
                <a:lnTo>
                  <a:pt x="0" y="74513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61551" y="8207226"/>
            <a:ext cx="2248445" cy="1706385"/>
          </a:xfrm>
          <a:custGeom>
            <a:avLst/>
            <a:gdLst/>
            <a:ahLst/>
            <a:cxnLst/>
            <a:rect l="l" t="t" r="r" b="b"/>
            <a:pathLst>
              <a:path w="3506660" h="2958744">
                <a:moveTo>
                  <a:pt x="0" y="0"/>
                </a:moveTo>
                <a:lnTo>
                  <a:pt x="3506660" y="0"/>
                </a:lnTo>
                <a:lnTo>
                  <a:pt x="3506660" y="2958744"/>
                </a:lnTo>
                <a:lnTo>
                  <a:pt x="0" y="295874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1279818">
            <a:off x="16172425" y="8353452"/>
            <a:ext cx="1586866" cy="1440081"/>
          </a:xfrm>
          <a:custGeom>
            <a:avLst/>
            <a:gdLst/>
            <a:ahLst/>
            <a:cxnLst/>
            <a:rect l="l" t="t" r="r" b="b"/>
            <a:pathLst>
              <a:path w="3173732" h="2880162">
                <a:moveTo>
                  <a:pt x="0" y="0"/>
                </a:moveTo>
                <a:lnTo>
                  <a:pt x="3173732" y="0"/>
                </a:lnTo>
                <a:lnTo>
                  <a:pt x="3173732" y="2880161"/>
                </a:lnTo>
                <a:lnTo>
                  <a:pt x="0" y="288016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802055" y="8578565"/>
            <a:ext cx="2187829" cy="2670093"/>
          </a:xfrm>
          <a:custGeom>
            <a:avLst/>
            <a:gdLst/>
            <a:ahLst/>
            <a:cxnLst/>
            <a:rect l="l" t="t" r="r" b="b"/>
            <a:pathLst>
              <a:path w="6026180" h="4775748">
                <a:moveTo>
                  <a:pt x="0" y="0"/>
                </a:moveTo>
                <a:lnTo>
                  <a:pt x="6026181" y="0"/>
                </a:lnTo>
                <a:lnTo>
                  <a:pt x="6026181" y="4775748"/>
                </a:lnTo>
                <a:lnTo>
                  <a:pt x="0" y="477574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332367">
            <a:off x="16310271" y="-91932"/>
            <a:ext cx="1913626" cy="1420714"/>
          </a:xfrm>
          <a:custGeom>
            <a:avLst/>
            <a:gdLst/>
            <a:ahLst/>
            <a:cxnLst/>
            <a:rect l="l" t="t" r="r" b="b"/>
            <a:pathLst>
              <a:path w="3594601" h="2444329">
                <a:moveTo>
                  <a:pt x="0" y="0"/>
                </a:moveTo>
                <a:lnTo>
                  <a:pt x="3594601" y="0"/>
                </a:lnTo>
                <a:lnTo>
                  <a:pt x="3594601" y="2444329"/>
                </a:lnTo>
                <a:lnTo>
                  <a:pt x="0" y="2444329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1541354" flipH="1">
            <a:off x="-1050111" y="365121"/>
            <a:ext cx="2683943" cy="721000"/>
          </a:xfrm>
          <a:custGeom>
            <a:avLst/>
            <a:gdLst/>
            <a:ahLst/>
            <a:cxnLst/>
            <a:rect l="l" t="t" r="r" b="b"/>
            <a:pathLst>
              <a:path w="5710933" h="3422461">
                <a:moveTo>
                  <a:pt x="5710932" y="0"/>
                </a:moveTo>
                <a:lnTo>
                  <a:pt x="0" y="0"/>
                </a:lnTo>
                <a:lnTo>
                  <a:pt x="0" y="3422460"/>
                </a:lnTo>
                <a:lnTo>
                  <a:pt x="5710932" y="3422460"/>
                </a:lnTo>
                <a:lnTo>
                  <a:pt x="5710932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586403">
            <a:off x="16034027" y="9562015"/>
            <a:ext cx="2466114" cy="941604"/>
          </a:xfrm>
          <a:custGeom>
            <a:avLst/>
            <a:gdLst/>
            <a:ahLst/>
            <a:cxnLst/>
            <a:rect l="l" t="t" r="r" b="b"/>
            <a:pathLst>
              <a:path w="4210552" h="1740139">
                <a:moveTo>
                  <a:pt x="0" y="0"/>
                </a:moveTo>
                <a:lnTo>
                  <a:pt x="4210552" y="0"/>
                </a:lnTo>
                <a:lnTo>
                  <a:pt x="4210552" y="1740139"/>
                </a:lnTo>
                <a:lnTo>
                  <a:pt x="0" y="174013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9" name="Rectangle 18"/>
          <p:cNvSpPr/>
          <p:nvPr/>
        </p:nvSpPr>
        <p:spPr>
          <a:xfrm>
            <a:off x="813470" y="990600"/>
            <a:ext cx="16661058" cy="8402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 eaLnBrk="1" hangingPunct="1">
              <a:buFontTx/>
              <a:buAutoNum type="romanUcPeriod"/>
              <a:defRPr/>
            </a:pPr>
            <a:r>
              <a:rPr lang="en-US" sz="5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Mục</a:t>
            </a:r>
            <a:r>
              <a:rPr lang="en-US" sz="5400" b="1" dirty="0">
                <a:solidFill>
                  <a:srgbClr val="00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đích</a:t>
            </a:r>
            <a:r>
              <a:rPr lang="en-US" sz="5400" b="1" dirty="0">
                <a:solidFill>
                  <a:srgbClr val="00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yêu</a:t>
            </a:r>
            <a:r>
              <a:rPr lang="en-US" sz="5400" b="1" dirty="0">
                <a:solidFill>
                  <a:srgbClr val="00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cầu</a:t>
            </a:r>
            <a:endParaRPr lang="en-US" sz="5400" b="1" dirty="0">
              <a:solidFill>
                <a:srgbClr val="0000CC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en-US" sz="5400" b="1" dirty="0">
              <a:solidFill>
                <a:srgbClr val="0000CC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1.Kiến thức</a:t>
            </a:r>
            <a:endParaRPr lang="vi-VN" sz="3600" dirty="0">
              <a:solidFill>
                <a:srgbClr val="0000CC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vi-VN" sz="3600" dirty="0">
                <a:solidFill>
                  <a:srgbClr val="00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- Trẻ biết mặt trời, mặt trăng và các vì sao là những hành tinh ở rất xa trái đất</a:t>
            </a:r>
          </a:p>
          <a:p>
            <a:pPr eaLnBrk="1" hangingPunct="1">
              <a:defRPr/>
            </a:pPr>
            <a:r>
              <a:rPr lang="vi-VN" sz="3600" dirty="0">
                <a:solidFill>
                  <a:srgbClr val="00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-Trẻ biết được những tác dụng ( tác hại) của ánh sáng mặt trời, mặt trăng và các vì sao với cuộc sống của con người, con vật và cây cỏ trên trái đất</a:t>
            </a:r>
          </a:p>
          <a:p>
            <a:pPr eaLnBrk="1" hangingPunct="1">
              <a:defRPr/>
            </a:pPr>
            <a:r>
              <a:rPr lang="vi-VN" sz="3600" dirty="0">
                <a:solidFill>
                  <a:srgbClr val="00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-Trẻ hiểu vì sao có ngày và đêm</a:t>
            </a:r>
          </a:p>
          <a:p>
            <a:pPr eaLnBrk="1" hangingPunct="1">
              <a:defRPr/>
            </a:pPr>
            <a:r>
              <a:rPr 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2.Kỹ năng</a:t>
            </a:r>
            <a:endParaRPr lang="vi-VN" sz="3600" dirty="0">
              <a:solidFill>
                <a:srgbClr val="0000CC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vi-VN" sz="3600" dirty="0">
                <a:solidFill>
                  <a:srgbClr val="00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- Phát triển kỹ năng quan sát, tư duy, ghi nhớ cho trẻ.</a:t>
            </a:r>
          </a:p>
          <a:p>
            <a:pPr eaLnBrk="1" hangingPunct="1">
              <a:defRPr/>
            </a:pPr>
            <a:r>
              <a:rPr lang="vi-VN" sz="3600" dirty="0">
                <a:solidFill>
                  <a:srgbClr val="00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- Phát triển kỹ năng so sánh, phân loại.</a:t>
            </a:r>
          </a:p>
          <a:p>
            <a:pPr eaLnBrk="1" hangingPunct="1">
              <a:defRPr/>
            </a:pPr>
            <a:r>
              <a:rPr lang="vi-VN" sz="3600" dirty="0">
                <a:solidFill>
                  <a:srgbClr val="00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- Mở rộng thêm vốn từ cho trẻ.</a:t>
            </a:r>
          </a:p>
          <a:p>
            <a:pPr eaLnBrk="1" hangingPunct="1">
              <a:defRPr/>
            </a:pPr>
            <a:r>
              <a:rPr 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3.Thái độ</a:t>
            </a:r>
            <a:endParaRPr lang="vi-VN" sz="3600" dirty="0">
              <a:solidFill>
                <a:srgbClr val="0000CC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just" eaLnBrk="1" hangingPunct="1">
              <a:defRPr/>
            </a:pPr>
            <a:r>
              <a:rPr lang="vi-VN" sz="3600" dirty="0">
                <a:solidFill>
                  <a:srgbClr val="00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-Trẻ biết sinh hoạt (học, vui chơi, ăn, ngủ) phù hợp với từng thời điểm trong ngày.</a:t>
            </a:r>
          </a:p>
          <a:p>
            <a:pPr eaLnBrk="1" hangingPunct="1">
              <a:defRPr/>
            </a:pPr>
            <a:r>
              <a:rPr lang="vi-VN" sz="3600" dirty="0">
                <a:solidFill>
                  <a:srgbClr val="00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-Tích cực tham gia HĐ</a:t>
            </a:r>
          </a:p>
        </p:txBody>
      </p:sp>
    </p:spTree>
    <p:extLst>
      <p:ext uri="{BB962C8B-B14F-4D97-AF65-F5344CB8AC3E}">
        <p14:creationId xmlns:p14="http://schemas.microsoft.com/office/powerpoint/2010/main" val="79014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 sz="7100"/>
          </a:p>
        </p:txBody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7572" name="Picture 4" descr="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1" y="571500"/>
            <a:ext cx="8124826" cy="857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7573" name="Picture 5" descr="chim-1603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457200"/>
            <a:ext cx="8077200" cy="868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6227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37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237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237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57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Bầu</a:t>
            </a:r>
            <a:r>
              <a:rPr lang="en-US" dirty="0" smtClean="0"/>
              <a:t> </a:t>
            </a:r>
            <a:r>
              <a:rPr lang="en-US" dirty="0" err="1" smtClean="0"/>
              <a:t>trời</a:t>
            </a:r>
            <a:r>
              <a:rPr lang="en-US" dirty="0" smtClean="0"/>
              <a:t> </a:t>
            </a:r>
            <a:r>
              <a:rPr lang="en-US" dirty="0" err="1" smtClean="0"/>
              <a:t>về</a:t>
            </a:r>
            <a:r>
              <a:rPr lang="en-US" dirty="0" smtClean="0"/>
              <a:t> </a:t>
            </a:r>
            <a:r>
              <a:rPr lang="en-US" dirty="0" err="1" smtClean="0"/>
              <a:t>đêm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714500"/>
            <a:ext cx="13389984" cy="8053587"/>
          </a:xfrm>
        </p:spPr>
      </p:pic>
    </p:spTree>
    <p:extLst>
      <p:ext uri="{BB962C8B-B14F-4D97-AF65-F5344CB8AC3E}">
        <p14:creationId xmlns:p14="http://schemas.microsoft.com/office/powerpoint/2010/main" val="1132288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5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20"/>
          <a:stretch>
            <a:fillRect/>
          </a:stretch>
        </p:blipFill>
        <p:spPr bwMode="auto">
          <a:xfrm>
            <a:off x="-304800" y="0"/>
            <a:ext cx="18897600" cy="1132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3539" name="AutoShape 3"/>
          <p:cNvSpPr>
            <a:spLocks noChangeArrowheads="1"/>
          </p:cNvSpPr>
          <p:nvPr/>
        </p:nvSpPr>
        <p:spPr bwMode="auto">
          <a:xfrm rot="-284601">
            <a:off x="762000" y="342900"/>
            <a:ext cx="1184276" cy="1371600"/>
          </a:xfrm>
          <a:prstGeom prst="moon">
            <a:avLst>
              <a:gd name="adj" fmla="val 50000"/>
            </a:avLst>
          </a:prstGeom>
          <a:solidFill>
            <a:srgbClr val="F6FCA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63284" tIns="81642" rIns="163284" bIns="81642" anchor="ctr"/>
          <a:lstStyle/>
          <a:p>
            <a:endParaRPr lang="en-US"/>
          </a:p>
        </p:txBody>
      </p:sp>
      <p:pic>
        <p:nvPicPr>
          <p:cNvPr id="193540" name="Picture 43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5600" y="1600200"/>
            <a:ext cx="10668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3541" name="Picture 43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839200" y="1250157"/>
            <a:ext cx="762000" cy="550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3542" name="Picture 43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42900"/>
            <a:ext cx="10668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3543" name="Picture 43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1600" y="342900"/>
            <a:ext cx="10668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3544" name="Picture 43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514600"/>
            <a:ext cx="10668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3545" name="Picture 43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42900"/>
            <a:ext cx="609600" cy="440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3546" name="Picture 43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10820400" y="342900"/>
            <a:ext cx="304800" cy="221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3547" name="Picture 43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600200"/>
            <a:ext cx="10668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3548" name="Picture 43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0400" y="1943101"/>
            <a:ext cx="457200" cy="330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3549" name="Picture 43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42900"/>
            <a:ext cx="10668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3550" name="Picture 43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1600" y="800100"/>
            <a:ext cx="10668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8434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93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93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193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193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193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500"/>
                                        <p:tgtEl>
                                          <p:spTgt spid="193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193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0" dur="500"/>
                                        <p:tgtEl>
                                          <p:spTgt spid="193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3" dur="500"/>
                                        <p:tgtEl>
                                          <p:spTgt spid="193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6" dur="500"/>
                                        <p:tgtEl>
                                          <p:spTgt spid="193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9" dur="500"/>
                                        <p:tgtEl>
                                          <p:spTgt spid="193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500"/>
                                        <p:tgtEl>
                                          <p:spTgt spid="193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9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500" fill="hold"/>
                                        <p:tgtEl>
                                          <p:spTgt spid="1935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1935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935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935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63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39306E-6 L 0.80937 -0.03329 " pathEditMode="relative" rAng="0" ptsTypes="AA">
                                      <p:cBhvr>
                                        <p:cTn id="50" dur="5000" fill="hold"/>
                                        <p:tgtEl>
                                          <p:spTgt spid="1935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469" y="-16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39" grpId="0" animBg="1"/>
      <p:bldP spid="193539" grpId="1" animBg="1"/>
      <p:bldP spid="193539" grpId="2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20"/>
          <a:stretch>
            <a:fillRect/>
          </a:stretch>
        </p:blipFill>
        <p:spPr bwMode="auto">
          <a:xfrm>
            <a:off x="-304800" y="0"/>
            <a:ext cx="18897600" cy="1132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70" name="Picture 43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10820400" y="342900"/>
            <a:ext cx="304800" cy="221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75" name="Oval 15"/>
          <p:cNvSpPr>
            <a:spLocks noChangeArrowheads="1"/>
          </p:cNvSpPr>
          <p:nvPr/>
        </p:nvSpPr>
        <p:spPr bwMode="auto">
          <a:xfrm>
            <a:off x="0" y="685800"/>
            <a:ext cx="1828800" cy="1371600"/>
          </a:xfrm>
          <a:prstGeom prst="ellipse">
            <a:avLst/>
          </a:prstGeom>
          <a:solidFill>
            <a:srgbClr val="F6FCA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63284" tIns="81642" rIns="163284" bIns="81642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94576" name="Text Box 16"/>
          <p:cNvSpPr txBox="1">
            <a:spLocks noChangeArrowheads="1"/>
          </p:cNvSpPr>
          <p:nvPr/>
        </p:nvSpPr>
        <p:spPr bwMode="auto">
          <a:xfrm>
            <a:off x="1828800" y="10287000"/>
            <a:ext cx="10668000" cy="441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63284" tIns="81642" rIns="163284" bIns="81642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868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94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94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3889E-18 9.25069E-9 L 0.85 9.25069E-9 " pathEditMode="relative" rAng="0" ptsTypes="AA">
                                      <p:cBhvr>
                                        <p:cTn id="16" dur="5000" fill="hold"/>
                                        <p:tgtEl>
                                          <p:spTgt spid="1945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75" grpId="0" animBg="1"/>
      <p:bldP spid="194575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12420600" cy="1143000"/>
          </a:xfrm>
        </p:spPr>
        <p:txBody>
          <a:bodyPr>
            <a:normAutofit fontScale="90000"/>
          </a:bodyPr>
          <a:lstStyle/>
          <a:p>
            <a:r>
              <a:rPr lang="en-US" sz="7100" dirty="0" smtClean="0"/>
              <a:t>So </a:t>
            </a:r>
            <a:r>
              <a:rPr lang="en-US" sz="7100" dirty="0" err="1" smtClean="0"/>
              <a:t>sánh</a:t>
            </a:r>
            <a:r>
              <a:rPr lang="en-US" sz="7100" dirty="0" smtClean="0"/>
              <a:t> </a:t>
            </a:r>
            <a:r>
              <a:rPr lang="en-US" sz="7100" dirty="0" err="1"/>
              <a:t>mặt</a:t>
            </a:r>
            <a:r>
              <a:rPr lang="en-US" sz="7100" dirty="0"/>
              <a:t> </a:t>
            </a:r>
            <a:r>
              <a:rPr lang="en-US" sz="7100" dirty="0" err="1"/>
              <a:t>trời</a:t>
            </a:r>
            <a:r>
              <a:rPr lang="en-US" sz="7100" dirty="0"/>
              <a:t> </a:t>
            </a:r>
            <a:r>
              <a:rPr lang="en-US" sz="7100" dirty="0" err="1"/>
              <a:t>và</a:t>
            </a:r>
            <a:r>
              <a:rPr lang="en-US" sz="7100" dirty="0"/>
              <a:t> </a:t>
            </a:r>
            <a:r>
              <a:rPr lang="en-US" sz="7100" dirty="0" err="1"/>
              <a:t>mặt</a:t>
            </a:r>
            <a:r>
              <a:rPr lang="en-US" sz="7100" dirty="0"/>
              <a:t> </a:t>
            </a:r>
            <a:r>
              <a:rPr lang="en-US" sz="7100" dirty="0" err="1"/>
              <a:t>trăng</a:t>
            </a:r>
            <a:endParaRPr lang="en-US" sz="7100" dirty="0"/>
          </a:p>
        </p:txBody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04" name="Picture 4" descr="NOK_06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2286000"/>
            <a:ext cx="7924800" cy="708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05" name="Picture 5" descr="su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286000"/>
            <a:ext cx="7772400" cy="697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3665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56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6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6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256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0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933" name="Picture 5" descr="1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18288000" cy="880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6629401"/>
            <a:ext cx="16459200" cy="2559845"/>
          </a:xfrm>
        </p:spPr>
        <p:txBody>
          <a:bodyPr/>
          <a:lstStyle/>
          <a:p>
            <a:endParaRPr lang="en-US"/>
          </a:p>
        </p:txBody>
      </p:sp>
      <p:sp>
        <p:nvSpPr>
          <p:cNvPr id="252932" name="Text Box 4"/>
          <p:cNvSpPr txBox="1">
            <a:spLocks noChangeArrowheads="1"/>
          </p:cNvSpPr>
          <p:nvPr/>
        </p:nvSpPr>
        <p:spPr bwMode="auto">
          <a:xfrm>
            <a:off x="0" y="8305800"/>
            <a:ext cx="18288000" cy="1257485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63284" tIns="81642" rIns="163284" bIns="8164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7100" dirty="0" err="1" smtClean="0"/>
              <a:t>Nêu</a:t>
            </a:r>
            <a:r>
              <a:rPr lang="en-US" sz="7100" dirty="0" smtClean="0"/>
              <a:t> </a:t>
            </a:r>
            <a:r>
              <a:rPr lang="en-US" sz="7100" dirty="0" err="1" smtClean="0"/>
              <a:t>những</a:t>
            </a:r>
            <a:r>
              <a:rPr lang="en-US" sz="7100" dirty="0" smtClean="0"/>
              <a:t> </a:t>
            </a:r>
            <a:r>
              <a:rPr lang="en-US" sz="7100" dirty="0" err="1"/>
              <a:t>hiểu</a:t>
            </a:r>
            <a:r>
              <a:rPr lang="en-US" sz="7100" dirty="0"/>
              <a:t> </a:t>
            </a:r>
            <a:r>
              <a:rPr lang="en-US" sz="7100" dirty="0" err="1"/>
              <a:t>biết</a:t>
            </a:r>
            <a:r>
              <a:rPr lang="en-US" sz="7100" dirty="0"/>
              <a:t> </a:t>
            </a:r>
            <a:r>
              <a:rPr lang="en-US" sz="7100" dirty="0" err="1"/>
              <a:t>của</a:t>
            </a:r>
            <a:r>
              <a:rPr lang="en-US" sz="7100" dirty="0"/>
              <a:t> </a:t>
            </a:r>
            <a:r>
              <a:rPr lang="en-US" sz="7100" dirty="0" err="1"/>
              <a:t>mình</a:t>
            </a:r>
            <a:r>
              <a:rPr lang="en-US" sz="7100" dirty="0"/>
              <a:t> </a:t>
            </a:r>
            <a:r>
              <a:rPr lang="en-US" sz="7100" dirty="0" err="1"/>
              <a:t>về</a:t>
            </a:r>
            <a:r>
              <a:rPr lang="en-US" sz="7100" dirty="0"/>
              <a:t> </a:t>
            </a:r>
            <a:r>
              <a:rPr lang="en-US" sz="7100" dirty="0" err="1"/>
              <a:t>Các</a:t>
            </a:r>
            <a:r>
              <a:rPr lang="en-US" sz="7100" dirty="0"/>
              <a:t> </a:t>
            </a:r>
            <a:r>
              <a:rPr lang="en-US" sz="7100" dirty="0" err="1"/>
              <a:t>vì</a:t>
            </a:r>
            <a:r>
              <a:rPr lang="en-US" sz="7100" dirty="0"/>
              <a:t> </a:t>
            </a:r>
            <a:r>
              <a:rPr lang="en-US" sz="7100" dirty="0" err="1"/>
              <a:t>sao</a:t>
            </a:r>
            <a:endParaRPr lang="en-US" sz="7100" dirty="0"/>
          </a:p>
        </p:txBody>
      </p:sp>
    </p:spTree>
    <p:extLst>
      <p:ext uri="{BB962C8B-B14F-4D97-AF65-F5344CB8AC3E}">
        <p14:creationId xmlns:p14="http://schemas.microsoft.com/office/powerpoint/2010/main" val="3471380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52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293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6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20"/>
          <a:stretch>
            <a:fillRect/>
          </a:stretch>
        </p:blipFill>
        <p:spPr bwMode="auto">
          <a:xfrm>
            <a:off x="685800" y="154541"/>
            <a:ext cx="16916400" cy="9103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8660" name="Picture 43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5600" y="1600200"/>
            <a:ext cx="10668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8661" name="Picture 43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839200" y="1250157"/>
            <a:ext cx="762000" cy="550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8662" name="Picture 43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42900"/>
            <a:ext cx="10668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8663" name="Picture 43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1600" y="342900"/>
            <a:ext cx="10668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8664" name="Picture 43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514600"/>
            <a:ext cx="10668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8665" name="Picture 43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42900"/>
            <a:ext cx="609600" cy="440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8666" name="Picture 43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10820400" y="342900"/>
            <a:ext cx="304800" cy="221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8667" name="Picture 43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600200"/>
            <a:ext cx="10668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8668" name="Picture 43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0400" y="1943101"/>
            <a:ext cx="457200" cy="330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8669" name="Picture 43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42900"/>
            <a:ext cx="10668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8670" name="Picture 43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1600" y="800100"/>
            <a:ext cx="10668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8671" name="Text Box 15"/>
          <p:cNvSpPr txBox="1">
            <a:spLocks noChangeArrowheads="1"/>
          </p:cNvSpPr>
          <p:nvPr/>
        </p:nvSpPr>
        <p:spPr bwMode="auto">
          <a:xfrm>
            <a:off x="1447800" y="9258301"/>
            <a:ext cx="18288000" cy="903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63284" tIns="81642" rIns="163284" bIns="81642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dirty="0" err="1" smtClean="0">
                <a:solidFill>
                  <a:srgbClr val="CC0000"/>
                </a:solidFill>
              </a:rPr>
              <a:t>Buổi</a:t>
            </a:r>
            <a:r>
              <a:rPr lang="en-US" sz="4800" b="1" dirty="0" smtClean="0">
                <a:solidFill>
                  <a:srgbClr val="CC0000"/>
                </a:solidFill>
              </a:rPr>
              <a:t> </a:t>
            </a:r>
            <a:r>
              <a:rPr lang="en-US" sz="4800" b="1" dirty="0" err="1">
                <a:solidFill>
                  <a:srgbClr val="CC0000"/>
                </a:solidFill>
              </a:rPr>
              <a:t>nào</a:t>
            </a:r>
            <a:r>
              <a:rPr lang="en-US" sz="4800" b="1" dirty="0">
                <a:solidFill>
                  <a:srgbClr val="CC0000"/>
                </a:solidFill>
              </a:rPr>
              <a:t> </a:t>
            </a:r>
            <a:r>
              <a:rPr lang="en-US" sz="4800" b="1" dirty="0" err="1">
                <a:solidFill>
                  <a:srgbClr val="CC0000"/>
                </a:solidFill>
              </a:rPr>
              <a:t>xuất</a:t>
            </a:r>
            <a:r>
              <a:rPr lang="en-US" sz="4800" b="1" dirty="0">
                <a:solidFill>
                  <a:srgbClr val="CC0000"/>
                </a:solidFill>
              </a:rPr>
              <a:t> </a:t>
            </a:r>
            <a:r>
              <a:rPr lang="en-US" sz="4800" b="1" dirty="0" err="1">
                <a:solidFill>
                  <a:srgbClr val="CC0000"/>
                </a:solidFill>
              </a:rPr>
              <a:t>hiện</a:t>
            </a:r>
            <a:r>
              <a:rPr lang="en-US" sz="4800" b="1" dirty="0">
                <a:solidFill>
                  <a:srgbClr val="CC0000"/>
                </a:solidFill>
              </a:rPr>
              <a:t> </a:t>
            </a:r>
            <a:r>
              <a:rPr lang="en-US" sz="4800" b="1" dirty="0" err="1">
                <a:solidFill>
                  <a:srgbClr val="CC0000"/>
                </a:solidFill>
              </a:rPr>
              <a:t>các</a:t>
            </a:r>
            <a:r>
              <a:rPr lang="en-US" sz="4800" b="1" dirty="0">
                <a:solidFill>
                  <a:srgbClr val="CC0000"/>
                </a:solidFill>
              </a:rPr>
              <a:t> </a:t>
            </a:r>
            <a:r>
              <a:rPr lang="en-US" sz="4800" b="1" dirty="0" err="1">
                <a:solidFill>
                  <a:srgbClr val="CC0000"/>
                </a:solidFill>
              </a:rPr>
              <a:t>vì</a:t>
            </a:r>
            <a:r>
              <a:rPr lang="en-US" sz="4800" b="1" dirty="0">
                <a:solidFill>
                  <a:srgbClr val="CC0000"/>
                </a:solidFill>
              </a:rPr>
              <a:t> </a:t>
            </a:r>
            <a:r>
              <a:rPr lang="en-US" sz="4800" b="1" dirty="0" err="1">
                <a:solidFill>
                  <a:srgbClr val="CC0000"/>
                </a:solidFill>
              </a:rPr>
              <a:t>sao</a:t>
            </a:r>
            <a:r>
              <a:rPr lang="en-US" sz="4800" b="1" dirty="0">
                <a:solidFill>
                  <a:srgbClr val="CC0000"/>
                </a:solidFill>
              </a:rPr>
              <a:t> </a:t>
            </a:r>
            <a:r>
              <a:rPr lang="en-US" sz="4800" b="1" dirty="0" err="1">
                <a:solidFill>
                  <a:srgbClr val="CC0000"/>
                </a:solidFill>
              </a:rPr>
              <a:t>sao</a:t>
            </a:r>
            <a:r>
              <a:rPr lang="en-US" sz="4800" b="1" dirty="0">
                <a:solidFill>
                  <a:srgbClr val="CC0000"/>
                </a:solidFill>
              </a:rPr>
              <a:t> ? </a:t>
            </a:r>
            <a:r>
              <a:rPr lang="en-US" sz="4800" b="1" dirty="0" err="1">
                <a:solidFill>
                  <a:srgbClr val="CC0000"/>
                </a:solidFill>
              </a:rPr>
              <a:t>ánh</a:t>
            </a:r>
            <a:r>
              <a:rPr lang="en-US" sz="4800" b="1" dirty="0">
                <a:solidFill>
                  <a:srgbClr val="CC0000"/>
                </a:solidFill>
              </a:rPr>
              <a:t> </a:t>
            </a:r>
            <a:r>
              <a:rPr lang="en-US" sz="4800" b="1" dirty="0" err="1">
                <a:solidFill>
                  <a:srgbClr val="CC0000"/>
                </a:solidFill>
              </a:rPr>
              <a:t>sáng</a:t>
            </a:r>
            <a:r>
              <a:rPr lang="en-US" sz="4800" b="1" dirty="0">
                <a:solidFill>
                  <a:srgbClr val="CC0000"/>
                </a:solidFill>
              </a:rPr>
              <a:t> </a:t>
            </a:r>
            <a:r>
              <a:rPr lang="en-US" sz="4800" b="1" dirty="0" err="1">
                <a:solidFill>
                  <a:srgbClr val="CC0000"/>
                </a:solidFill>
              </a:rPr>
              <a:t>như</a:t>
            </a:r>
            <a:r>
              <a:rPr lang="en-US" sz="4800" b="1" dirty="0">
                <a:solidFill>
                  <a:srgbClr val="CC0000"/>
                </a:solidFill>
              </a:rPr>
              <a:t> </a:t>
            </a:r>
            <a:r>
              <a:rPr lang="en-US" sz="4800" b="1" dirty="0" err="1">
                <a:solidFill>
                  <a:srgbClr val="CC0000"/>
                </a:solidFill>
              </a:rPr>
              <a:t>thế</a:t>
            </a:r>
            <a:r>
              <a:rPr lang="en-US" sz="4800" b="1" dirty="0">
                <a:solidFill>
                  <a:srgbClr val="CC0000"/>
                </a:solidFill>
              </a:rPr>
              <a:t> </a:t>
            </a:r>
            <a:r>
              <a:rPr lang="en-US" sz="4800" b="1" dirty="0" err="1">
                <a:solidFill>
                  <a:srgbClr val="CC0000"/>
                </a:solidFill>
              </a:rPr>
              <a:t>nào</a:t>
            </a:r>
            <a:r>
              <a:rPr lang="en-US" sz="4800" b="1" dirty="0">
                <a:solidFill>
                  <a:srgbClr val="CC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62027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98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198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198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198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198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198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500"/>
                                        <p:tgtEl>
                                          <p:spTgt spid="198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198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500"/>
                                        <p:tgtEl>
                                          <p:spTgt spid="198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4" dur="500"/>
                                        <p:tgtEl>
                                          <p:spTgt spid="198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198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11506200" cy="1143000"/>
          </a:xfrm>
        </p:spPr>
        <p:txBody>
          <a:bodyPr>
            <a:normAutofit fontScale="90000"/>
          </a:bodyPr>
          <a:lstStyle/>
          <a:p>
            <a:r>
              <a:rPr lang="en-US" sz="7100" dirty="0" smtClean="0"/>
              <a:t>So </a:t>
            </a:r>
            <a:r>
              <a:rPr lang="en-US" sz="7100" dirty="0" err="1" smtClean="0"/>
              <a:t>sánh</a:t>
            </a:r>
            <a:r>
              <a:rPr lang="en-US" sz="7100" dirty="0" smtClean="0"/>
              <a:t> </a:t>
            </a:r>
            <a:r>
              <a:rPr lang="en-US" sz="7100" dirty="0" err="1"/>
              <a:t>mặt</a:t>
            </a:r>
            <a:r>
              <a:rPr lang="en-US" sz="7100" dirty="0"/>
              <a:t> </a:t>
            </a:r>
            <a:r>
              <a:rPr lang="en-US" sz="7100" dirty="0" err="1"/>
              <a:t>trăng</a:t>
            </a:r>
            <a:r>
              <a:rPr lang="en-US" sz="7100" dirty="0"/>
              <a:t> </a:t>
            </a:r>
            <a:r>
              <a:rPr lang="en-US" sz="7100" dirty="0" err="1"/>
              <a:t>và</a:t>
            </a:r>
            <a:r>
              <a:rPr lang="en-US" sz="7100" dirty="0"/>
              <a:t> </a:t>
            </a:r>
            <a:r>
              <a:rPr lang="en-US" sz="7100" dirty="0" err="1"/>
              <a:t>các</a:t>
            </a:r>
            <a:r>
              <a:rPr lang="en-US" sz="7100" dirty="0"/>
              <a:t> </a:t>
            </a:r>
            <a:r>
              <a:rPr lang="en-US" sz="7100" dirty="0" err="1"/>
              <a:t>vì</a:t>
            </a:r>
            <a:r>
              <a:rPr lang="en-US" sz="7100" dirty="0"/>
              <a:t> </a:t>
            </a:r>
            <a:r>
              <a:rPr lang="en-US" sz="7100" dirty="0" err="1"/>
              <a:t>sao</a:t>
            </a:r>
            <a:endParaRPr lang="en-US" sz="7100" dirty="0"/>
          </a:p>
        </p:txBody>
      </p:sp>
      <p:pic>
        <p:nvPicPr>
          <p:cNvPr id="274435" name="Picture 3" descr="Moon_tr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86000"/>
            <a:ext cx="7924800" cy="720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4436" name="Picture 4" descr="saochay-377x377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86800" y="2286000"/>
            <a:ext cx="7924800" cy="72009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2619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74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74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62" name="Picture 2" descr="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"/>
            <a:ext cx="10820400" cy="649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763" name="Picture 3" descr="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057525"/>
            <a:ext cx="8569326" cy="722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764" name="Rectangle 4"/>
          <p:cNvSpPr>
            <a:spLocks noChangeArrowheads="1"/>
          </p:cNvSpPr>
          <p:nvPr/>
        </p:nvSpPr>
        <p:spPr bwMode="auto">
          <a:xfrm>
            <a:off x="0" y="0"/>
            <a:ext cx="6553200" cy="1143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63284" tIns="81642" rIns="163284" bIns="81642" anchor="ctr"/>
          <a:lstStyle/>
          <a:p>
            <a:pPr algn="ctr" eaLnBrk="0" hangingPunct="0"/>
            <a:r>
              <a:rPr lang="en-US" sz="3900" b="1">
                <a:solidFill>
                  <a:srgbClr val="FF0000"/>
                </a:solidFill>
              </a:rPr>
              <a:t>HOẠT ĐỘNG BUỔI TỐI</a:t>
            </a:r>
          </a:p>
        </p:txBody>
      </p:sp>
      <p:pic>
        <p:nvPicPr>
          <p:cNvPr id="245767" name="Picture 25" descr="Picturehong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43001"/>
            <a:ext cx="2247900" cy="158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68" name="Text Box 8"/>
          <p:cNvSpPr txBox="1">
            <a:spLocks noChangeArrowheads="1"/>
          </p:cNvSpPr>
          <p:nvPr/>
        </p:nvSpPr>
        <p:spPr bwMode="auto">
          <a:xfrm>
            <a:off x="7924800" y="7543800"/>
            <a:ext cx="10363200" cy="2473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63284" tIns="81642" rIns="163284" bIns="81642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000"/>
              <a:t>Câu 12 :Vào buổi tối con người làm gì? Trẻ em phải đi ngủ lúc mấy giờ? Tại sao?</a:t>
            </a:r>
          </a:p>
        </p:txBody>
      </p:sp>
    </p:spTree>
    <p:extLst>
      <p:ext uri="{BB962C8B-B14F-4D97-AF65-F5344CB8AC3E}">
        <p14:creationId xmlns:p14="http://schemas.microsoft.com/office/powerpoint/2010/main" val="35329446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45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45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45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245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ChangeArrowheads="1"/>
          </p:cNvSpPr>
          <p:nvPr/>
        </p:nvSpPr>
        <p:spPr bwMode="auto">
          <a:xfrm>
            <a:off x="7162800" y="7886700"/>
            <a:ext cx="4114800" cy="1028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63284" tIns="81642" rIns="163284" bIns="81642" anchor="ctr"/>
          <a:lstStyle/>
          <a:p>
            <a:pPr algn="ctr" eaLnBrk="0" hangingPunct="0"/>
            <a:r>
              <a:rPr lang="en-US" sz="3900" b="1">
                <a:solidFill>
                  <a:srgbClr val="FF0000"/>
                </a:solidFill>
              </a:rPr>
              <a:t>Bé đọc sách</a:t>
            </a:r>
          </a:p>
        </p:txBody>
      </p:sp>
      <p:pic>
        <p:nvPicPr>
          <p:cNvPr id="247811" name="Picture 3" descr="100701_BonvaBendocssa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85800"/>
            <a:ext cx="8229600" cy="708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7812" name="Picture 4" descr="docsa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685800"/>
            <a:ext cx="8229600" cy="708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91001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78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78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7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78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78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7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7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7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8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1"/>
          <p:cNvSpPr/>
          <p:nvPr/>
        </p:nvSpPr>
        <p:spPr>
          <a:xfrm rot="19530615" flipH="1">
            <a:off x="165403" y="484102"/>
            <a:ext cx="2365779" cy="1318560"/>
          </a:xfrm>
          <a:custGeom>
            <a:avLst/>
            <a:gdLst/>
            <a:ahLst/>
            <a:cxnLst/>
            <a:rect l="l" t="t" r="r" b="b"/>
            <a:pathLst>
              <a:path w="6278973" h="4465920">
                <a:moveTo>
                  <a:pt x="6278974" y="0"/>
                </a:moveTo>
                <a:lnTo>
                  <a:pt x="0" y="0"/>
                </a:lnTo>
                <a:lnTo>
                  <a:pt x="0" y="4465920"/>
                </a:lnTo>
                <a:lnTo>
                  <a:pt x="6278974" y="4465920"/>
                </a:lnTo>
                <a:lnTo>
                  <a:pt x="6278974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3"/>
          <p:cNvSpPr/>
          <p:nvPr/>
        </p:nvSpPr>
        <p:spPr>
          <a:xfrm rot="18920277">
            <a:off x="15603843" y="8207226"/>
            <a:ext cx="2248445" cy="1706385"/>
          </a:xfrm>
          <a:custGeom>
            <a:avLst/>
            <a:gdLst/>
            <a:ahLst/>
            <a:cxnLst/>
            <a:rect l="l" t="t" r="r" b="b"/>
            <a:pathLst>
              <a:path w="3506660" h="2958744">
                <a:moveTo>
                  <a:pt x="0" y="0"/>
                </a:moveTo>
                <a:lnTo>
                  <a:pt x="3506660" y="0"/>
                </a:lnTo>
                <a:lnTo>
                  <a:pt x="3506660" y="2958744"/>
                </a:lnTo>
                <a:lnTo>
                  <a:pt x="0" y="295874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3" name="Freeform 7"/>
          <p:cNvSpPr/>
          <p:nvPr/>
        </p:nvSpPr>
        <p:spPr>
          <a:xfrm rot="16388825">
            <a:off x="17027238" y="8852830"/>
            <a:ext cx="2187829" cy="2670093"/>
          </a:xfrm>
          <a:custGeom>
            <a:avLst/>
            <a:gdLst/>
            <a:ahLst/>
            <a:cxnLst/>
            <a:rect l="l" t="t" r="r" b="b"/>
            <a:pathLst>
              <a:path w="6026180" h="4775748">
                <a:moveTo>
                  <a:pt x="0" y="0"/>
                </a:moveTo>
                <a:lnTo>
                  <a:pt x="6026181" y="0"/>
                </a:lnTo>
                <a:lnTo>
                  <a:pt x="6026181" y="4775748"/>
                </a:lnTo>
                <a:lnTo>
                  <a:pt x="0" y="477574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6400800" y="674914"/>
            <a:ext cx="35125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5400" dirty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altLang="en-US" sz="5400" dirty="0" err="1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alt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400" dirty="0" err="1">
                <a:latin typeface="Times New Roman" pitchFamily="18" charset="0"/>
                <a:cs typeface="Times New Roman" pitchFamily="18" charset="0"/>
              </a:rPr>
              <a:t>bị</a:t>
            </a:r>
            <a:endParaRPr lang="en-US" alt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38200" y="2365531"/>
            <a:ext cx="162306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3600" b="1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1. </a:t>
            </a:r>
            <a:r>
              <a:rPr lang="en-US" sz="3600" b="1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Đồ</a:t>
            </a:r>
            <a:r>
              <a:rPr lang="en-US" sz="3600" b="1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dùng</a:t>
            </a:r>
            <a:r>
              <a:rPr lang="en-US" sz="3600" b="1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3600" b="1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3600" b="1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Cô:</a:t>
            </a:r>
            <a:endParaRPr lang="vi-VN" sz="3600" dirty="0">
              <a:solidFill>
                <a:schemeClr val="tx1">
                  <a:lumMod val="95000"/>
                </a:schemeClr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vi-VN" sz="3600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Bài: </a:t>
            </a:r>
            <a:r>
              <a:rPr lang="vi-VN" sz="36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Em hát gọi mặt trời, chúc ngủ ngon. 15 tiếng tích tắc</a:t>
            </a:r>
          </a:p>
          <a:p>
            <a:pPr eaLnBrk="1" hangingPunct="1">
              <a:defRPr/>
            </a:pPr>
            <a:r>
              <a:rPr lang="vi-VN" sz="36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Sa bàn quay nền trời ban ngày, ban đêm. Ba tranh: Mặt trời; mặt trăng và các vì sao</a:t>
            </a:r>
          </a:p>
          <a:p>
            <a:pPr eaLnBrk="1" hangingPunct="1">
              <a:defRPr/>
            </a:pPr>
            <a:r>
              <a:rPr lang="vi-VN" sz="36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Đèn bàn, quả địa cầu</a:t>
            </a:r>
          </a:p>
          <a:p>
            <a:pPr eaLnBrk="1" hangingPunct="1">
              <a:defRPr/>
            </a:pPr>
            <a:r>
              <a:rPr lang="vi-VN" sz="36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Băng hình hoạt động của con người , của bé vào các thời điểm trong ngày.</a:t>
            </a:r>
          </a:p>
          <a:p>
            <a:pPr eaLnBrk="1" hangingPunct="1">
              <a:defRPr/>
            </a:pPr>
            <a:r>
              <a:rPr lang="vi-VN" sz="36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Các slide trò chơi.</a:t>
            </a:r>
          </a:p>
          <a:p>
            <a:pPr eaLnBrk="1" hangingPunct="1">
              <a:defRPr/>
            </a:pPr>
            <a:r>
              <a:rPr lang="en-US" sz="3600" b="1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2. </a:t>
            </a:r>
            <a:r>
              <a:rPr lang="en-US" sz="3600" b="1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Đồ</a:t>
            </a:r>
            <a:r>
              <a:rPr lang="en-US" sz="3600" b="1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dùng</a:t>
            </a:r>
            <a:r>
              <a:rPr lang="en-US" sz="3600" b="1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3600" b="1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3600" b="1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Trẻ:</a:t>
            </a:r>
            <a:r>
              <a:rPr lang="vi-VN" sz="36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 4 hộp, mỗi hộp có 1 tranh thể hiện hình ảnh hoạt động của bé trong ngày.</a:t>
            </a:r>
          </a:p>
          <a:p>
            <a:pPr eaLnBrk="1" hangingPunct="1">
              <a:defRPr/>
            </a:pPr>
            <a:r>
              <a:rPr lang="vi-VN" sz="3600" b="1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vi-VN" sz="3600" dirty="0">
              <a:solidFill>
                <a:schemeClr val="tx1">
                  <a:lumMod val="95000"/>
                </a:schemeClr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Bé ngủ</a:t>
            </a:r>
          </a:p>
        </p:txBody>
      </p:sp>
      <p:pic>
        <p:nvPicPr>
          <p:cNvPr id="249859" name="Picture 3" descr="1269514475-be-ngu-ng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828800"/>
            <a:ext cx="80772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9860" name="Picture 4" descr="7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39200" y="1828800"/>
            <a:ext cx="9144000" cy="72009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9862" name="Chuc%20Be%20Ngu%20Ngon%20-%20Ngoc%20Minh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8115300"/>
            <a:ext cx="609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4282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24985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5000" fill="hold"/>
                                        <p:tgtEl>
                                          <p:spTgt spid="24986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498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44936" fill="hold"/>
                                        <p:tgtEl>
                                          <p:spTgt spid="2498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9862"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9862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6972300"/>
            <a:ext cx="16459200" cy="1714500"/>
          </a:xfrm>
        </p:spPr>
        <p:txBody>
          <a:bodyPr>
            <a:normAutofit fontScale="90000"/>
          </a:bodyPr>
          <a:lstStyle/>
          <a:p>
            <a:r>
              <a:rPr lang="en-US" sz="7100"/>
              <a:t>Mời bé xem thí nghiệm: Trái đất quây quanh mặt trời tạo nên ngày và đêm</a:t>
            </a:r>
          </a:p>
        </p:txBody>
      </p:sp>
      <p:pic>
        <p:nvPicPr>
          <p:cNvPr id="276483" name="Picture 17" descr="Picturemicky1"/>
          <p:cNvPicPr>
            <a:picLocks noGrp="1" noChangeAspect="1" noChangeArrowheads="1" noCrop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00400" y="914400"/>
            <a:ext cx="11734800" cy="4800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76484" name="AutoShape 4">
            <a:hlinkClick r:id="rId3" action="ppaction://program" highlightClick="1"/>
          </p:cNvPr>
          <p:cNvSpPr>
            <a:spLocks noChangeArrowheads="1"/>
          </p:cNvSpPr>
          <p:nvPr/>
        </p:nvSpPr>
        <p:spPr bwMode="auto">
          <a:xfrm>
            <a:off x="762000" y="8801100"/>
            <a:ext cx="2438400" cy="1028700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63284" tIns="81642" rIns="163284" bIns="81642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17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Ì SAO CÓ NGÀY VÀ ĐÊM - VẬN ĐỘNG TỰ QUAY CỦA TRÁI ĐẤT (Day and Night – The Rotation of the Earth)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68829" y="571500"/>
            <a:ext cx="16459200" cy="937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146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7999" cy="9913611"/>
          </a:xfrm>
          <a:custGeom>
            <a:avLst/>
            <a:gdLst/>
            <a:ahLst/>
            <a:cxnLst/>
            <a:rect l="l" t="t" r="r" b="b"/>
            <a:pathLst>
              <a:path w="14364046" h="7451349">
                <a:moveTo>
                  <a:pt x="0" y="0"/>
                </a:moveTo>
                <a:lnTo>
                  <a:pt x="14364046" y="0"/>
                </a:lnTo>
                <a:lnTo>
                  <a:pt x="14364046" y="7451348"/>
                </a:lnTo>
                <a:lnTo>
                  <a:pt x="0" y="74513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61551" y="8207226"/>
            <a:ext cx="2248445" cy="1706385"/>
          </a:xfrm>
          <a:custGeom>
            <a:avLst/>
            <a:gdLst/>
            <a:ahLst/>
            <a:cxnLst/>
            <a:rect l="l" t="t" r="r" b="b"/>
            <a:pathLst>
              <a:path w="3506660" h="2958744">
                <a:moveTo>
                  <a:pt x="0" y="0"/>
                </a:moveTo>
                <a:lnTo>
                  <a:pt x="3506660" y="0"/>
                </a:lnTo>
                <a:lnTo>
                  <a:pt x="3506660" y="2958744"/>
                </a:lnTo>
                <a:lnTo>
                  <a:pt x="0" y="295874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1279818">
            <a:off x="16172425" y="8353452"/>
            <a:ext cx="1586866" cy="1440081"/>
          </a:xfrm>
          <a:custGeom>
            <a:avLst/>
            <a:gdLst/>
            <a:ahLst/>
            <a:cxnLst/>
            <a:rect l="l" t="t" r="r" b="b"/>
            <a:pathLst>
              <a:path w="3173732" h="2880162">
                <a:moveTo>
                  <a:pt x="0" y="0"/>
                </a:moveTo>
                <a:lnTo>
                  <a:pt x="3173732" y="0"/>
                </a:lnTo>
                <a:lnTo>
                  <a:pt x="3173732" y="2880161"/>
                </a:lnTo>
                <a:lnTo>
                  <a:pt x="0" y="288016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802055" y="8578565"/>
            <a:ext cx="2187829" cy="2670093"/>
          </a:xfrm>
          <a:custGeom>
            <a:avLst/>
            <a:gdLst/>
            <a:ahLst/>
            <a:cxnLst/>
            <a:rect l="l" t="t" r="r" b="b"/>
            <a:pathLst>
              <a:path w="6026180" h="4775748">
                <a:moveTo>
                  <a:pt x="0" y="0"/>
                </a:moveTo>
                <a:lnTo>
                  <a:pt x="6026181" y="0"/>
                </a:lnTo>
                <a:lnTo>
                  <a:pt x="6026181" y="4775748"/>
                </a:lnTo>
                <a:lnTo>
                  <a:pt x="0" y="477574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332367">
            <a:off x="16310271" y="-91932"/>
            <a:ext cx="1913626" cy="1420714"/>
          </a:xfrm>
          <a:custGeom>
            <a:avLst/>
            <a:gdLst/>
            <a:ahLst/>
            <a:cxnLst/>
            <a:rect l="l" t="t" r="r" b="b"/>
            <a:pathLst>
              <a:path w="3594601" h="2444329">
                <a:moveTo>
                  <a:pt x="0" y="0"/>
                </a:moveTo>
                <a:lnTo>
                  <a:pt x="3594601" y="0"/>
                </a:lnTo>
                <a:lnTo>
                  <a:pt x="3594601" y="2444329"/>
                </a:lnTo>
                <a:lnTo>
                  <a:pt x="0" y="2444329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1541354" flipH="1">
            <a:off x="-1050111" y="365121"/>
            <a:ext cx="2683943" cy="721000"/>
          </a:xfrm>
          <a:custGeom>
            <a:avLst/>
            <a:gdLst/>
            <a:ahLst/>
            <a:cxnLst/>
            <a:rect l="l" t="t" r="r" b="b"/>
            <a:pathLst>
              <a:path w="5710933" h="3422461">
                <a:moveTo>
                  <a:pt x="5710932" y="0"/>
                </a:moveTo>
                <a:lnTo>
                  <a:pt x="0" y="0"/>
                </a:lnTo>
                <a:lnTo>
                  <a:pt x="0" y="3422460"/>
                </a:lnTo>
                <a:lnTo>
                  <a:pt x="5710932" y="3422460"/>
                </a:lnTo>
                <a:lnTo>
                  <a:pt x="5710932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586403">
            <a:off x="16034027" y="9562015"/>
            <a:ext cx="2466114" cy="941604"/>
          </a:xfrm>
          <a:custGeom>
            <a:avLst/>
            <a:gdLst/>
            <a:ahLst/>
            <a:cxnLst/>
            <a:rect l="l" t="t" r="r" b="b"/>
            <a:pathLst>
              <a:path w="4210552" h="1740139">
                <a:moveTo>
                  <a:pt x="0" y="0"/>
                </a:moveTo>
                <a:lnTo>
                  <a:pt x="4210552" y="0"/>
                </a:lnTo>
                <a:lnTo>
                  <a:pt x="4210552" y="1740139"/>
                </a:lnTo>
                <a:lnTo>
                  <a:pt x="0" y="174013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3429000" y="3681263"/>
            <a:ext cx="106680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en-US" sz="7900" b="1" dirty="0" err="1" smtClean="0">
                <a:solidFill>
                  <a:schemeClr val="accent2"/>
                </a:solidFill>
              </a:rPr>
              <a:t>Trò</a:t>
            </a:r>
            <a:r>
              <a:rPr lang="en-US" sz="7900" b="1" dirty="0" smtClean="0">
                <a:solidFill>
                  <a:schemeClr val="accent2"/>
                </a:solidFill>
              </a:rPr>
              <a:t> </a:t>
            </a:r>
            <a:r>
              <a:rPr lang="en-US" sz="7900" b="1" dirty="0" err="1" smtClean="0">
                <a:solidFill>
                  <a:schemeClr val="accent2"/>
                </a:solidFill>
              </a:rPr>
              <a:t>chơi</a:t>
            </a:r>
            <a:r>
              <a:rPr lang="en-US" sz="7900" b="1" dirty="0" smtClean="0">
                <a:solidFill>
                  <a:schemeClr val="accent2"/>
                </a:solidFill>
              </a:rPr>
              <a:t>: ô </a:t>
            </a:r>
            <a:r>
              <a:rPr lang="en-US" sz="7900" b="1" dirty="0" err="1" smtClean="0">
                <a:solidFill>
                  <a:schemeClr val="accent2"/>
                </a:solidFill>
              </a:rPr>
              <a:t>số</a:t>
            </a:r>
            <a:r>
              <a:rPr lang="en-US" sz="7900" b="1" dirty="0" smtClean="0">
                <a:solidFill>
                  <a:schemeClr val="accent2"/>
                </a:solidFill>
              </a:rPr>
              <a:t> </a:t>
            </a:r>
            <a:r>
              <a:rPr lang="en-US" sz="7900" b="1" dirty="0" err="1" smtClean="0">
                <a:solidFill>
                  <a:schemeClr val="accent2"/>
                </a:solidFill>
              </a:rPr>
              <a:t>kì</a:t>
            </a:r>
            <a:r>
              <a:rPr lang="en-US" sz="7900" b="1" dirty="0" smtClean="0">
                <a:solidFill>
                  <a:schemeClr val="accent2"/>
                </a:solidFill>
              </a:rPr>
              <a:t> </a:t>
            </a:r>
            <a:r>
              <a:rPr lang="en-US" sz="7900" b="1" dirty="0" err="1" smtClean="0">
                <a:solidFill>
                  <a:schemeClr val="accent2"/>
                </a:solidFill>
              </a:rPr>
              <a:t>diệu</a:t>
            </a:r>
            <a:r>
              <a:rPr lang="en-US" sz="7900" b="1" dirty="0" smtClean="0">
                <a:solidFill>
                  <a:schemeClr val="accent2"/>
                </a:solidFill>
              </a:rPr>
              <a:t> </a:t>
            </a:r>
            <a:endParaRPr lang="en-US" sz="79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11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913" name="Rectangle 41"/>
          <p:cNvSpPr>
            <a:spLocks noChangeArrowheads="1"/>
          </p:cNvSpPr>
          <p:nvPr/>
        </p:nvSpPr>
        <p:spPr bwMode="auto">
          <a:xfrm>
            <a:off x="914400" y="228600"/>
            <a:ext cx="16459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63284" tIns="81642" rIns="163284" bIns="81642" anchor="ctr"/>
          <a:lstStyle/>
          <a:p>
            <a:pPr algn="ctr"/>
            <a:endParaRPr lang="en-US" sz="7900" b="1">
              <a:solidFill>
                <a:srgbClr val="FFFF00"/>
              </a:solidFill>
            </a:endParaRPr>
          </a:p>
        </p:txBody>
      </p:sp>
      <p:graphicFrame>
        <p:nvGraphicFramePr>
          <p:cNvPr id="207930" name="Group 58"/>
          <p:cNvGraphicFramePr>
            <a:graphicFrameLocks noGrp="1"/>
          </p:cNvGraphicFramePr>
          <p:nvPr/>
        </p:nvGraphicFramePr>
        <p:xfrm>
          <a:off x="1828800" y="1143000"/>
          <a:ext cx="14935200" cy="7772400"/>
        </p:xfrm>
        <a:graphic>
          <a:graphicData uri="http://schemas.openxmlformats.org/drawingml/2006/table">
            <a:tbl>
              <a:tblPr/>
              <a:tblGrid>
                <a:gridCol w="7467600"/>
                <a:gridCol w="7467600"/>
              </a:tblGrid>
              <a:tr h="3886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82880" marR="182880" marT="68580" marB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82880" marR="182880" marT="68580" marB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82880" marR="182880" marT="68580" marB="685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82880" marR="182880" marT="68580" marB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07934" name="Picture 62" descr="h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143000"/>
            <a:ext cx="7162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936" name="Picture 64" descr="h9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4800600"/>
            <a:ext cx="7315200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937" name="Picture 65" descr="tu_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914900"/>
            <a:ext cx="7467600" cy="405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7945" name="AutoShape 73"/>
          <p:cNvSpPr>
            <a:spLocks noChangeArrowheads="1"/>
          </p:cNvSpPr>
          <p:nvPr/>
        </p:nvSpPr>
        <p:spPr bwMode="auto">
          <a:xfrm rot="297409">
            <a:off x="8778876" y="4912519"/>
            <a:ext cx="8686800" cy="4569618"/>
          </a:xfrm>
          <a:prstGeom prst="cloudCallout">
            <a:avLst>
              <a:gd name="adj1" fmla="val -16907"/>
              <a:gd name="adj2" fmla="val 2209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63284" tIns="81642" rIns="163284" bIns="81642"/>
          <a:lstStyle/>
          <a:p>
            <a:pPr algn="ctr"/>
            <a:r>
              <a:rPr lang="en-US" sz="18900"/>
              <a:t>3</a:t>
            </a:r>
          </a:p>
        </p:txBody>
      </p:sp>
      <p:sp>
        <p:nvSpPr>
          <p:cNvPr id="207946" name="AutoShape 74"/>
          <p:cNvSpPr>
            <a:spLocks noChangeArrowheads="1"/>
          </p:cNvSpPr>
          <p:nvPr/>
        </p:nvSpPr>
        <p:spPr bwMode="auto">
          <a:xfrm>
            <a:off x="1371600" y="457200"/>
            <a:ext cx="8382000" cy="4800600"/>
          </a:xfrm>
          <a:prstGeom prst="star32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63284" tIns="81642" rIns="163284" bIns="81642" anchor="ctr"/>
          <a:lstStyle/>
          <a:p>
            <a:pPr algn="ctr"/>
            <a:r>
              <a:rPr lang="en-US" sz="17100"/>
              <a:t>1</a:t>
            </a:r>
          </a:p>
        </p:txBody>
      </p:sp>
      <p:sp>
        <p:nvSpPr>
          <p:cNvPr id="207949" name="AutoShape 77"/>
          <p:cNvSpPr>
            <a:spLocks noChangeArrowheads="1"/>
          </p:cNvSpPr>
          <p:nvPr/>
        </p:nvSpPr>
        <p:spPr bwMode="auto">
          <a:xfrm rot="-269676">
            <a:off x="0" y="4686300"/>
            <a:ext cx="8382000" cy="4914900"/>
          </a:xfrm>
          <a:prstGeom prst="cloudCallout">
            <a:avLst>
              <a:gd name="adj1" fmla="val -11718"/>
              <a:gd name="adj2" fmla="val 19486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63284" tIns="81642" rIns="163284" bIns="81642"/>
          <a:lstStyle/>
          <a:p>
            <a:pPr algn="ctr"/>
            <a:r>
              <a:rPr lang="en-US" sz="15700"/>
              <a:t>2</a:t>
            </a:r>
          </a:p>
        </p:txBody>
      </p:sp>
      <p:pic>
        <p:nvPicPr>
          <p:cNvPr id="207952" name="Picture 80" descr="images516434_1256959318_doc_sach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1257300"/>
            <a:ext cx="7162800" cy="377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7953" name="AutoShape 81"/>
          <p:cNvSpPr>
            <a:spLocks noChangeArrowheads="1"/>
          </p:cNvSpPr>
          <p:nvPr/>
        </p:nvSpPr>
        <p:spPr bwMode="auto">
          <a:xfrm>
            <a:off x="8534400" y="457200"/>
            <a:ext cx="9753600" cy="4686300"/>
          </a:xfrm>
          <a:prstGeom prst="star8">
            <a:avLst>
              <a:gd name="adj" fmla="val 38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63284" tIns="81642" rIns="163284" bIns="81642" anchor="ctr"/>
          <a:lstStyle/>
          <a:p>
            <a:pPr algn="ctr"/>
            <a:r>
              <a:rPr lang="en-US" sz="15700" b="1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629709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079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2079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079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079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2" dur="500"/>
                                        <p:tgtEl>
                                          <p:spTgt spid="2079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945" grpId="0" animBg="1"/>
      <p:bldP spid="207946" grpId="0" animBg="1"/>
      <p:bldP spid="207949" grpId="0" animBg="1"/>
      <p:bldP spid="20795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7999" cy="9913611"/>
          </a:xfrm>
          <a:custGeom>
            <a:avLst/>
            <a:gdLst/>
            <a:ahLst/>
            <a:cxnLst/>
            <a:rect l="l" t="t" r="r" b="b"/>
            <a:pathLst>
              <a:path w="14364046" h="7451349">
                <a:moveTo>
                  <a:pt x="0" y="0"/>
                </a:moveTo>
                <a:lnTo>
                  <a:pt x="14364046" y="0"/>
                </a:lnTo>
                <a:lnTo>
                  <a:pt x="14364046" y="7451348"/>
                </a:lnTo>
                <a:lnTo>
                  <a:pt x="0" y="74513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61551" y="8207226"/>
            <a:ext cx="2248445" cy="1706385"/>
          </a:xfrm>
          <a:custGeom>
            <a:avLst/>
            <a:gdLst/>
            <a:ahLst/>
            <a:cxnLst/>
            <a:rect l="l" t="t" r="r" b="b"/>
            <a:pathLst>
              <a:path w="3506660" h="2958744">
                <a:moveTo>
                  <a:pt x="0" y="0"/>
                </a:moveTo>
                <a:lnTo>
                  <a:pt x="3506660" y="0"/>
                </a:lnTo>
                <a:lnTo>
                  <a:pt x="3506660" y="2958744"/>
                </a:lnTo>
                <a:lnTo>
                  <a:pt x="0" y="295874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1279818">
            <a:off x="16172425" y="8353452"/>
            <a:ext cx="1586866" cy="1440081"/>
          </a:xfrm>
          <a:custGeom>
            <a:avLst/>
            <a:gdLst/>
            <a:ahLst/>
            <a:cxnLst/>
            <a:rect l="l" t="t" r="r" b="b"/>
            <a:pathLst>
              <a:path w="3173732" h="2880162">
                <a:moveTo>
                  <a:pt x="0" y="0"/>
                </a:moveTo>
                <a:lnTo>
                  <a:pt x="3173732" y="0"/>
                </a:lnTo>
                <a:lnTo>
                  <a:pt x="3173732" y="2880161"/>
                </a:lnTo>
                <a:lnTo>
                  <a:pt x="0" y="288016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802055" y="8578565"/>
            <a:ext cx="2187829" cy="2670093"/>
          </a:xfrm>
          <a:custGeom>
            <a:avLst/>
            <a:gdLst/>
            <a:ahLst/>
            <a:cxnLst/>
            <a:rect l="l" t="t" r="r" b="b"/>
            <a:pathLst>
              <a:path w="6026180" h="4775748">
                <a:moveTo>
                  <a:pt x="0" y="0"/>
                </a:moveTo>
                <a:lnTo>
                  <a:pt x="6026181" y="0"/>
                </a:lnTo>
                <a:lnTo>
                  <a:pt x="6026181" y="4775748"/>
                </a:lnTo>
                <a:lnTo>
                  <a:pt x="0" y="477574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332367">
            <a:off x="16310271" y="-91932"/>
            <a:ext cx="1913626" cy="1420714"/>
          </a:xfrm>
          <a:custGeom>
            <a:avLst/>
            <a:gdLst/>
            <a:ahLst/>
            <a:cxnLst/>
            <a:rect l="l" t="t" r="r" b="b"/>
            <a:pathLst>
              <a:path w="3594601" h="2444329">
                <a:moveTo>
                  <a:pt x="0" y="0"/>
                </a:moveTo>
                <a:lnTo>
                  <a:pt x="3594601" y="0"/>
                </a:lnTo>
                <a:lnTo>
                  <a:pt x="3594601" y="2444329"/>
                </a:lnTo>
                <a:lnTo>
                  <a:pt x="0" y="2444329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1541354" flipH="1">
            <a:off x="-1050111" y="365121"/>
            <a:ext cx="2683943" cy="721000"/>
          </a:xfrm>
          <a:custGeom>
            <a:avLst/>
            <a:gdLst/>
            <a:ahLst/>
            <a:cxnLst/>
            <a:rect l="l" t="t" r="r" b="b"/>
            <a:pathLst>
              <a:path w="5710933" h="3422461">
                <a:moveTo>
                  <a:pt x="5710932" y="0"/>
                </a:moveTo>
                <a:lnTo>
                  <a:pt x="0" y="0"/>
                </a:lnTo>
                <a:lnTo>
                  <a:pt x="0" y="3422460"/>
                </a:lnTo>
                <a:lnTo>
                  <a:pt x="5710932" y="3422460"/>
                </a:lnTo>
                <a:lnTo>
                  <a:pt x="5710932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586403">
            <a:off x="16034027" y="9562015"/>
            <a:ext cx="2466114" cy="941604"/>
          </a:xfrm>
          <a:custGeom>
            <a:avLst/>
            <a:gdLst/>
            <a:ahLst/>
            <a:cxnLst/>
            <a:rect l="l" t="t" r="r" b="b"/>
            <a:pathLst>
              <a:path w="4210552" h="1740139">
                <a:moveTo>
                  <a:pt x="0" y="0"/>
                </a:moveTo>
                <a:lnTo>
                  <a:pt x="4210552" y="0"/>
                </a:lnTo>
                <a:lnTo>
                  <a:pt x="4210552" y="1740139"/>
                </a:lnTo>
                <a:lnTo>
                  <a:pt x="0" y="174013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3429000" y="3681263"/>
            <a:ext cx="106680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en-US" sz="7900" b="1" dirty="0" err="1" smtClean="0">
                <a:solidFill>
                  <a:schemeClr val="accent2"/>
                </a:solidFill>
              </a:rPr>
              <a:t>Kết</a:t>
            </a:r>
            <a:r>
              <a:rPr lang="en-US" sz="7900" b="1" dirty="0" smtClean="0">
                <a:solidFill>
                  <a:schemeClr val="accent2"/>
                </a:solidFill>
              </a:rPr>
              <a:t> </a:t>
            </a:r>
            <a:r>
              <a:rPr lang="en-US" sz="7900" b="1" dirty="0" err="1" smtClean="0">
                <a:solidFill>
                  <a:schemeClr val="accent2"/>
                </a:solidFill>
              </a:rPr>
              <a:t>thúc</a:t>
            </a:r>
            <a:endParaRPr lang="en-US" sz="79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1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00736" y="-388545"/>
            <a:ext cx="11064089" cy="11064089"/>
          </a:xfrm>
          <a:custGeom>
            <a:avLst/>
            <a:gdLst/>
            <a:ahLst/>
            <a:cxnLst/>
            <a:rect l="l" t="t" r="r" b="b"/>
            <a:pathLst>
              <a:path w="11064089" h="11064089">
                <a:moveTo>
                  <a:pt x="0" y="0"/>
                </a:moveTo>
                <a:lnTo>
                  <a:pt x="11064089" y="0"/>
                </a:lnTo>
                <a:lnTo>
                  <a:pt x="11064089" y="11064090"/>
                </a:lnTo>
                <a:lnTo>
                  <a:pt x="0" y="1106409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535026" y="-388545"/>
            <a:ext cx="11064089" cy="11064089"/>
          </a:xfrm>
          <a:custGeom>
            <a:avLst/>
            <a:gdLst/>
            <a:ahLst/>
            <a:cxnLst/>
            <a:rect l="l" t="t" r="r" b="b"/>
            <a:pathLst>
              <a:path w="11064089" h="11064089">
                <a:moveTo>
                  <a:pt x="0" y="0"/>
                </a:moveTo>
                <a:lnTo>
                  <a:pt x="11064089" y="0"/>
                </a:lnTo>
                <a:lnTo>
                  <a:pt x="11064089" y="11064090"/>
                </a:lnTo>
                <a:lnTo>
                  <a:pt x="0" y="1106409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3747805" y="-236951"/>
            <a:ext cx="4515133" cy="2889685"/>
          </a:xfrm>
          <a:custGeom>
            <a:avLst/>
            <a:gdLst/>
            <a:ahLst/>
            <a:cxnLst/>
            <a:rect l="l" t="t" r="r" b="b"/>
            <a:pathLst>
              <a:path w="4515133" h="2889685">
                <a:moveTo>
                  <a:pt x="0" y="0"/>
                </a:moveTo>
                <a:lnTo>
                  <a:pt x="4515132" y="0"/>
                </a:lnTo>
                <a:lnTo>
                  <a:pt x="4515132" y="2889685"/>
                </a:lnTo>
                <a:lnTo>
                  <a:pt x="0" y="288968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1100736" y="7090899"/>
            <a:ext cx="4515133" cy="2889685"/>
          </a:xfrm>
          <a:custGeom>
            <a:avLst/>
            <a:gdLst/>
            <a:ahLst/>
            <a:cxnLst/>
            <a:rect l="l" t="t" r="r" b="b"/>
            <a:pathLst>
              <a:path w="4515133" h="2889685">
                <a:moveTo>
                  <a:pt x="0" y="0"/>
                </a:moveTo>
                <a:lnTo>
                  <a:pt x="4515132" y="0"/>
                </a:lnTo>
                <a:lnTo>
                  <a:pt x="4515132" y="2889685"/>
                </a:lnTo>
                <a:lnTo>
                  <a:pt x="0" y="288968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028700" y="1140122"/>
            <a:ext cx="16230600" cy="8840462"/>
            <a:chOff x="0" y="0"/>
            <a:chExt cx="5920967" cy="3002180"/>
          </a:xfrm>
        </p:grpSpPr>
        <p:sp>
          <p:nvSpPr>
            <p:cNvPr id="7" name="Freeform 7"/>
            <p:cNvSpPr/>
            <p:nvPr/>
          </p:nvSpPr>
          <p:spPr>
            <a:xfrm>
              <a:off x="31750" y="31750"/>
              <a:ext cx="5857467" cy="2938680"/>
            </a:xfrm>
            <a:custGeom>
              <a:avLst/>
              <a:gdLst/>
              <a:ahLst/>
              <a:cxnLst/>
              <a:rect l="l" t="t" r="r" b="b"/>
              <a:pathLst>
                <a:path w="5857467" h="2938680">
                  <a:moveTo>
                    <a:pt x="5764757" y="2938680"/>
                  </a:moveTo>
                  <a:lnTo>
                    <a:pt x="92710" y="2938680"/>
                  </a:lnTo>
                  <a:cubicBezTo>
                    <a:pt x="41910" y="2938680"/>
                    <a:pt x="0" y="2896770"/>
                    <a:pt x="0" y="284597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763487" y="0"/>
                  </a:lnTo>
                  <a:cubicBezTo>
                    <a:pt x="5814287" y="0"/>
                    <a:pt x="5856197" y="41910"/>
                    <a:pt x="5856197" y="92710"/>
                  </a:cubicBezTo>
                  <a:lnTo>
                    <a:pt x="5856197" y="2844700"/>
                  </a:lnTo>
                  <a:cubicBezTo>
                    <a:pt x="5857467" y="2896770"/>
                    <a:pt x="5815557" y="2938680"/>
                    <a:pt x="5764757" y="293868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5920967" cy="3002181"/>
            </a:xfrm>
            <a:custGeom>
              <a:avLst/>
              <a:gdLst/>
              <a:ahLst/>
              <a:cxnLst/>
              <a:rect l="l" t="t" r="r" b="b"/>
              <a:pathLst>
                <a:path w="5920967" h="3002181">
                  <a:moveTo>
                    <a:pt x="5796507" y="59690"/>
                  </a:moveTo>
                  <a:cubicBezTo>
                    <a:pt x="5832067" y="59690"/>
                    <a:pt x="5861277" y="88900"/>
                    <a:pt x="5861277" y="124460"/>
                  </a:cubicBezTo>
                  <a:lnTo>
                    <a:pt x="5861277" y="2877720"/>
                  </a:lnTo>
                  <a:cubicBezTo>
                    <a:pt x="5861277" y="2913281"/>
                    <a:pt x="5832067" y="2942490"/>
                    <a:pt x="5796507" y="2942490"/>
                  </a:cubicBezTo>
                  <a:lnTo>
                    <a:pt x="124460" y="2942490"/>
                  </a:lnTo>
                  <a:cubicBezTo>
                    <a:pt x="88900" y="2942490"/>
                    <a:pt x="59690" y="2913281"/>
                    <a:pt x="59690" y="287772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796507" y="59690"/>
                  </a:lnTo>
                  <a:moveTo>
                    <a:pt x="5796507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877720"/>
                  </a:lnTo>
                  <a:cubicBezTo>
                    <a:pt x="0" y="2946300"/>
                    <a:pt x="55880" y="3002181"/>
                    <a:pt x="124460" y="3002181"/>
                  </a:cubicBezTo>
                  <a:lnTo>
                    <a:pt x="5796507" y="3002181"/>
                  </a:lnTo>
                  <a:cubicBezTo>
                    <a:pt x="5865087" y="3002181"/>
                    <a:pt x="5920967" y="2946300"/>
                    <a:pt x="5920967" y="2877720"/>
                  </a:cubicBezTo>
                  <a:lnTo>
                    <a:pt x="5920967" y="124460"/>
                  </a:lnTo>
                  <a:cubicBezTo>
                    <a:pt x="5920967" y="55880"/>
                    <a:pt x="5865087" y="0"/>
                    <a:pt x="5796507" y="0"/>
                  </a:cubicBezTo>
                  <a:close/>
                </a:path>
              </a:pathLst>
            </a:custGeom>
            <a:solidFill>
              <a:srgbClr val="1F628E"/>
            </a:solidFill>
          </p:spPr>
        </p:sp>
      </p:grp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1658147" y="214225"/>
            <a:ext cx="1564082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914400" indent="-914400">
              <a:buFontTx/>
              <a:buAutoNum type="arabicPeriod"/>
            </a:pPr>
            <a:r>
              <a:rPr lang="en-US" altLang="en-US" sz="5400" dirty="0" err="1" smtClean="0">
                <a:latin typeface="Times New Roman" pitchFamily="18" charset="0"/>
                <a:cs typeface="Times New Roman" pitchFamily="18" charset="0"/>
              </a:rPr>
              <a:t>Ổn</a:t>
            </a:r>
            <a:r>
              <a:rPr lang="en-US" altLang="en-US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400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altLang="en-US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400" dirty="0" err="1" smtClean="0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alt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400" dirty="0" err="1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altLang="en-US" sz="5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54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altLang="en-US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4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alt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400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altLang="en-US" sz="5400" dirty="0">
                <a:latin typeface="Times New Roman" pitchFamily="18" charset="0"/>
                <a:cs typeface="Times New Roman" pitchFamily="18" charset="0"/>
              </a:rPr>
              <a:t> video </a:t>
            </a:r>
            <a:r>
              <a:rPr lang="en-US" altLang="en-US" sz="54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alt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400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alt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400" dirty="0" err="1">
                <a:latin typeface="Times New Roman" pitchFamily="18" charset="0"/>
                <a:cs typeface="Times New Roman" pitchFamily="18" charset="0"/>
              </a:rPr>
              <a:t>mọc</a:t>
            </a:r>
            <a:endParaRPr lang="en-US" altLang="en-US" sz="5400" dirty="0">
              <a:latin typeface="Times New Roman" pitchFamily="18" charset="0"/>
              <a:cs typeface="Times New Roman" pitchFamily="18" charset="0"/>
            </a:endParaRPr>
          </a:p>
          <a:p>
            <a:pPr marL="914400" indent="-914400" eaLnBrk="1" hangingPunct="1">
              <a:buAutoNum type="arabicPeriod"/>
            </a:pPr>
            <a:endParaRPr lang="en-US" altLang="en-US" sz="5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Bình minh cảnh mặt trời mọc Beautiful Sun Rise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7"/>
          <a:stretch>
            <a:fillRect/>
          </a:stretch>
        </p:blipFill>
        <p:spPr>
          <a:xfrm>
            <a:off x="1524000" y="1562100"/>
            <a:ext cx="15163800" cy="78570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7999" cy="9913611"/>
          </a:xfrm>
          <a:custGeom>
            <a:avLst/>
            <a:gdLst/>
            <a:ahLst/>
            <a:cxnLst/>
            <a:rect l="l" t="t" r="r" b="b"/>
            <a:pathLst>
              <a:path w="14364046" h="7451349">
                <a:moveTo>
                  <a:pt x="0" y="0"/>
                </a:moveTo>
                <a:lnTo>
                  <a:pt x="14364046" y="0"/>
                </a:lnTo>
                <a:lnTo>
                  <a:pt x="14364046" y="7451348"/>
                </a:lnTo>
                <a:lnTo>
                  <a:pt x="0" y="74513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61551" y="8207226"/>
            <a:ext cx="2248445" cy="1706385"/>
          </a:xfrm>
          <a:custGeom>
            <a:avLst/>
            <a:gdLst/>
            <a:ahLst/>
            <a:cxnLst/>
            <a:rect l="l" t="t" r="r" b="b"/>
            <a:pathLst>
              <a:path w="3506660" h="2958744">
                <a:moveTo>
                  <a:pt x="0" y="0"/>
                </a:moveTo>
                <a:lnTo>
                  <a:pt x="3506660" y="0"/>
                </a:lnTo>
                <a:lnTo>
                  <a:pt x="3506660" y="2958744"/>
                </a:lnTo>
                <a:lnTo>
                  <a:pt x="0" y="295874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1279818">
            <a:off x="16172425" y="8353452"/>
            <a:ext cx="1586866" cy="1440081"/>
          </a:xfrm>
          <a:custGeom>
            <a:avLst/>
            <a:gdLst/>
            <a:ahLst/>
            <a:cxnLst/>
            <a:rect l="l" t="t" r="r" b="b"/>
            <a:pathLst>
              <a:path w="3173732" h="2880162">
                <a:moveTo>
                  <a:pt x="0" y="0"/>
                </a:moveTo>
                <a:lnTo>
                  <a:pt x="3173732" y="0"/>
                </a:lnTo>
                <a:lnTo>
                  <a:pt x="3173732" y="2880161"/>
                </a:lnTo>
                <a:lnTo>
                  <a:pt x="0" y="288016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802055" y="8578565"/>
            <a:ext cx="2187829" cy="2670093"/>
          </a:xfrm>
          <a:custGeom>
            <a:avLst/>
            <a:gdLst/>
            <a:ahLst/>
            <a:cxnLst/>
            <a:rect l="l" t="t" r="r" b="b"/>
            <a:pathLst>
              <a:path w="6026180" h="4775748">
                <a:moveTo>
                  <a:pt x="0" y="0"/>
                </a:moveTo>
                <a:lnTo>
                  <a:pt x="6026181" y="0"/>
                </a:lnTo>
                <a:lnTo>
                  <a:pt x="6026181" y="4775748"/>
                </a:lnTo>
                <a:lnTo>
                  <a:pt x="0" y="477574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332367">
            <a:off x="16310271" y="-91932"/>
            <a:ext cx="1913626" cy="1420714"/>
          </a:xfrm>
          <a:custGeom>
            <a:avLst/>
            <a:gdLst/>
            <a:ahLst/>
            <a:cxnLst/>
            <a:rect l="l" t="t" r="r" b="b"/>
            <a:pathLst>
              <a:path w="3594601" h="2444329">
                <a:moveTo>
                  <a:pt x="0" y="0"/>
                </a:moveTo>
                <a:lnTo>
                  <a:pt x="3594601" y="0"/>
                </a:lnTo>
                <a:lnTo>
                  <a:pt x="3594601" y="2444329"/>
                </a:lnTo>
                <a:lnTo>
                  <a:pt x="0" y="2444329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1541354" flipH="1">
            <a:off x="-1050111" y="365121"/>
            <a:ext cx="2683943" cy="721000"/>
          </a:xfrm>
          <a:custGeom>
            <a:avLst/>
            <a:gdLst/>
            <a:ahLst/>
            <a:cxnLst/>
            <a:rect l="l" t="t" r="r" b="b"/>
            <a:pathLst>
              <a:path w="5710933" h="3422461">
                <a:moveTo>
                  <a:pt x="5710932" y="0"/>
                </a:moveTo>
                <a:lnTo>
                  <a:pt x="0" y="0"/>
                </a:lnTo>
                <a:lnTo>
                  <a:pt x="0" y="3422460"/>
                </a:lnTo>
                <a:lnTo>
                  <a:pt x="5710932" y="3422460"/>
                </a:lnTo>
                <a:lnTo>
                  <a:pt x="5710932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586403">
            <a:off x="16034027" y="9562015"/>
            <a:ext cx="2466114" cy="941604"/>
          </a:xfrm>
          <a:custGeom>
            <a:avLst/>
            <a:gdLst/>
            <a:ahLst/>
            <a:cxnLst/>
            <a:rect l="l" t="t" r="r" b="b"/>
            <a:pathLst>
              <a:path w="4210552" h="1740139">
                <a:moveTo>
                  <a:pt x="0" y="0"/>
                </a:moveTo>
                <a:lnTo>
                  <a:pt x="4210552" y="0"/>
                </a:lnTo>
                <a:lnTo>
                  <a:pt x="4210552" y="1740139"/>
                </a:lnTo>
                <a:lnTo>
                  <a:pt x="0" y="174013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6" name="Text Box 564"/>
          <p:cNvSpPr txBox="1">
            <a:spLocks noChangeArrowheads="1"/>
          </p:cNvSpPr>
          <p:nvPr/>
        </p:nvSpPr>
        <p:spPr bwMode="auto">
          <a:xfrm>
            <a:off x="3124200" y="2552700"/>
            <a:ext cx="10104120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571500" indent="-571500" eaLnBrk="1" hangingPunct="1">
              <a:buFontTx/>
              <a:buChar char="-"/>
            </a:pPr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mọc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571500" indent="-571500" eaLnBrk="1" hangingPunct="1">
              <a:buFontTx/>
              <a:buChar char="-"/>
            </a:pPr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571500" indent="-571500" eaLnBrk="1" hangingPunct="1">
              <a:buFontTx/>
              <a:buChar char="-"/>
            </a:pPr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4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6400800" y="674914"/>
            <a:ext cx="345479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5400" dirty="0" err="1" smtClean="0">
                <a:latin typeface="Times New Roman" pitchFamily="18" charset="0"/>
                <a:cs typeface="Times New Roman" pitchFamily="18" charset="0"/>
              </a:rPr>
              <a:t>Đàm</a:t>
            </a:r>
            <a:r>
              <a:rPr lang="en-US" altLang="en-US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400" dirty="0" err="1" smtClean="0"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altLang="en-US" sz="5400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en-US" altLang="en-US" sz="5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74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77" name="Picture 13" descr="55401059-1314065706-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9248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875" name="Picture 11" descr="IMG_299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0"/>
            <a:ext cx="10363200" cy="1028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876" name="Picture 12" descr="Tap the duc duong sinh, ngan chan su lao ho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57800"/>
            <a:ext cx="79248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71617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4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64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64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9"/>
          <p:cNvSpPr txBox="1">
            <a:spLocks noChangeArrowheads="1"/>
          </p:cNvSpPr>
          <p:nvPr/>
        </p:nvSpPr>
        <p:spPr bwMode="auto">
          <a:xfrm>
            <a:off x="0" y="457200"/>
            <a:ext cx="17526000" cy="1042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63284" tIns="81642" rIns="163284" bIns="81642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5700" b="1"/>
              <a:t>Mọi người chuẩn bị công việc cho ngày mới</a:t>
            </a:r>
          </a:p>
        </p:txBody>
      </p:sp>
      <p:pic>
        <p:nvPicPr>
          <p:cNvPr id="187402" name="Picture 10" descr="trehocJPG-0547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8229600" cy="494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7403" name="Picture 11" descr="imag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1600200"/>
            <a:ext cx="10058400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7404" name="Picture 12" descr="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15100"/>
            <a:ext cx="8229600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7405" name="Picture 13" descr="laodo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515100"/>
            <a:ext cx="10058400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1757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7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7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7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187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058400" y="2971800"/>
            <a:ext cx="6858000" cy="6172200"/>
          </a:xfrm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4340" name="Picture 4" descr="pic157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685800"/>
            <a:ext cx="8686800" cy="834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 descr="ug5_519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0" y="685800"/>
            <a:ext cx="7772400" cy="851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6356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5364" name="Picture 4" descr="products_128685099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57200"/>
            <a:ext cx="7924800" cy="891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 descr="16278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571500"/>
            <a:ext cx="8305800" cy="880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10920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FDEADA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</TotalTime>
  <Words>591</Words>
  <Application>Microsoft Office PowerPoint</Application>
  <PresentationFormat>Custom</PresentationFormat>
  <Paragraphs>72</Paragraphs>
  <Slides>35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Arial</vt:lpstr>
      <vt:lpstr>Times New Roman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Đội nón, che dù</vt:lpstr>
      <vt:lpstr>PowerPoint Presentation</vt:lpstr>
      <vt:lpstr>PowerPoint Presentation</vt:lpstr>
      <vt:lpstr>PowerPoint Presentation</vt:lpstr>
      <vt:lpstr>Công việc buổi chiều</vt:lpstr>
      <vt:lpstr>PowerPoint Presentation</vt:lpstr>
      <vt:lpstr>Bầu trời về đêm</vt:lpstr>
      <vt:lpstr>PowerPoint Presentation</vt:lpstr>
      <vt:lpstr>PowerPoint Presentation</vt:lpstr>
      <vt:lpstr>So sánh mặt trời và mặt trăng</vt:lpstr>
      <vt:lpstr>PowerPoint Presentation</vt:lpstr>
      <vt:lpstr>PowerPoint Presentation</vt:lpstr>
      <vt:lpstr>So sánh mặt trăng và các vì sao</vt:lpstr>
      <vt:lpstr>PowerPoint Presentation</vt:lpstr>
      <vt:lpstr>PowerPoint Presentation</vt:lpstr>
      <vt:lpstr>Bé ngủ</vt:lpstr>
      <vt:lpstr>Mời bé xem thí nghiệm: Trái đất quây quanh mặt trời tạo nên ngày và đêm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MTC</cp:lastModifiedBy>
  <cp:revision>9</cp:revision>
  <dcterms:created xsi:type="dcterms:W3CDTF">2006-08-16T00:00:00Z</dcterms:created>
  <dcterms:modified xsi:type="dcterms:W3CDTF">2024-04-23T02:08:05Z</dcterms:modified>
  <dc:identifier>DAGDGXJ7pio</dc:identifier>
</cp:coreProperties>
</file>