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5" r:id="rId16"/>
    <p:sldId id="277" r:id="rId17"/>
    <p:sldId id="274" r:id="rId18"/>
    <p:sldId id="276" r:id="rId19"/>
    <p:sldId id="278" r:id="rId20"/>
    <p:sldId id="279" r:id="rId21"/>
    <p:sldId id="280" r:id="rId22"/>
    <p:sldId id="281" r:id="rId23"/>
    <p:sldId id="283"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5A710-CAED-48E0-B054-B97826F5CA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5A710-CAED-48E0-B054-B97826F5CA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5A710-CAED-48E0-B054-B97826F5CAC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5A710-CAED-48E0-B054-B97826F5CAC9}"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5A710-CAED-48E0-B054-B97826F5CAC9}"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8.gif"/><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dirty="0">
                <a:solidFill>
                  <a:schemeClr val="accent6">
                    <a:lumMod val="75000"/>
                  </a:schemeClr>
                </a:solidFill>
                <a:latin typeface="Times New Roman" pitchFamily="18" charset="0"/>
                <a:cs typeface="Times New Roman" pitchFamily="18" charset="0"/>
              </a:rPr>
              <a:t>ỦY BAN NHÂN DÂN QUẬN LONG BIÊN</a:t>
            </a:r>
          </a:p>
          <a:p>
            <a:pPr algn="ctr"/>
            <a:r>
              <a:rPr lang="en-US" dirty="0">
                <a:solidFill>
                  <a:schemeClr val="accent6">
                    <a:lumMod val="75000"/>
                  </a:schemeClr>
                </a:solidFill>
                <a:latin typeface="Times New Roman" pitchFamily="18" charset="0"/>
                <a:cs typeface="Times New Roman" pitchFamily="18" charset="0"/>
              </a:rPr>
              <a:t>TRƯỜNG MẦM NON </a:t>
            </a:r>
            <a:r>
              <a:rPr lang="en-US" dirty="0" smtClean="0">
                <a:solidFill>
                  <a:schemeClr val="accent6">
                    <a:lumMod val="75000"/>
                  </a:schemeClr>
                </a:solidFill>
                <a:latin typeface="Times New Roman" pitchFamily="18" charset="0"/>
                <a:cs typeface="Times New Roman" pitchFamily="18" charset="0"/>
              </a:rPr>
              <a:t>THƯỢNG THANH</a:t>
            </a: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a:solidFill>
                  <a:srgbClr val="C00000"/>
                </a:solidFill>
                <a:latin typeface="Times New Roman" pitchFamily="18" charset="0"/>
                <a:cs typeface="Times New Roman" pitchFamily="18" charset="0"/>
              </a:rPr>
              <a:t>LĨNH VỰC PHÁT TRIỂN NHẬN THỨC</a:t>
            </a:r>
          </a:p>
        </p:txBody>
      </p:sp>
      <p:sp>
        <p:nvSpPr>
          <p:cNvPr id="7" name="TextBox 6"/>
          <p:cNvSpPr txBox="1"/>
          <p:nvPr/>
        </p:nvSpPr>
        <p:spPr>
          <a:xfrm>
            <a:off x="0" y="2653288"/>
            <a:ext cx="12192000" cy="2031325"/>
          </a:xfrm>
          <a:prstGeom prst="rect">
            <a:avLst/>
          </a:prstGeom>
          <a:noFill/>
        </p:spPr>
        <p:txBody>
          <a:bodyPr wrap="square" rtlCol="0">
            <a:spAutoFit/>
          </a:bodyPr>
          <a:lstStyle/>
          <a:p>
            <a:pPr algn="ctr">
              <a:lnSpc>
                <a:spcPct val="150000"/>
              </a:lnSpc>
            </a:pPr>
            <a:r>
              <a:rPr lang="en-US" sz="2800" dirty="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a:solidFill>
                  <a:srgbClr val="002060"/>
                </a:solidFill>
                <a:latin typeface="Times New Roman" pitchFamily="18" charset="0"/>
                <a:cs typeface="Times New Roman" pitchFamily="18" charset="0"/>
              </a:rPr>
              <a:t>Đề tài: Bé biết gấp quần áo </a:t>
            </a:r>
            <a:r>
              <a:rPr lang="en-US" sz="2800" dirty="0" err="1">
                <a:solidFill>
                  <a:srgbClr val="002060"/>
                </a:solidFill>
                <a:latin typeface="Times New Roman" pitchFamily="18" charset="0"/>
                <a:cs typeface="Times New Roman" pitchFamily="18" charset="0"/>
              </a:rPr>
              <a:t>gọn</a:t>
            </a:r>
            <a:r>
              <a:rPr lang="en-US" sz="2800" dirty="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gang</a:t>
            </a:r>
          </a:p>
          <a:p>
            <a:pPr algn="ctr">
              <a:lnSpc>
                <a:spcPct val="150000"/>
              </a:lnSpc>
            </a:pPr>
            <a:r>
              <a:rPr lang="en-US" sz="2800" dirty="0" err="1" smtClean="0">
                <a:solidFill>
                  <a:srgbClr val="002060"/>
                </a:solidFill>
                <a:latin typeface="Times New Roman" pitchFamily="18" charset="0"/>
                <a:cs typeface="Times New Roman" pitchFamily="18" charset="0"/>
              </a:rPr>
              <a:t>Khối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Mẫu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nhỡ</a:t>
            </a:r>
            <a:r>
              <a:rPr lang="en-US" sz="2800" dirty="0" smtClean="0">
                <a:solidFill>
                  <a:srgbClr val="002060"/>
                </a:solidFill>
                <a:latin typeface="Times New Roman" pitchFamily="18" charset="0"/>
                <a:cs typeface="Times New Roman" pitchFamily="18" charset="0"/>
              </a:rPr>
              <a:t> (4-5 </a:t>
            </a:r>
            <a:r>
              <a:rPr lang="en-US" sz="2800" dirty="0" err="1" smtClean="0">
                <a:solidFill>
                  <a:srgbClr val="002060"/>
                </a:solidFill>
                <a:latin typeface="Times New Roman" pitchFamily="18" charset="0"/>
                <a:cs typeface="Times New Roman" pitchFamily="18" charset="0"/>
              </a:rPr>
              <a:t>tuổi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a:solidFill>
                  <a:srgbClr val="002060"/>
                </a:solidFill>
                <a:latin typeface="Times New Roman" pitchFamily="18" charset="0"/>
                <a:cs typeface="Times New Roman" pitchFamily="18" charset="0"/>
              </a:rPr>
              <a:t>Năm học: </a:t>
            </a:r>
            <a:r>
              <a:rPr lang="en-US" sz="2000" i="1" dirty="0" smtClean="0">
                <a:solidFill>
                  <a:srgbClr val="002060"/>
                </a:solidFill>
                <a:latin typeface="Times New Roman" pitchFamily="18" charset="0"/>
                <a:cs typeface="Times New Roman" pitchFamily="18" charset="0"/>
              </a:rPr>
              <a:t>2024-2025</a:t>
            </a: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phải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Mặt trái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áo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áo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Không gấp tay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Có 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a:solidFill>
                  <a:srgbClr val="002060"/>
                </a:solidFill>
                <a:cs typeface="Arial" panose="020B0604020202020204" pitchFamily="34" charset="0"/>
              </a:rPr>
              <a:t>T</a:t>
            </a:r>
            <a:r>
              <a:rPr lang="en-US" sz="2400" dirty="0" err="1">
                <a:solidFill>
                  <a:srgbClr val="002060"/>
                </a:solidFill>
                <a:latin typeface="Arial" panose="020B0604020202020204" pitchFamily="34" charset="0"/>
                <a:cs typeface="Arial" panose="020B0604020202020204" pitchFamily="34" charset="0"/>
              </a:rPr>
              <a:t>iếp</a:t>
            </a:r>
            <a:r>
              <a:rPr lang="en-US" sz="2400" dirty="0">
                <a:solidFill>
                  <a:srgbClr val="002060"/>
                </a:solidFill>
                <a:latin typeface="Arial" panose="020B0604020202020204" pitchFamily="34" charset="0"/>
                <a:cs typeface="Arial" panose="020B0604020202020204" pitchFamily="34" charset="0"/>
              </a:rPr>
              <a:t> đến,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tiếp theo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đến hết phần thừa của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Cuối cùng, các con</a:t>
            </a:r>
            <a:r>
              <a:rPr lang="vi-VN"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Quay dọc, gấp đôi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hết phần thừa của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xem đây là quần gì nhé ?</a:t>
            </a: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Lưng quần</a:t>
            </a: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Ống quần</a:t>
            </a: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đoạn phim</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mô tả</a:t>
            </a:r>
            <a:r>
              <a:rPr lang="vi-VN" sz="2400" dirty="0">
                <a:solidFill>
                  <a:schemeClr val="accent6">
                    <a:lumMod val="50000"/>
                  </a:schemeClr>
                </a:solidFill>
                <a:cs typeface="Arial" panose="020B0604020202020204" pitchFamily="34" charset="0"/>
              </a:rPr>
              <a:t> về </a:t>
            </a:r>
            <a:r>
              <a:rPr lang="en-US" sz="2400" dirty="0">
                <a:solidFill>
                  <a:schemeClr val="accent6">
                    <a:lumMod val="50000"/>
                  </a:schemeClr>
                </a:solidFill>
                <a:latin typeface="Arial" panose="020B0604020202020204" pitchFamily="34" charset="0"/>
                <a:cs typeface="Arial" panose="020B0604020202020204" pitchFamily="34" charset="0"/>
              </a:rPr>
              <a:t>một</a:t>
            </a:r>
            <a:r>
              <a:rPr lang="vi-VN" sz="2400" dirty="0">
                <a:solidFill>
                  <a:schemeClr val="accent6">
                    <a:lumMod val="50000"/>
                  </a:schemeClr>
                </a:solidFill>
                <a:cs typeface="Arial" panose="020B0604020202020204" pitchFamily="34" charset="0"/>
              </a:rPr>
              <a:t> hoạt động ở trường các con cùng xem </a:t>
            </a:r>
            <a:r>
              <a:rPr lang="en-US" sz="2400" dirty="0">
                <a:solidFill>
                  <a:schemeClr val="accent6">
                    <a:lumMod val="50000"/>
                  </a:schemeClr>
                </a:solidFill>
                <a:latin typeface="Arial" panose="020B0604020202020204" pitchFamily="34" charset="0"/>
                <a:cs typeface="Arial" panose="020B0604020202020204" pitchFamily="34" charset="0"/>
              </a:rPr>
              <a:t>và sau đó trả lời câu hỏi của Cô nhé !</a:t>
            </a:r>
          </a:p>
        </p:txBody>
      </p:sp>
    </p:spTree>
    <p:extLst>
      <p:ext uri="{BB962C8B-B14F-4D97-AF65-F5344CB8AC3E}">
        <p14:creationId xmlns:p14="http://schemas.microsoft.com/office/powerpoint/2010/main" val="53743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a:solidFill>
                  <a:schemeClr val="accent6">
                    <a:lumMod val="50000"/>
                  </a:schemeClr>
                </a:solidFill>
                <a:latin typeface="Arial" panose="020B0604020202020204" pitchFamily="34" charset="0"/>
                <a:cs typeface="Arial" panose="020B0604020202020204" pitchFamily="34" charset="0"/>
              </a:rPr>
              <a:t>quần</a:t>
            </a:r>
            <a:r>
              <a:rPr lang="vi-VN" sz="2400" dirty="0">
                <a:solidFill>
                  <a:schemeClr val="accent6">
                    <a:lumMod val="50000"/>
                  </a:schemeClr>
                </a:solidFill>
                <a:latin typeface="Arial" panose="020B0604020202020204" pitchFamily="34" charset="0"/>
                <a:cs typeface="Arial" panose="020B0604020202020204" pitchFamily="34" charset="0"/>
              </a:rPr>
              <a:t> nh</a:t>
            </a:r>
            <a:r>
              <a:rPr lang="en-US" sz="2400" dirty="0">
                <a:solidFill>
                  <a:schemeClr val="accent6">
                    <a:lumMod val="50000"/>
                  </a:schemeClr>
                </a:solidFill>
                <a:latin typeface="Arial" panose="020B0604020202020204" pitchFamily="34" charset="0"/>
                <a:cs typeface="Arial" panose="020B0604020202020204" pitchFamily="34" charset="0"/>
              </a:rPr>
              <a:t>é !</a:t>
            </a: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a:t>
            </a:r>
            <a:r>
              <a:rPr lang="vi-VN" sz="2400" dirty="0">
                <a:solidFill>
                  <a:srgbClr val="002060"/>
                </a:solidFill>
                <a:cs typeface="Arial" panose="020B0604020202020204" pitchFamily="34" charset="0"/>
              </a:rPr>
              <a:t>ác con cùng lấy </a:t>
            </a:r>
            <a:r>
              <a:rPr lang="en-US" sz="2400" dirty="0">
                <a:solidFill>
                  <a:srgbClr val="002060"/>
                </a:solidFill>
                <a:latin typeface="Arial" panose="020B0604020202020204" pitchFamily="34" charset="0"/>
                <a:cs typeface="Arial" panose="020B0604020202020204" pitchFamily="34" charset="0"/>
              </a:rPr>
              <a:t>quần</a:t>
            </a:r>
            <a:r>
              <a:rPr lang="vi-VN" sz="2400" dirty="0">
                <a:solidFill>
                  <a:srgbClr val="002060"/>
                </a:solidFill>
                <a:cs typeface="Arial" panose="020B0604020202020204" pitchFamily="34" charset="0"/>
              </a:rPr>
              <a:t> gấp cùng cô nào. Trước tiên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Tiếp đến</a:t>
            </a:r>
            <a:r>
              <a:rPr lang="vi-VN" sz="2400" dirty="0">
                <a:solidFill>
                  <a:srgbClr val="002060"/>
                </a:solidFill>
                <a:cs typeface="Arial" panose="020B0604020202020204" pitchFamily="34" charset="0"/>
              </a:rPr>
              <a:t> làm gì</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nào</a:t>
            </a:r>
            <a:r>
              <a:rPr lang="en-US" sz="2400" dirty="0">
                <a:solidFill>
                  <a:srgbClr val="002060"/>
                </a:solidFill>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quần lại</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Trải thẳng quần ra</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vậy</a:t>
            </a:r>
            <a:r>
              <a:rPr lang="en-US" sz="2400" dirty="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a:solidFill>
                  <a:schemeClr val="accent6">
                    <a:lumMod val="50000"/>
                  </a:schemeClr>
                </a:solidFill>
                <a:cs typeface="Arial" panose="020B0604020202020204" pitchFamily="34" charset="0"/>
              </a:rPr>
              <a:t>ác con hãy lấy áo quần của mình mang theo hôm nay ra gấp </a:t>
            </a:r>
            <a:r>
              <a:rPr lang="en-US" sz="2400" dirty="0">
                <a:solidFill>
                  <a:schemeClr val="accent6">
                    <a:lumMod val="50000"/>
                  </a:schemeClr>
                </a:solidFill>
                <a:latin typeface="Arial" panose="020B0604020202020204" pitchFamily="34" charset="0"/>
                <a:cs typeface="Arial" panose="020B0604020202020204" pitchFamily="34" charset="0"/>
              </a:rPr>
              <a:t>t</a:t>
            </a:r>
            <a:r>
              <a:rPr lang="vi-VN" sz="2400" dirty="0">
                <a:solidFill>
                  <a:schemeClr val="accent6">
                    <a:lumMod val="50000"/>
                  </a:schemeClr>
                </a:solidFill>
                <a:cs typeface="Arial" panose="020B0604020202020204" pitchFamily="34" charset="0"/>
              </a:rPr>
              <a:t>hi đua xem ai gấp đúng và đẹp được tặng một túi để áo quần</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áo</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440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a:solidFill>
                  <a:schemeClr val="accent6">
                    <a:lumMod val="50000"/>
                  </a:schemeClr>
                </a:solidFill>
                <a:cs typeface="Arial" panose="020B0604020202020204" pitchFamily="34" charset="0"/>
              </a:rPr>
              <a:t>Thi xem đội nào giỏi</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a:solidFill>
                  <a:schemeClr val="accent6">
                    <a:lumMod val="50000"/>
                  </a:schemeClr>
                </a:solidFill>
                <a:latin typeface="Arial" panose="020B0604020202020204" pitchFamily="34" charset="0"/>
                <a:cs typeface="Arial" panose="020B0604020202020204" pitchFamily="34" charset="0"/>
              </a:rPr>
              <a:t>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a:solidFill>
                  <a:schemeClr val="accent6">
                    <a:lumMod val="50000"/>
                  </a:schemeClr>
                </a:solidFill>
                <a:cs typeface="Arial" panose="020B0604020202020204" pitchFamily="34" charset="0"/>
              </a:rPr>
              <a:t>hia 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thắng</a:t>
            </a:r>
            <a:r>
              <a:rPr lang="en-US" sz="2400" dirty="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bài “Giờ 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Gấp áo quần</a:t>
            </a: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Mặc áo</a:t>
            </a: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Để quần áo sạch sẽ</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không gọn gàng</a:t>
            </a: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thẳng</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Quần áo lộn xộn</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Cô</a:t>
            </a:r>
            <a:r>
              <a:rPr lang="en-US" sz="2400" dirty="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sẽ</a:t>
            </a:r>
            <a:r>
              <a:rPr lang="vi-VN" sz="2400" dirty="0">
                <a:solidFill>
                  <a:schemeClr val="accent6">
                    <a:lumMod val="50000"/>
                  </a:schemeClr>
                </a:solidFill>
                <a:cs typeface="Arial" panose="020B0604020202020204" pitchFamily="34" charset="0"/>
              </a:rPr>
              <a:t> hướng dẫn cho lớp mình gấp quần áo gọn gàng và đẹp. Trước khi cô làm mẫu Cô có câu hỏi cho lớp mình. Đây là gì nào</a:t>
            </a:r>
            <a:r>
              <a:rPr lang="en-US" sz="2400" dirty="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rgbClr val="0070C0"/>
                </a:solidFill>
                <a:latin typeface="Arial" panose="020B0604020202020204" pitchFamily="34" charset="0"/>
                <a:cs typeface="Arial" panose="020B0604020202020204" pitchFamily="34" charset="0"/>
              </a:rPr>
              <a:t>III. TIẾN TRÌNH HOẠT ĐỘNG</a:t>
            </a: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Cổ áo</a:t>
            </a: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solidFill>
                  <a:schemeClr val="accent6">
                    <a:lumMod val="50000"/>
                  </a:schemeClr>
                </a:solidFill>
                <a:latin typeface="Arial" panose="020B0604020202020204" pitchFamily="34" charset="0"/>
                <a:cs typeface="Arial" panose="020B0604020202020204" pitchFamily="34" charset="0"/>
              </a:rPr>
              <a:t>Tay áo</a:t>
            </a: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929</Words>
  <Application>Microsoft Office PowerPoint</Application>
  <PresentationFormat>Widescreen</PresentationFormat>
  <Paragraphs>99</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jjhjkh</cp:lastModifiedBy>
  <cp:revision>126</cp:revision>
  <dcterms:created xsi:type="dcterms:W3CDTF">2019-09-24T13:19:10Z</dcterms:created>
  <dcterms:modified xsi:type="dcterms:W3CDTF">2024-08-15T08:19:42Z</dcterms:modified>
</cp:coreProperties>
</file>