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1" r:id="rId6"/>
    <p:sldId id="263" r:id="rId7"/>
    <p:sldId id="262" r:id="rId8"/>
    <p:sldId id="323" r:id="rId9"/>
    <p:sldId id="324" r:id="rId10"/>
    <p:sldId id="286" r:id="rId11"/>
    <p:sldId id="264" r:id="rId12"/>
    <p:sldId id="344" r:id="rId13"/>
    <p:sldId id="345" r:id="rId14"/>
    <p:sldId id="346" r:id="rId15"/>
    <p:sldId id="347" r:id="rId16"/>
    <p:sldId id="3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50" d="100"/>
          <a:sy n="50" d="100"/>
        </p:scale>
        <p:origin x="-2910" y="-13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568D03A-2A35-6B31-4CAA-16A8254CDD9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7A10EAD3-A8ED-1D27-F6F4-AF57CF01B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F3AC5041-22C9-FDB2-4DB8-0ABB3DB4187F}"/>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5" name="Chỗ dành sẵn cho Chân trang 4">
            <a:extLst>
              <a:ext uri="{FF2B5EF4-FFF2-40B4-BE49-F238E27FC236}">
                <a16:creationId xmlns:a16="http://schemas.microsoft.com/office/drawing/2014/main" xmlns="" id="{6DA11007-03D2-AF97-6DFA-380320962A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4F8E707-2588-EB0E-F7EA-306CCBBBA19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377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B612654-49F9-7B47-869E-8858A0CBA35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2299CB35-6090-A112-CAA8-FBC3D168E7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3BC29B3-757A-C07A-0971-57F568F35521}"/>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5" name="Chỗ dành sẵn cho Chân trang 4">
            <a:extLst>
              <a:ext uri="{FF2B5EF4-FFF2-40B4-BE49-F238E27FC236}">
                <a16:creationId xmlns:a16="http://schemas.microsoft.com/office/drawing/2014/main" xmlns="" id="{97D93987-05CC-73CB-7571-3F6BCA762D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60A89F4-D824-A877-2CF0-F7AF7215EBE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36251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86FBD0DF-B5B7-B291-1C84-11EC4B5AB97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FE36214-C2F5-643A-156C-39F354E85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2C3BE24-0E51-AD1E-C47E-02F82749A9B3}"/>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5" name="Chỗ dành sẵn cho Chân trang 4">
            <a:extLst>
              <a:ext uri="{FF2B5EF4-FFF2-40B4-BE49-F238E27FC236}">
                <a16:creationId xmlns:a16="http://schemas.microsoft.com/office/drawing/2014/main" xmlns="" id="{D040470E-AC32-00E6-5B5C-5CD5819BC0E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ABB199E6-6DD9-60BA-5C2B-15338D54ABCF}"/>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5703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FFEB09F-2CC2-45B6-0A64-E12ED888333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C5222C5-74F9-F1DE-2BF2-44FC36E9F9F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A3BA6D4-4131-6852-C117-724A0C970ECF}"/>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5" name="Chỗ dành sẵn cho Chân trang 4">
            <a:extLst>
              <a:ext uri="{FF2B5EF4-FFF2-40B4-BE49-F238E27FC236}">
                <a16:creationId xmlns:a16="http://schemas.microsoft.com/office/drawing/2014/main" xmlns="" id="{EF875649-4297-0311-6FF3-E0C9AB0A839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ED21337-8BC8-7167-4E10-182D8710BD7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89691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CCF7CE-9A45-9EEA-3B65-F21CDEC9B92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FF99E9F-CB3C-E8B0-51FA-425A6F2D59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E288E8BC-C893-5C16-AF07-E6A6A31893FF}"/>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5" name="Chỗ dành sẵn cho Chân trang 4">
            <a:extLst>
              <a:ext uri="{FF2B5EF4-FFF2-40B4-BE49-F238E27FC236}">
                <a16:creationId xmlns:a16="http://schemas.microsoft.com/office/drawing/2014/main" xmlns="" id="{FDE32478-9833-2929-C198-F6EB7211D25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0121924-FD7A-5147-0B06-D8CA5AE5369B}"/>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57899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5C2504D-7DE1-C81F-B3F9-BDF79AA58A2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850C9DB-01C5-624D-F681-D2B3A742843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E10807CD-53BE-B95A-DED5-F3BF01D09EF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55F8D16E-5E0B-6593-CB96-F2F513DBEDBE}"/>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6" name="Chỗ dành sẵn cho Chân trang 5">
            <a:extLst>
              <a:ext uri="{FF2B5EF4-FFF2-40B4-BE49-F238E27FC236}">
                <a16:creationId xmlns:a16="http://schemas.microsoft.com/office/drawing/2014/main" xmlns="" id="{12F2FF41-C850-0BB5-2854-2E782E2C9C2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A17C75CD-2D1A-D58D-EDA0-1C800FF7C8A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68255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B957C94-5A90-F5B4-97C5-99DFF4E4716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A6BAEAC-5164-CBA9-412F-BD9DA5EA8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1673A2E-1915-D432-3868-C3C49C93149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FD8E7A23-C6BC-2525-8FD3-793CEF71F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5795FCCF-0F14-D536-CB91-EF06859D1BA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1FA34057-2F4E-80CC-0DDA-FB856B8EDB17}"/>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8" name="Chỗ dành sẵn cho Chân trang 7">
            <a:extLst>
              <a:ext uri="{FF2B5EF4-FFF2-40B4-BE49-F238E27FC236}">
                <a16:creationId xmlns:a16="http://schemas.microsoft.com/office/drawing/2014/main" xmlns="" id="{B92F6C2F-EF55-6DFB-E2A1-82C97D31F01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F84DE61F-BC75-DE6D-39F7-72B28870C325}"/>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67019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022084A-D2AD-B1B8-6B46-4C30C9BCF8F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D188B5B0-4A2E-4937-EBA6-18969B61542F}"/>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4" name="Chỗ dành sẵn cho Chân trang 3">
            <a:extLst>
              <a:ext uri="{FF2B5EF4-FFF2-40B4-BE49-F238E27FC236}">
                <a16:creationId xmlns:a16="http://schemas.microsoft.com/office/drawing/2014/main" xmlns="" id="{B84D3B21-689B-FA14-5040-44B1D2DEB43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EA30817D-24FA-D0DC-D170-8CEEEA0644EC}"/>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09720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0C5721E-29C7-9855-07BE-D2703BA8459E}"/>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3" name="Chỗ dành sẵn cho Chân trang 2">
            <a:extLst>
              <a:ext uri="{FF2B5EF4-FFF2-40B4-BE49-F238E27FC236}">
                <a16:creationId xmlns:a16="http://schemas.microsoft.com/office/drawing/2014/main" xmlns="" id="{347A65CA-BDC1-A39F-AAB4-5CBA1DE0C07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83AF3CD-ED03-6ED1-E653-EE7B3D87E8A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28447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0CDB0A1-8BC6-2CD3-1B8B-B70F84BE377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7F0CCD2-DEF1-3410-2B20-CC2F46812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DB31A7C-C419-064D-3CA9-7AA5F6E48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D66E644-0180-D567-2E12-397EBDE0F0FD}"/>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6" name="Chỗ dành sẵn cho Chân trang 5">
            <a:extLst>
              <a:ext uri="{FF2B5EF4-FFF2-40B4-BE49-F238E27FC236}">
                <a16:creationId xmlns:a16="http://schemas.microsoft.com/office/drawing/2014/main" xmlns="" id="{AEDB1911-5D4B-328D-EB0C-93CC647EF3F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7180E4A-F9AB-04F8-6EAE-CB7C6DC5F02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80227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8D25AD-7AB2-8D7E-4258-00AE63CA4D6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B6CDFF9D-2785-A341-2C58-004D0AD7D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4ED4E2D-4B25-C384-0B1D-367DD28CF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DF0FA2B-02A7-334F-BE2C-75E20C0C1D56}"/>
              </a:ext>
            </a:extLst>
          </p:cNvPr>
          <p:cNvSpPr>
            <a:spLocks noGrp="1"/>
          </p:cNvSpPr>
          <p:nvPr>
            <p:ph type="dt" sz="half" idx="10"/>
          </p:nvPr>
        </p:nvSpPr>
        <p:spPr/>
        <p:txBody>
          <a:bodyPr/>
          <a:lstStyle/>
          <a:p>
            <a:fld id="{EBF7FA14-3D90-4951-B044-465C520026F3}" type="datetimeFigureOut">
              <a:rPr lang="en-US" smtClean="0"/>
              <a:t>6/17/2024</a:t>
            </a:fld>
            <a:endParaRPr lang="en-US"/>
          </a:p>
        </p:txBody>
      </p:sp>
      <p:sp>
        <p:nvSpPr>
          <p:cNvPr id="6" name="Chỗ dành sẵn cho Chân trang 5">
            <a:extLst>
              <a:ext uri="{FF2B5EF4-FFF2-40B4-BE49-F238E27FC236}">
                <a16:creationId xmlns:a16="http://schemas.microsoft.com/office/drawing/2014/main" xmlns="" id="{20951A66-767A-E251-77F3-066E16A9E4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72B60E0B-D3E3-6950-7CE2-97758DFD5EF7}"/>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4150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A0D54801-1203-2D4D-3922-97807EAA9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A0A91B1-0CA2-EB8E-E6FF-4912F724E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18C219A-1903-E3BA-76EC-A117F8AF9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F7FA14-3D90-4951-B044-465C520026F3}" type="datetimeFigureOut">
              <a:rPr lang="en-US" smtClean="0"/>
              <a:t>6/17/2024</a:t>
            </a:fld>
            <a:endParaRPr lang="en-US"/>
          </a:p>
        </p:txBody>
      </p:sp>
      <p:sp>
        <p:nvSpPr>
          <p:cNvPr id="5" name="Chỗ dành sẵn cho Chân trang 4">
            <a:extLst>
              <a:ext uri="{FF2B5EF4-FFF2-40B4-BE49-F238E27FC236}">
                <a16:creationId xmlns:a16="http://schemas.microsoft.com/office/drawing/2014/main" xmlns="" id="{C29F8104-32D4-A8DF-80AA-6CB3B7D12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A1E9728C-30DA-A4F1-2DF5-68FBAF4404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8CBE8-F236-4F10-BBD0-1EA3B0B590FC}" type="slidenum">
              <a:rPr lang="en-US" smtClean="0"/>
              <a:t>‹#›</a:t>
            </a:fld>
            <a:endParaRPr lang="en-US"/>
          </a:p>
        </p:txBody>
      </p:sp>
    </p:spTree>
    <p:extLst>
      <p:ext uri="{BB962C8B-B14F-4D97-AF65-F5344CB8AC3E}">
        <p14:creationId xmlns:p14="http://schemas.microsoft.com/office/powerpoint/2010/main" val="1847766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gif"/><Relationship Id="rId2" Type="http://schemas.openxmlformats.org/officeDocument/2006/relationships/image" Target="../media/image20.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bầu trời, cánh hoa, thực vật, cỏ&#10;&#10;Mô tả được tạo tự động">
            <a:extLst>
              <a:ext uri="{FF2B5EF4-FFF2-40B4-BE49-F238E27FC236}">
                <a16:creationId xmlns:a16="http://schemas.microsoft.com/office/drawing/2014/main" xmlns="" id="{A1DF86C2-739B-94CD-0823-263336C13E28}"/>
              </a:ext>
            </a:extLst>
          </p:cNvPr>
          <p:cNvPicPr>
            <a:picLocks noChangeAspect="1"/>
          </p:cNvPicPr>
          <p:nvPr/>
        </p:nvPicPr>
        <p:blipFill rotWithShape="1">
          <a:blip r:embed="rId2">
            <a:extLst>
              <a:ext uri="{28A0092B-C50C-407E-A947-70E740481C1C}">
                <a14:useLocalDpi xmlns:a14="http://schemas.microsoft.com/office/drawing/2010/main" val="0"/>
              </a:ext>
            </a:extLst>
          </a:blip>
          <a:srcRect t="18197"/>
          <a:stretch/>
        </p:blipFill>
        <p:spPr>
          <a:xfrm>
            <a:off x="-1504" y="0"/>
            <a:ext cx="12191980" cy="6856718"/>
          </a:xfrm>
          <a:prstGeom prst="rect">
            <a:avLst/>
          </a:prstGeom>
          <a:noFill/>
        </p:spPr>
      </p:pic>
      <p:sp>
        <p:nvSpPr>
          <p:cNvPr id="6" name="Hộp Văn bản 5">
            <a:extLst>
              <a:ext uri="{FF2B5EF4-FFF2-40B4-BE49-F238E27FC236}">
                <a16:creationId xmlns:a16="http://schemas.microsoft.com/office/drawing/2014/main" xmlns="" id="{C4BD7A03-B4BD-56ED-17AB-B6A06C354924}"/>
              </a:ext>
            </a:extLst>
          </p:cNvPr>
          <p:cNvSpPr txBox="1"/>
          <p:nvPr/>
        </p:nvSpPr>
        <p:spPr>
          <a:xfrm>
            <a:off x="3452648" y="189012"/>
            <a:ext cx="5044966" cy="738664"/>
          </a:xfrm>
          <a:prstGeom prst="rect">
            <a:avLst/>
          </a:prstGeom>
          <a:noFill/>
        </p:spPr>
        <p:txBody>
          <a:bodyPr wrap="square" rtlCol="0">
            <a:spAutoFit/>
          </a:bodyPr>
          <a:lstStyle/>
          <a:p>
            <a:pPr algn="ctr"/>
            <a:r>
              <a:rPr lang="vi-VN" dirty="0">
                <a:solidFill>
                  <a:schemeClr val="accent5">
                    <a:lumMod val="75000"/>
                  </a:schemeClr>
                </a:solidFill>
              </a:rPr>
              <a:t>UBND QUẬN LONG BIÊN</a:t>
            </a:r>
          </a:p>
          <a:p>
            <a:pPr algn="ctr"/>
            <a:r>
              <a:rPr lang="vi-VN" sz="2400" b="1" dirty="0">
                <a:solidFill>
                  <a:schemeClr val="accent5">
                    <a:lumMod val="75000"/>
                  </a:schemeClr>
                </a:solidFill>
              </a:rPr>
              <a:t>TRƯỜNG MẦM NON </a:t>
            </a:r>
            <a:r>
              <a:rPr lang="en-US" sz="2400" b="1" dirty="0" smtClean="0">
                <a:solidFill>
                  <a:schemeClr val="accent5">
                    <a:lumMod val="75000"/>
                  </a:schemeClr>
                </a:solidFill>
              </a:rPr>
              <a:t>THẠCH CẦU</a:t>
            </a:r>
            <a:endParaRPr lang="en-US" sz="2400" b="1" dirty="0">
              <a:solidFill>
                <a:schemeClr val="accent5">
                  <a:lumMod val="75000"/>
                </a:schemeClr>
              </a:solidFill>
            </a:endParaRPr>
          </a:p>
        </p:txBody>
      </p:sp>
      <p:sp>
        <p:nvSpPr>
          <p:cNvPr id="7" name="Hộp Văn bản 6">
            <a:extLst>
              <a:ext uri="{FF2B5EF4-FFF2-40B4-BE49-F238E27FC236}">
                <a16:creationId xmlns:a16="http://schemas.microsoft.com/office/drawing/2014/main" xmlns="" id="{CDC8793F-E9D5-E7BF-23AF-656123A942D5}"/>
              </a:ext>
            </a:extLst>
          </p:cNvPr>
          <p:cNvSpPr txBox="1"/>
          <p:nvPr/>
        </p:nvSpPr>
        <p:spPr>
          <a:xfrm>
            <a:off x="1990396" y="2598295"/>
            <a:ext cx="8211207" cy="646331"/>
          </a:xfrm>
          <a:prstGeom prst="rect">
            <a:avLst/>
          </a:prstGeom>
          <a:noFill/>
        </p:spPr>
        <p:txBody>
          <a:bodyPr wrap="square" rtlCol="0">
            <a:spAutoFit/>
          </a:bodyPr>
          <a:lstStyle/>
          <a:p>
            <a:pPr algn="ctr"/>
            <a:r>
              <a:rPr lang="en-US" sz="36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LĨNH VỰC PHÁT TRIỂN NHẬN THỨC</a:t>
            </a:r>
          </a:p>
        </p:txBody>
      </p:sp>
      <p:sp>
        <p:nvSpPr>
          <p:cNvPr id="9" name="WordArt 16">
            <a:extLst>
              <a:ext uri="{FF2B5EF4-FFF2-40B4-BE49-F238E27FC236}">
                <a16:creationId xmlns:a16="http://schemas.microsoft.com/office/drawing/2014/main" xmlns="" id="{23D17D6D-1D58-ACF3-310D-CAB971764335}"/>
              </a:ext>
            </a:extLst>
          </p:cNvPr>
          <p:cNvSpPr>
            <a:spLocks noChangeArrowheads="1" noChangeShapeType="1" noTextEdit="1"/>
          </p:cNvSpPr>
          <p:nvPr/>
        </p:nvSpPr>
        <p:spPr bwMode="auto">
          <a:xfrm>
            <a:off x="3945340" y="3545807"/>
            <a:ext cx="7391400" cy="947689"/>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Đất nước Việt Nam kỳ diệu</a:t>
            </a:r>
            <a:endParaRPr lang="en-US" sz="3600" kern="1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1B810F7A-19EC-CFA5-EE93-66B7AF5A627E}"/>
              </a:ext>
            </a:extLst>
          </p:cNvPr>
          <p:cNvSpPr txBox="1"/>
          <p:nvPr/>
        </p:nvSpPr>
        <p:spPr>
          <a:xfrm>
            <a:off x="498799" y="3718351"/>
            <a:ext cx="3766088" cy="707886"/>
          </a:xfrm>
          <a:prstGeom prst="rect">
            <a:avLst/>
          </a:prstGeom>
          <a:noFill/>
        </p:spPr>
        <p:txBody>
          <a:bodyPr wrap="square" rtlCol="0">
            <a:spAutoFit/>
          </a:bodyPr>
          <a:lstStyle/>
          <a:p>
            <a:r>
              <a:rPr lang="en-US" sz="4000" b="1">
                <a:solidFill>
                  <a:schemeClr val="accent5">
                    <a:lumMod val="75000"/>
                  </a:schemeClr>
                </a:solidFill>
                <a:latin typeface="#9Slide04 AdrianeSwash" panose="02000504060000090004" pitchFamily="2" charset="0"/>
              </a:rPr>
              <a:t>KHÁM PHÁ:</a:t>
            </a:r>
          </a:p>
        </p:txBody>
      </p:sp>
      <p:sp>
        <p:nvSpPr>
          <p:cNvPr id="12" name="Hộp Văn bản 11">
            <a:extLst>
              <a:ext uri="{FF2B5EF4-FFF2-40B4-BE49-F238E27FC236}">
                <a16:creationId xmlns:a16="http://schemas.microsoft.com/office/drawing/2014/main" xmlns="" id="{8E724726-7F9B-CC09-37BA-08E098A82D77}"/>
              </a:ext>
            </a:extLst>
          </p:cNvPr>
          <p:cNvSpPr txBox="1"/>
          <p:nvPr/>
        </p:nvSpPr>
        <p:spPr>
          <a:xfrm>
            <a:off x="7577442" y="5842921"/>
            <a:ext cx="3794997" cy="461665"/>
          </a:xfrm>
          <a:prstGeom prst="rect">
            <a:avLst/>
          </a:prstGeom>
          <a:solidFill>
            <a:srgbClr val="BDEB5C"/>
          </a:solidFill>
        </p:spPr>
        <p:txBody>
          <a:bodyPr wrap="square" rtlCol="0">
            <a:spAutoFit/>
          </a:bodyPr>
          <a:lstStyle/>
          <a:p>
            <a:pPr algn="ctr"/>
            <a:r>
              <a:rPr lang="en-US" sz="2400" b="1" dirty="0" smtClean="0">
                <a:solidFill>
                  <a:srgbClr val="154E2B"/>
                </a:solidFill>
              </a:rPr>
              <a:t>GV: </a:t>
            </a:r>
            <a:r>
              <a:rPr lang="en-US" sz="2400" b="1" dirty="0" err="1" smtClean="0">
                <a:solidFill>
                  <a:srgbClr val="154E2B"/>
                </a:solidFill>
              </a:rPr>
              <a:t>Nguyễn</a:t>
            </a:r>
            <a:r>
              <a:rPr lang="en-US" sz="2400" b="1" dirty="0" smtClean="0">
                <a:solidFill>
                  <a:srgbClr val="154E2B"/>
                </a:solidFill>
              </a:rPr>
              <a:t> </a:t>
            </a:r>
            <a:r>
              <a:rPr lang="en-US" sz="2400" b="1" dirty="0" err="1" smtClean="0">
                <a:solidFill>
                  <a:srgbClr val="154E2B"/>
                </a:solidFill>
              </a:rPr>
              <a:t>Thị</a:t>
            </a:r>
            <a:r>
              <a:rPr lang="en-US" sz="2400" b="1" dirty="0" smtClean="0">
                <a:solidFill>
                  <a:srgbClr val="154E2B"/>
                </a:solidFill>
              </a:rPr>
              <a:t> </a:t>
            </a:r>
            <a:r>
              <a:rPr lang="en-US" sz="2400" b="1" smtClean="0">
                <a:solidFill>
                  <a:srgbClr val="154E2B"/>
                </a:solidFill>
              </a:rPr>
              <a:t>Kim Chi</a:t>
            </a:r>
            <a:endParaRPr lang="en-US" sz="2400" b="1" dirty="0">
              <a:solidFill>
                <a:srgbClr val="154E2B"/>
              </a:solidFill>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743" y="1099344"/>
            <a:ext cx="1603375"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7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amond(in)">
                                      <p:cBhvr>
                                        <p:cTn id="14" dur="20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7D7997ED-8AA6-7D6D-CC0E-95003220477B}"/>
              </a:ext>
            </a:extLst>
          </p:cNvPr>
          <p:cNvGrpSpPr/>
          <p:nvPr/>
        </p:nvGrpSpPr>
        <p:grpSpPr>
          <a:xfrm>
            <a:off x="443811" y="477972"/>
            <a:ext cx="3333750" cy="2476500"/>
            <a:chOff x="1524000" y="0"/>
            <a:chExt cx="9144000" cy="7088188"/>
          </a:xfrm>
        </p:grpSpPr>
        <p:pic>
          <p:nvPicPr>
            <p:cNvPr id="37890" name="Picture 2" descr="north_lang_bac_ho_front">
              <a:extLst>
                <a:ext uri="{FF2B5EF4-FFF2-40B4-BE49-F238E27FC236}">
                  <a16:creationId xmlns:a16="http://schemas.microsoft.com/office/drawing/2014/main" xmlns="" id="{898E8499-2F02-0AA1-2414-801A141A87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WordArt 21">
              <a:extLst>
                <a:ext uri="{FF2B5EF4-FFF2-40B4-BE49-F238E27FC236}">
                  <a16:creationId xmlns:a16="http://schemas.microsoft.com/office/drawing/2014/main" xmlns="" id="{66C17497-B483-6B12-2622-AACE98DD6726}"/>
                </a:ext>
              </a:extLst>
            </p:cNvPr>
            <p:cNvSpPr>
              <a:spLocks noChangeArrowheads="1" noChangeShapeType="1" noTextEdit="1"/>
            </p:cNvSpPr>
            <p:nvPr/>
          </p:nvSpPr>
          <p:spPr bwMode="auto">
            <a:xfrm>
              <a:off x="4419600" y="6096000"/>
              <a:ext cx="3962400" cy="838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Lăng Bác</a:t>
              </a:r>
            </a:p>
          </p:txBody>
        </p:sp>
      </p:grpSp>
      <p:grpSp>
        <p:nvGrpSpPr>
          <p:cNvPr id="5" name="Nhóm 4">
            <a:extLst>
              <a:ext uri="{FF2B5EF4-FFF2-40B4-BE49-F238E27FC236}">
                <a16:creationId xmlns:a16="http://schemas.microsoft.com/office/drawing/2014/main" xmlns="" id="{A9A58CF5-F785-76D2-4B11-AD8BA6A70670}"/>
              </a:ext>
            </a:extLst>
          </p:cNvPr>
          <p:cNvGrpSpPr/>
          <p:nvPr/>
        </p:nvGrpSpPr>
        <p:grpSpPr>
          <a:xfrm>
            <a:off x="4289424" y="477972"/>
            <a:ext cx="3613151" cy="2479849"/>
            <a:chOff x="0" y="-57150"/>
            <a:chExt cx="9144000" cy="6915150"/>
          </a:xfrm>
        </p:grpSpPr>
        <p:pic>
          <p:nvPicPr>
            <p:cNvPr id="3" name="Picture 2" descr="images451194_hoguom101">
              <a:extLst>
                <a:ext uri="{FF2B5EF4-FFF2-40B4-BE49-F238E27FC236}">
                  <a16:creationId xmlns:a16="http://schemas.microsoft.com/office/drawing/2014/main" xmlns="" id="{312F92D7-175C-368C-2727-4F8C5BD27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a:extLst>
                <a:ext uri="{FF2B5EF4-FFF2-40B4-BE49-F238E27FC236}">
                  <a16:creationId xmlns:a16="http://schemas.microsoft.com/office/drawing/2014/main" xmlns="" id="{32B66F51-CB0B-6F87-77B8-9C5B136F506F}"/>
                </a:ext>
              </a:extLst>
            </p:cNvPr>
            <p:cNvSpPr>
              <a:spLocks noChangeArrowheads="1" noChangeShapeType="1" noTextEdit="1"/>
            </p:cNvSpPr>
            <p:nvPr/>
          </p:nvSpPr>
          <p:spPr bwMode="auto">
            <a:xfrm>
              <a:off x="2590800" y="5572125"/>
              <a:ext cx="4953000" cy="8286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Tháp Rùa</a:t>
              </a:r>
            </a:p>
          </p:txBody>
        </p:sp>
      </p:grpSp>
      <p:grpSp>
        <p:nvGrpSpPr>
          <p:cNvPr id="8" name="Nhóm 7">
            <a:extLst>
              <a:ext uri="{FF2B5EF4-FFF2-40B4-BE49-F238E27FC236}">
                <a16:creationId xmlns:a16="http://schemas.microsoft.com/office/drawing/2014/main" xmlns="" id="{6ABC844F-BBF6-7278-7153-94BBD2019B14}"/>
              </a:ext>
            </a:extLst>
          </p:cNvPr>
          <p:cNvGrpSpPr/>
          <p:nvPr/>
        </p:nvGrpSpPr>
        <p:grpSpPr>
          <a:xfrm>
            <a:off x="8293999" y="556864"/>
            <a:ext cx="3613151" cy="2476500"/>
            <a:chOff x="0" y="-7938"/>
            <a:chExt cx="9144000" cy="6873876"/>
          </a:xfrm>
        </p:grpSpPr>
        <p:pic>
          <p:nvPicPr>
            <p:cNvPr id="6" name="Picture 2" descr="van_mieu">
              <a:extLst>
                <a:ext uri="{FF2B5EF4-FFF2-40B4-BE49-F238E27FC236}">
                  <a16:creationId xmlns:a16="http://schemas.microsoft.com/office/drawing/2014/main" xmlns="" id="{83BE07B3-40EA-2A55-C6BB-C52D0C6D3B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xmlns="" id="{A44737FE-3C98-9D05-32E5-0D52BD579CCF}"/>
                </a:ext>
              </a:extLst>
            </p:cNvPr>
            <p:cNvSpPr txBox="1">
              <a:spLocks noChangeArrowheads="1"/>
            </p:cNvSpPr>
            <p:nvPr/>
          </p:nvSpPr>
          <p:spPr bwMode="auto">
            <a:xfrm>
              <a:off x="5089525" y="5160961"/>
              <a:ext cx="4054475" cy="85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Văn Miếu</a:t>
              </a:r>
            </a:p>
          </p:txBody>
        </p:sp>
      </p:grpSp>
      <p:grpSp>
        <p:nvGrpSpPr>
          <p:cNvPr id="11" name="Nhóm 10">
            <a:extLst>
              <a:ext uri="{FF2B5EF4-FFF2-40B4-BE49-F238E27FC236}">
                <a16:creationId xmlns:a16="http://schemas.microsoft.com/office/drawing/2014/main" xmlns="" id="{DF6BF8A8-A9BA-1405-A429-267A43FE0AFD}"/>
              </a:ext>
            </a:extLst>
          </p:cNvPr>
          <p:cNvGrpSpPr/>
          <p:nvPr/>
        </p:nvGrpSpPr>
        <p:grpSpPr>
          <a:xfrm>
            <a:off x="1213584" y="3670264"/>
            <a:ext cx="4255878" cy="2705100"/>
            <a:chOff x="0" y="0"/>
            <a:chExt cx="8458200" cy="6343650"/>
          </a:xfrm>
        </p:grpSpPr>
        <p:pic>
          <p:nvPicPr>
            <p:cNvPr id="9" name="Picture 4" descr="hanoi1">
              <a:extLst>
                <a:ext uri="{FF2B5EF4-FFF2-40B4-BE49-F238E27FC236}">
                  <a16:creationId xmlns:a16="http://schemas.microsoft.com/office/drawing/2014/main" xmlns="" id="{767DA5CA-A76C-7CFF-62D6-B1EA93B293FC}"/>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0" y="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0">
              <a:extLst>
                <a:ext uri="{FF2B5EF4-FFF2-40B4-BE49-F238E27FC236}">
                  <a16:creationId xmlns:a16="http://schemas.microsoft.com/office/drawing/2014/main" xmlns="" id="{E3F97184-BA9A-FCDC-99E8-CAFAE38EC8D2}"/>
                </a:ext>
              </a:extLst>
            </p:cNvPr>
            <p:cNvSpPr>
              <a:spLocks noChangeArrowheads="1" noChangeShapeType="1" noTextEdit="1"/>
            </p:cNvSpPr>
            <p:nvPr/>
          </p:nvSpPr>
          <p:spPr bwMode="auto">
            <a:xfrm>
              <a:off x="1447800" y="4724400"/>
              <a:ext cx="4158615" cy="1044959"/>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Cầu Thê Húc</a:t>
              </a:r>
            </a:p>
          </p:txBody>
        </p:sp>
      </p:grpSp>
      <p:grpSp>
        <p:nvGrpSpPr>
          <p:cNvPr id="14" name="Nhóm 13">
            <a:extLst>
              <a:ext uri="{FF2B5EF4-FFF2-40B4-BE49-F238E27FC236}">
                <a16:creationId xmlns:a16="http://schemas.microsoft.com/office/drawing/2014/main" xmlns="" id="{BF9FB548-174D-E7A8-1246-90C06BFB2CC4}"/>
              </a:ext>
            </a:extLst>
          </p:cNvPr>
          <p:cNvGrpSpPr/>
          <p:nvPr/>
        </p:nvGrpSpPr>
        <p:grpSpPr>
          <a:xfrm>
            <a:off x="6615369" y="3610537"/>
            <a:ext cx="4464438" cy="2758495"/>
            <a:chOff x="0" y="0"/>
            <a:chExt cx="9144000" cy="6858000"/>
          </a:xfrm>
        </p:grpSpPr>
        <p:pic>
          <p:nvPicPr>
            <p:cNvPr id="12" name="Picture 2" descr="Cotco">
              <a:extLst>
                <a:ext uri="{FF2B5EF4-FFF2-40B4-BE49-F238E27FC236}">
                  <a16:creationId xmlns:a16="http://schemas.microsoft.com/office/drawing/2014/main" xmlns="" id="{18C9B14C-F8D0-56C6-837A-0E3C6539C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xmlns="" id="{8C10BCB9-7B9F-DE00-5540-8F3E2C489F4D}"/>
                </a:ext>
              </a:extLst>
            </p:cNvPr>
            <p:cNvSpPr txBox="1">
              <a:spLocks noChangeArrowheads="1"/>
            </p:cNvSpPr>
            <p:nvPr/>
          </p:nvSpPr>
          <p:spPr bwMode="auto">
            <a:xfrm>
              <a:off x="974724" y="5232400"/>
              <a:ext cx="2713148" cy="100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Cột Cờ</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ỏa sức sống ảo tại làng văn hóa các dân tộc Ba Vì">
            <a:extLst>
              <a:ext uri="{FF2B5EF4-FFF2-40B4-BE49-F238E27FC236}">
                <a16:creationId xmlns:a16="http://schemas.microsoft.com/office/drawing/2014/main" xmlns="" id="{51C05B76-DFEC-4301-644E-E127DCA16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 y="0"/>
            <a:ext cx="12198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59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trang phuc dan toc.jpg">
            <a:extLst>
              <a:ext uri="{FF2B5EF4-FFF2-40B4-BE49-F238E27FC236}">
                <a16:creationId xmlns:a16="http://schemas.microsoft.com/office/drawing/2014/main" xmlns="" id="{A765268C-B33C-DCF7-1AF3-36439D86E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trang phuc dan toc1.jpg">
            <a:extLst>
              <a:ext uri="{FF2B5EF4-FFF2-40B4-BE49-F238E27FC236}">
                <a16:creationId xmlns:a16="http://schemas.microsoft.com/office/drawing/2014/main" xmlns="" id="{7CDEFBAF-EBE5-2A3C-7709-8DF56E3A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915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43D71E61-E4C4-1883-257A-B571ECAD50F1}"/>
              </a:ext>
            </a:extLst>
          </p:cNvPr>
          <p:cNvSpPr txBox="1">
            <a:spLocks noChangeArrowheads="1"/>
          </p:cNvSpPr>
          <p:nvPr/>
        </p:nvSpPr>
        <p:spPr>
          <a:xfrm>
            <a:off x="1981200" y="62484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Tày,Nùng,Dao…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trang phuc dan toc2.jpg">
            <a:extLst>
              <a:ext uri="{FF2B5EF4-FFF2-40B4-BE49-F238E27FC236}">
                <a16:creationId xmlns:a16="http://schemas.microsoft.com/office/drawing/2014/main" xmlns="" id="{2D737D43-1D44-086F-6406-14878A137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400"/>
            <a:ext cx="8991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BAF2186C-9A57-7A4F-40F2-21080A3E4225}"/>
              </a:ext>
            </a:extLst>
          </p:cNvPr>
          <p:cNvSpPr txBox="1">
            <a:spLocks noChangeArrowheads="1"/>
          </p:cNvSpPr>
          <p:nvPr/>
        </p:nvSpPr>
        <p:spPr>
          <a:xfrm>
            <a:off x="1981200" y="59436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Thái,Mèo,Khme…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xmlns="" id="{1D0A6208-56CC-3245-BA76-28622C17CB54}"/>
              </a:ext>
            </a:extLst>
          </p:cNvPr>
          <p:cNvGraphicFramePr>
            <a:graphicFrameLocks noGrp="1"/>
          </p:cNvGraphicFramePr>
          <p:nvPr>
            <p:extLst>
              <p:ext uri="{D42A27DB-BD31-4B8C-83A1-F6EECF244321}">
                <p14:modId xmlns:p14="http://schemas.microsoft.com/office/powerpoint/2010/main" val="1862919570"/>
              </p:ext>
            </p:extLst>
          </p:nvPr>
        </p:nvGraphicFramePr>
        <p:xfrm>
          <a:off x="2420735" y="1200150"/>
          <a:ext cx="7675765" cy="4569632"/>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xmlns="" val="2561831965"/>
                    </a:ext>
                  </a:extLst>
                </a:gridCol>
              </a:tblGrid>
              <a:tr h="4569632">
                <a:tc>
                  <a:txBody>
                    <a:bodyPr/>
                    <a:lstStyle/>
                    <a:p>
                      <a:pPr marL="0" marR="0" indent="0" algn="ctr">
                        <a:spcBef>
                          <a:spcPts val="0"/>
                        </a:spcBef>
                        <a:spcAft>
                          <a:spcPts val="0"/>
                        </a:spcAft>
                        <a:buNone/>
                      </a:pPr>
                      <a:r>
                        <a:rPr lang="en-US" sz="6600" b="1" i="0" kern="1200">
                          <a:solidFill>
                            <a:srgbClr val="002060"/>
                          </a:solidFill>
                          <a:effectLst/>
                          <a:latin typeface="+mn-lt"/>
                          <a:ea typeface="+mn-ea"/>
                          <a:cs typeface="+mn-cs"/>
                        </a:rPr>
                        <a:t>Trò chơi</a:t>
                      </a:r>
                    </a:p>
                    <a:p>
                      <a:r>
                        <a:rPr lang="vi-VN" sz="2000" b="0" i="0" kern="1200">
                          <a:solidFill>
                            <a:schemeClr val="lt1"/>
                          </a:solidFill>
                          <a:effectLst/>
                          <a:latin typeface="+mn-lt"/>
                          <a:ea typeface="+mn-ea"/>
                          <a:cs typeface="+mn-cs"/>
                        </a:rPr>
                        <a:t> </a:t>
                      </a:r>
                      <a:r>
                        <a:rPr lang="vi-VN" sz="3600" b="0" i="0" kern="1200">
                          <a:solidFill>
                            <a:srgbClr val="002060"/>
                          </a:solidFill>
                          <a:effectLst/>
                          <a:latin typeface="+mj-lt"/>
                          <a:ea typeface="+mn-ea"/>
                          <a:cs typeface="+mn-cs"/>
                        </a:rPr>
                        <a:t>Trò chơi: Thi xem đội nào nhanh</a:t>
                      </a:r>
                    </a:p>
                    <a:p>
                      <a:r>
                        <a:rPr lang="vi-VN" sz="3600" b="0" i="0" kern="1200">
                          <a:solidFill>
                            <a:srgbClr val="002060"/>
                          </a:solidFill>
                          <a:effectLst/>
                          <a:latin typeface="+mj-lt"/>
                          <a:ea typeface="+mn-ea"/>
                          <a:cs typeface="+mn-cs"/>
                        </a:rPr>
                        <a:t>Cách chơi: Hãy Kể tên những địa danh lịch sử và những danh lam thắng cảnh nổi tiếng đội nào kể nhanh và đúng dành chiến thắng.</a:t>
                      </a:r>
                    </a:p>
                    <a:p>
                      <a:pPr marL="0" marR="0" indent="0" algn="ctr">
                        <a:spcBef>
                          <a:spcPts val="0"/>
                        </a:spcBef>
                        <a:spcAft>
                          <a:spcPts val="0"/>
                        </a:spcAft>
                        <a:buNone/>
                      </a:pPr>
                      <a:endParaRPr lang="pt-BR" sz="20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600" b="0" i="0" kern="1200">
                          <a:solidFill>
                            <a:schemeClr val="lt1"/>
                          </a:solidFill>
                          <a:effectLst/>
                          <a:latin typeface="+mn-lt"/>
                          <a:ea typeface="+mn-ea"/>
                          <a:cs typeface="+mn-cs"/>
                        </a:rPr>
                        <a:t> </a:t>
                      </a:r>
                      <a:endParaRPr lang="pt-BR" sz="54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xmlns="" val="4137762180"/>
                  </a:ext>
                </a:extLst>
              </a:tr>
            </a:tbl>
          </a:graphicData>
        </a:graphic>
      </p:graphicFrame>
    </p:spTree>
    <p:extLst>
      <p:ext uri="{BB962C8B-B14F-4D97-AF65-F5344CB8AC3E}">
        <p14:creationId xmlns:p14="http://schemas.microsoft.com/office/powerpoint/2010/main" val="38726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8CB98550-8499-4016-A518-17B6CABA25FD}"/>
              </a:ext>
            </a:extLst>
          </p:cNvPr>
          <p:cNvPicPr>
            <a:picLocks noChangeAspect="1"/>
          </p:cNvPicPr>
          <p:nvPr/>
        </p:nvPicPr>
        <p:blipFill rotWithShape="1">
          <a:blip r:embed="rId2">
            <a:clrChange>
              <a:clrFrom>
                <a:srgbClr val="FFFFFF"/>
              </a:clrFrom>
              <a:clrTo>
                <a:srgbClr val="FFFFFF">
                  <a:alpha val="0"/>
                </a:srgbClr>
              </a:clrTo>
            </a:clrChange>
          </a:blip>
          <a:srcRect l="3490" t="5719" r="4181" b="5971"/>
          <a:stretch/>
        </p:blipFill>
        <p:spPr>
          <a:xfrm>
            <a:off x="0" y="-1"/>
            <a:ext cx="12160604" cy="6858001"/>
          </a:xfrm>
          <a:prstGeom prst="rect">
            <a:avLst/>
          </a:prstGeom>
        </p:spPr>
      </p:pic>
      <p:sp>
        <p:nvSpPr>
          <p:cNvPr id="4" name="Hộp Văn bản 3">
            <a:extLst>
              <a:ext uri="{FF2B5EF4-FFF2-40B4-BE49-F238E27FC236}">
                <a16:creationId xmlns:a16="http://schemas.microsoft.com/office/drawing/2014/main" xmlns="" id="{554F2A4F-6888-4BE7-B295-A133413E98A3}"/>
              </a:ext>
            </a:extLst>
          </p:cNvPr>
          <p:cNvSpPr txBox="1"/>
          <p:nvPr/>
        </p:nvSpPr>
        <p:spPr>
          <a:xfrm>
            <a:off x="1076758" y="1654465"/>
            <a:ext cx="10322263" cy="6015002"/>
          </a:xfrm>
          <a:prstGeom prst="rect">
            <a:avLst/>
          </a:prstGeom>
          <a:noFill/>
        </p:spPr>
        <p:txBody>
          <a:bodyPr wrap="square" rtlCol="0">
            <a:prstTxWarp prst="textArchUp">
              <a:avLst>
                <a:gd name="adj" fmla="val 13004753"/>
              </a:avLst>
            </a:prstTxWarp>
            <a:spAutoFit/>
          </a:bodyPr>
          <a:lstStyle/>
          <a:p>
            <a:r>
              <a:rPr lang="vi-VN" sz="11500" b="1">
                <a:ln w="12700">
                  <a:solidFill>
                    <a:schemeClr val="accent1"/>
                  </a:solidFill>
                  <a:prstDash val="solid"/>
                </a:ln>
                <a:solidFill>
                  <a:srgbClr val="103AF3"/>
                </a:solidFill>
                <a:effectLst>
                  <a:outerShdw dist="38100" dir="2640000" algn="bl" rotWithShape="0">
                    <a:schemeClr val="accent1"/>
                  </a:outerShdw>
                </a:effectLst>
              </a:rPr>
              <a:t>Chúc các con chăm ngoan học giỏi</a:t>
            </a:r>
            <a:endParaRPr lang="en-US" sz="11500" b="1">
              <a:ln w="12700">
                <a:solidFill>
                  <a:schemeClr val="accent1"/>
                </a:solidFill>
                <a:prstDash val="solid"/>
              </a:ln>
              <a:solidFill>
                <a:srgbClr val="103AF3"/>
              </a:solidFill>
              <a:effectLst>
                <a:outerShdw dist="38100" dir="2640000" algn="bl" rotWithShape="0">
                  <a:schemeClr val="accent1"/>
                </a:outerShdw>
              </a:effectLst>
            </a:endParaRPr>
          </a:p>
        </p:txBody>
      </p:sp>
      <p:sp>
        <p:nvSpPr>
          <p:cNvPr id="6" name="Hộp Văn bản 5">
            <a:extLst>
              <a:ext uri="{FF2B5EF4-FFF2-40B4-BE49-F238E27FC236}">
                <a16:creationId xmlns:a16="http://schemas.microsoft.com/office/drawing/2014/main" xmlns="" id="{5C39495E-C5CB-4EE9-B15E-B50DC6589150}"/>
              </a:ext>
            </a:extLst>
          </p:cNvPr>
          <p:cNvSpPr txBox="1"/>
          <p:nvPr/>
        </p:nvSpPr>
        <p:spPr>
          <a:xfrm>
            <a:off x="4449980" y="2711669"/>
            <a:ext cx="3292039" cy="707886"/>
          </a:xfrm>
          <a:prstGeom prst="rect">
            <a:avLst/>
          </a:prstGeom>
          <a:noFill/>
        </p:spPr>
        <p:txBody>
          <a:bodyPr wrap="square">
            <a:spAutoFit/>
          </a:bodyPr>
          <a:lstStyle/>
          <a:p>
            <a:pPr algn="ctr"/>
            <a:r>
              <a:rPr lang="pt-BR" sz="4000" b="1" u="sng">
                <a:solidFill>
                  <a:srgbClr val="002060"/>
                </a:solidFill>
                <a:effectLst/>
                <a:latin typeface="Roboto" panose="02000000000000000000" pitchFamily="2" charset="0"/>
                <a:ea typeface="Roboto" panose="02000000000000000000" pitchFamily="2" charset="0"/>
                <a:cs typeface="Roboto" panose="02000000000000000000" pitchFamily="2" charset="0"/>
              </a:rPr>
              <a:t>3. Kết thúc</a:t>
            </a:r>
            <a:endParaRPr lang="en-US" sz="4000"/>
          </a:p>
        </p:txBody>
      </p:sp>
      <p:pic>
        <p:nvPicPr>
          <p:cNvPr id="8" name="Hình ảnh 7" descr="Ảnh có chứa cây, hoa&#10;&#10;Mô tả được tạo tự động">
            <a:extLst>
              <a:ext uri="{FF2B5EF4-FFF2-40B4-BE49-F238E27FC236}">
                <a16:creationId xmlns:a16="http://schemas.microsoft.com/office/drawing/2014/main" xmlns="" id="{408CC9E1-2A3D-49ED-A104-E1C7A980EF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986455" y="3957145"/>
            <a:ext cx="9128787" cy="3346459"/>
          </a:xfrm>
          <a:prstGeom prst="rect">
            <a:avLst/>
          </a:prstGeom>
        </p:spPr>
      </p:pic>
      <p:pic>
        <p:nvPicPr>
          <p:cNvPr id="10" name="Hình ảnh 9">
            <a:extLst>
              <a:ext uri="{FF2B5EF4-FFF2-40B4-BE49-F238E27FC236}">
                <a16:creationId xmlns:a16="http://schemas.microsoft.com/office/drawing/2014/main" xmlns="" id="{09C60DF4-3169-49DC-A811-35F6368008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4062" y="-139840"/>
            <a:ext cx="2286000" cy="2313432"/>
          </a:xfrm>
          <a:prstGeom prst="rect">
            <a:avLst/>
          </a:prstGeom>
        </p:spPr>
      </p:pic>
      <p:pic>
        <p:nvPicPr>
          <p:cNvPr id="14" name="Hình ảnh 13" descr="Ảnh có chứa bầu trời đêm&#10;&#10;Mô tả được tạo tự động">
            <a:extLst>
              <a:ext uri="{FF2B5EF4-FFF2-40B4-BE49-F238E27FC236}">
                <a16:creationId xmlns:a16="http://schemas.microsoft.com/office/drawing/2014/main" xmlns="" id="{FDDCBB40-98F3-4DB3-A9B8-13F7F9A846E5}"/>
              </a:ext>
            </a:extLst>
          </p:cNvPr>
          <p:cNvPicPr>
            <a:picLocks noChangeAspect="1"/>
          </p:cNvPicPr>
          <p:nvPr/>
        </p:nvPicPr>
        <p:blipFill>
          <a:blip r:embed="rId7"/>
          <a:stretch>
            <a:fillRect/>
          </a:stretch>
        </p:blipFill>
        <p:spPr>
          <a:xfrm>
            <a:off x="2182343" y="2957878"/>
            <a:ext cx="581025" cy="581025"/>
          </a:xfrm>
          <a:prstGeom prst="rect">
            <a:avLst/>
          </a:prstGeom>
        </p:spPr>
      </p:pic>
      <p:pic>
        <p:nvPicPr>
          <p:cNvPr id="15" name="Hình ảnh 14" descr="Ảnh có chứa bầu trời đêm&#10;&#10;Mô tả được tạo tự động">
            <a:extLst>
              <a:ext uri="{FF2B5EF4-FFF2-40B4-BE49-F238E27FC236}">
                <a16:creationId xmlns:a16="http://schemas.microsoft.com/office/drawing/2014/main" xmlns="" id="{EEA5F18C-C62A-473C-91AB-4EFFF6A52B40}"/>
              </a:ext>
            </a:extLst>
          </p:cNvPr>
          <p:cNvPicPr>
            <a:picLocks noChangeAspect="1"/>
          </p:cNvPicPr>
          <p:nvPr/>
        </p:nvPicPr>
        <p:blipFill>
          <a:blip r:embed="rId7"/>
          <a:stretch>
            <a:fillRect/>
          </a:stretch>
        </p:blipFill>
        <p:spPr>
          <a:xfrm>
            <a:off x="4021653" y="906103"/>
            <a:ext cx="581025" cy="581025"/>
          </a:xfrm>
          <a:prstGeom prst="rect">
            <a:avLst/>
          </a:prstGeom>
        </p:spPr>
      </p:pic>
      <p:pic>
        <p:nvPicPr>
          <p:cNvPr id="16" name="Hình ảnh 15" descr="Ảnh có chứa bầu trời đêm&#10;&#10;Mô tả được tạo tự động">
            <a:extLst>
              <a:ext uri="{FF2B5EF4-FFF2-40B4-BE49-F238E27FC236}">
                <a16:creationId xmlns:a16="http://schemas.microsoft.com/office/drawing/2014/main" xmlns="" id="{FE2CC27A-D03D-4E02-9184-4439808B1DC2}"/>
              </a:ext>
            </a:extLst>
          </p:cNvPr>
          <p:cNvPicPr>
            <a:picLocks noChangeAspect="1"/>
          </p:cNvPicPr>
          <p:nvPr/>
        </p:nvPicPr>
        <p:blipFill>
          <a:blip r:embed="rId7"/>
          <a:stretch>
            <a:fillRect/>
          </a:stretch>
        </p:blipFill>
        <p:spPr>
          <a:xfrm>
            <a:off x="7441785" y="1280284"/>
            <a:ext cx="581025" cy="581025"/>
          </a:xfrm>
          <a:prstGeom prst="rect">
            <a:avLst/>
          </a:prstGeom>
        </p:spPr>
      </p:pic>
      <p:pic>
        <p:nvPicPr>
          <p:cNvPr id="17" name="Hình ảnh 16" descr="Ảnh có chứa bầu trời đêm&#10;&#10;Mô tả được tạo tự động">
            <a:extLst>
              <a:ext uri="{FF2B5EF4-FFF2-40B4-BE49-F238E27FC236}">
                <a16:creationId xmlns:a16="http://schemas.microsoft.com/office/drawing/2014/main" xmlns="" id="{FDB58717-1CDC-45F4-B7F2-F8789AFBBAAE}"/>
              </a:ext>
            </a:extLst>
          </p:cNvPr>
          <p:cNvPicPr>
            <a:picLocks noChangeAspect="1"/>
          </p:cNvPicPr>
          <p:nvPr/>
        </p:nvPicPr>
        <p:blipFill>
          <a:blip r:embed="rId7"/>
          <a:stretch>
            <a:fillRect/>
          </a:stretch>
        </p:blipFill>
        <p:spPr>
          <a:xfrm>
            <a:off x="10861917" y="1654465"/>
            <a:ext cx="581025" cy="581025"/>
          </a:xfrm>
          <a:prstGeom prst="rect">
            <a:avLst/>
          </a:prstGeom>
        </p:spPr>
      </p:pic>
      <p:pic>
        <p:nvPicPr>
          <p:cNvPr id="18" name="Hình ảnh 17" descr="Ảnh có chứa bầu trời đêm&#10;&#10;Mô tả được tạo tự động">
            <a:extLst>
              <a:ext uri="{FF2B5EF4-FFF2-40B4-BE49-F238E27FC236}">
                <a16:creationId xmlns:a16="http://schemas.microsoft.com/office/drawing/2014/main" xmlns="" id="{82DD774E-7B51-4B89-AC98-DAB406C37B87}"/>
              </a:ext>
            </a:extLst>
          </p:cNvPr>
          <p:cNvPicPr>
            <a:picLocks noChangeAspect="1"/>
          </p:cNvPicPr>
          <p:nvPr/>
        </p:nvPicPr>
        <p:blipFill>
          <a:blip r:embed="rId7"/>
          <a:stretch>
            <a:fillRect/>
          </a:stretch>
        </p:blipFill>
        <p:spPr>
          <a:xfrm>
            <a:off x="6550848" y="3626762"/>
            <a:ext cx="581025" cy="581025"/>
          </a:xfrm>
          <a:prstGeom prst="rect">
            <a:avLst/>
          </a:prstGeom>
        </p:spPr>
      </p:pic>
      <p:pic>
        <p:nvPicPr>
          <p:cNvPr id="19" name="Hình ảnh 18" descr="Ảnh có chứa bầu trời đêm&#10;&#10;Mô tả được tạo tự động">
            <a:extLst>
              <a:ext uri="{FF2B5EF4-FFF2-40B4-BE49-F238E27FC236}">
                <a16:creationId xmlns:a16="http://schemas.microsoft.com/office/drawing/2014/main" xmlns="" id="{D5C93259-91EB-4D93-ABFE-8D1AE60A9897}"/>
              </a:ext>
            </a:extLst>
          </p:cNvPr>
          <p:cNvPicPr>
            <a:picLocks noChangeAspect="1"/>
          </p:cNvPicPr>
          <p:nvPr/>
        </p:nvPicPr>
        <p:blipFill>
          <a:blip r:embed="rId7"/>
          <a:stretch>
            <a:fillRect/>
          </a:stretch>
        </p:blipFill>
        <p:spPr>
          <a:xfrm>
            <a:off x="2239779" y="5599059"/>
            <a:ext cx="581025" cy="581025"/>
          </a:xfrm>
          <a:prstGeom prst="rect">
            <a:avLst/>
          </a:prstGeom>
        </p:spPr>
      </p:pic>
      <p:pic>
        <p:nvPicPr>
          <p:cNvPr id="20" name="Hình ảnh 19" descr="Ảnh có chứa bầu trời đêm&#10;&#10;Mô tả được tạo tự động">
            <a:extLst>
              <a:ext uri="{FF2B5EF4-FFF2-40B4-BE49-F238E27FC236}">
                <a16:creationId xmlns:a16="http://schemas.microsoft.com/office/drawing/2014/main" xmlns="" id="{A35DD6F3-C3A0-4570-8CF8-404B1F3ED8D9}"/>
              </a:ext>
            </a:extLst>
          </p:cNvPr>
          <p:cNvPicPr>
            <a:picLocks noChangeAspect="1"/>
          </p:cNvPicPr>
          <p:nvPr/>
        </p:nvPicPr>
        <p:blipFill>
          <a:blip r:embed="rId7"/>
          <a:stretch>
            <a:fillRect/>
          </a:stretch>
        </p:blipFill>
        <p:spPr>
          <a:xfrm>
            <a:off x="7732297" y="5889571"/>
            <a:ext cx="581025" cy="581025"/>
          </a:xfrm>
          <a:prstGeom prst="rect">
            <a:avLst/>
          </a:prstGeom>
        </p:spPr>
      </p:pic>
      <p:pic>
        <p:nvPicPr>
          <p:cNvPr id="21" name="Hình ảnh 20" descr="Ảnh có chứa bầu trời đêm&#10;&#10;Mô tả được tạo tự động">
            <a:extLst>
              <a:ext uri="{FF2B5EF4-FFF2-40B4-BE49-F238E27FC236}">
                <a16:creationId xmlns:a16="http://schemas.microsoft.com/office/drawing/2014/main" xmlns="" id="{0D2EC2A4-1CED-4218-AF21-F79204443068}"/>
              </a:ext>
            </a:extLst>
          </p:cNvPr>
          <p:cNvPicPr>
            <a:picLocks noChangeAspect="1"/>
          </p:cNvPicPr>
          <p:nvPr/>
        </p:nvPicPr>
        <p:blipFill>
          <a:blip r:embed="rId7"/>
          <a:stretch>
            <a:fillRect/>
          </a:stretch>
        </p:blipFill>
        <p:spPr>
          <a:xfrm>
            <a:off x="9915032" y="3666632"/>
            <a:ext cx="581025" cy="581025"/>
          </a:xfrm>
          <a:prstGeom prst="rect">
            <a:avLst/>
          </a:prstGeom>
        </p:spPr>
      </p:pic>
      <p:pic>
        <p:nvPicPr>
          <p:cNvPr id="22" name="Hình ảnh 21" descr="Ảnh có chứa bầu trời đêm&#10;&#10;Mô tả được tạo tự động">
            <a:extLst>
              <a:ext uri="{FF2B5EF4-FFF2-40B4-BE49-F238E27FC236}">
                <a16:creationId xmlns:a16="http://schemas.microsoft.com/office/drawing/2014/main" xmlns="" id="{CD3385E6-FACC-4D3D-B151-30608C05EDBE}"/>
              </a:ext>
            </a:extLst>
          </p:cNvPr>
          <p:cNvPicPr>
            <a:picLocks noChangeAspect="1"/>
          </p:cNvPicPr>
          <p:nvPr/>
        </p:nvPicPr>
        <p:blipFill>
          <a:blip r:embed="rId7"/>
          <a:stretch>
            <a:fillRect/>
          </a:stretch>
        </p:blipFill>
        <p:spPr>
          <a:xfrm>
            <a:off x="3019081" y="4741707"/>
            <a:ext cx="581025" cy="581025"/>
          </a:xfrm>
          <a:prstGeom prst="rect">
            <a:avLst/>
          </a:prstGeom>
        </p:spPr>
      </p:pic>
      <p:pic>
        <p:nvPicPr>
          <p:cNvPr id="23" name="Hình ảnh 22" descr="Ảnh có chứa bầu trời đêm&#10;&#10;Mô tả được tạo tự động">
            <a:extLst>
              <a:ext uri="{FF2B5EF4-FFF2-40B4-BE49-F238E27FC236}">
                <a16:creationId xmlns:a16="http://schemas.microsoft.com/office/drawing/2014/main" xmlns="" id="{0BD7E6C5-9CA0-480B-982E-09D1E5CD75A6}"/>
              </a:ext>
            </a:extLst>
          </p:cNvPr>
          <p:cNvPicPr>
            <a:picLocks noChangeAspect="1"/>
          </p:cNvPicPr>
          <p:nvPr/>
        </p:nvPicPr>
        <p:blipFill>
          <a:blip r:embed="rId7"/>
          <a:stretch>
            <a:fillRect/>
          </a:stretch>
        </p:blipFill>
        <p:spPr>
          <a:xfrm>
            <a:off x="5656863" y="4958578"/>
            <a:ext cx="581025" cy="581025"/>
          </a:xfrm>
          <a:prstGeom prst="rect">
            <a:avLst/>
          </a:prstGeom>
        </p:spPr>
      </p:pic>
      <p:pic>
        <p:nvPicPr>
          <p:cNvPr id="24" name="Hình ảnh 23" descr="Ảnh có chứa bầu trời đêm&#10;&#10;Mô tả được tạo tự động">
            <a:extLst>
              <a:ext uri="{FF2B5EF4-FFF2-40B4-BE49-F238E27FC236}">
                <a16:creationId xmlns:a16="http://schemas.microsoft.com/office/drawing/2014/main" xmlns="" id="{E59FCDCC-DBBB-4971-B541-F57BFDF6E4C1}"/>
              </a:ext>
            </a:extLst>
          </p:cNvPr>
          <p:cNvPicPr>
            <a:picLocks noChangeAspect="1"/>
          </p:cNvPicPr>
          <p:nvPr/>
        </p:nvPicPr>
        <p:blipFill>
          <a:blip r:embed="rId7"/>
          <a:stretch>
            <a:fillRect/>
          </a:stretch>
        </p:blipFill>
        <p:spPr>
          <a:xfrm>
            <a:off x="8004132" y="4451194"/>
            <a:ext cx="581025" cy="581025"/>
          </a:xfrm>
          <a:prstGeom prst="rect">
            <a:avLst/>
          </a:prstGeom>
        </p:spPr>
      </p:pic>
      <p:pic>
        <p:nvPicPr>
          <p:cNvPr id="25" name="Hình ảnh 24" descr="Ảnh có chứa bầu trời đêm&#10;&#10;Mô tả được tạo tự động">
            <a:extLst>
              <a:ext uri="{FF2B5EF4-FFF2-40B4-BE49-F238E27FC236}">
                <a16:creationId xmlns:a16="http://schemas.microsoft.com/office/drawing/2014/main" xmlns="" id="{540A739F-EED4-427A-A621-7CF725EF8ACA}"/>
              </a:ext>
            </a:extLst>
          </p:cNvPr>
          <p:cNvPicPr>
            <a:picLocks noChangeAspect="1"/>
          </p:cNvPicPr>
          <p:nvPr/>
        </p:nvPicPr>
        <p:blipFill>
          <a:blip r:embed="rId7"/>
          <a:stretch>
            <a:fillRect/>
          </a:stretch>
        </p:blipFill>
        <p:spPr>
          <a:xfrm>
            <a:off x="8809054" y="5339861"/>
            <a:ext cx="581025" cy="581025"/>
          </a:xfrm>
          <a:prstGeom prst="rect">
            <a:avLst/>
          </a:prstGeom>
        </p:spPr>
      </p:pic>
      <p:pic>
        <p:nvPicPr>
          <p:cNvPr id="26" name="Hình ảnh 25" descr="Ảnh có chứa bầu trời đêm&#10;&#10;Mô tả được tạo tự động">
            <a:extLst>
              <a:ext uri="{FF2B5EF4-FFF2-40B4-BE49-F238E27FC236}">
                <a16:creationId xmlns:a16="http://schemas.microsoft.com/office/drawing/2014/main" xmlns="" id="{5FCC68F9-F17F-4A69-B800-5C998C2F226D}"/>
              </a:ext>
            </a:extLst>
          </p:cNvPr>
          <p:cNvPicPr>
            <a:picLocks noChangeAspect="1"/>
          </p:cNvPicPr>
          <p:nvPr/>
        </p:nvPicPr>
        <p:blipFill>
          <a:blip r:embed="rId7"/>
          <a:stretch>
            <a:fillRect/>
          </a:stretch>
        </p:blipFill>
        <p:spPr>
          <a:xfrm>
            <a:off x="6358627" y="5722598"/>
            <a:ext cx="581025" cy="581025"/>
          </a:xfrm>
          <a:prstGeom prst="rect">
            <a:avLst/>
          </a:prstGeom>
        </p:spPr>
      </p:pic>
      <p:pic>
        <p:nvPicPr>
          <p:cNvPr id="27" name="Hình ảnh 26" descr="Ảnh có chứa bầu trời đêm&#10;&#10;Mô tả được tạo tự động">
            <a:extLst>
              <a:ext uri="{FF2B5EF4-FFF2-40B4-BE49-F238E27FC236}">
                <a16:creationId xmlns:a16="http://schemas.microsoft.com/office/drawing/2014/main" xmlns="" id="{052D28CF-FB0D-458B-A1C1-3F11A1DB5CB6}"/>
              </a:ext>
            </a:extLst>
          </p:cNvPr>
          <p:cNvPicPr>
            <a:picLocks noChangeAspect="1"/>
          </p:cNvPicPr>
          <p:nvPr/>
        </p:nvPicPr>
        <p:blipFill>
          <a:blip r:embed="rId7"/>
          <a:stretch>
            <a:fillRect/>
          </a:stretch>
        </p:blipFill>
        <p:spPr>
          <a:xfrm>
            <a:off x="4580730" y="5223918"/>
            <a:ext cx="581025" cy="581025"/>
          </a:xfrm>
          <a:prstGeom prst="rect">
            <a:avLst/>
          </a:prstGeom>
        </p:spPr>
      </p:pic>
      <p:pic>
        <p:nvPicPr>
          <p:cNvPr id="28" name="Hình ảnh 27" descr="Ảnh có chứa bầu trời đêm&#10;&#10;Mô tả được tạo tự động">
            <a:extLst>
              <a:ext uri="{FF2B5EF4-FFF2-40B4-BE49-F238E27FC236}">
                <a16:creationId xmlns:a16="http://schemas.microsoft.com/office/drawing/2014/main" xmlns="" id="{64E046C5-42C4-46C9-8251-4D90F06307AE}"/>
              </a:ext>
            </a:extLst>
          </p:cNvPr>
          <p:cNvPicPr>
            <a:picLocks noChangeAspect="1"/>
          </p:cNvPicPr>
          <p:nvPr/>
        </p:nvPicPr>
        <p:blipFill>
          <a:blip r:embed="rId7"/>
          <a:stretch>
            <a:fillRect/>
          </a:stretch>
        </p:blipFill>
        <p:spPr>
          <a:xfrm>
            <a:off x="715318" y="4462215"/>
            <a:ext cx="581025" cy="581025"/>
          </a:xfrm>
          <a:prstGeom prst="rect">
            <a:avLst/>
          </a:prstGeom>
        </p:spPr>
      </p:pic>
      <p:pic>
        <p:nvPicPr>
          <p:cNvPr id="29" name="Hình ảnh 28" descr="Ảnh có chứa bầu trời đêm&#10;&#10;Mô tả được tạo tự động">
            <a:extLst>
              <a:ext uri="{FF2B5EF4-FFF2-40B4-BE49-F238E27FC236}">
                <a16:creationId xmlns:a16="http://schemas.microsoft.com/office/drawing/2014/main" xmlns="" id="{FD4B0167-7867-4817-9E6E-32891B77A282}"/>
              </a:ext>
            </a:extLst>
          </p:cNvPr>
          <p:cNvPicPr>
            <a:picLocks noChangeAspect="1"/>
          </p:cNvPicPr>
          <p:nvPr/>
        </p:nvPicPr>
        <p:blipFill>
          <a:blip r:embed="rId7"/>
          <a:stretch>
            <a:fillRect/>
          </a:stretch>
        </p:blipFill>
        <p:spPr>
          <a:xfrm>
            <a:off x="9624519" y="332224"/>
            <a:ext cx="581025" cy="581025"/>
          </a:xfrm>
          <a:prstGeom prst="rect">
            <a:avLst/>
          </a:prstGeom>
        </p:spPr>
      </p:pic>
      <p:pic>
        <p:nvPicPr>
          <p:cNvPr id="30" name="Hình ảnh 29" descr="Ảnh có chứa bầu trời đêm&#10;&#10;Mô tả được tạo tự động">
            <a:extLst>
              <a:ext uri="{FF2B5EF4-FFF2-40B4-BE49-F238E27FC236}">
                <a16:creationId xmlns:a16="http://schemas.microsoft.com/office/drawing/2014/main" xmlns="" id="{4D4A12C1-A322-4CBC-B069-7D49856C8464}"/>
              </a:ext>
            </a:extLst>
          </p:cNvPr>
          <p:cNvPicPr>
            <a:picLocks noChangeAspect="1"/>
          </p:cNvPicPr>
          <p:nvPr/>
        </p:nvPicPr>
        <p:blipFill>
          <a:blip r:embed="rId7"/>
          <a:stretch>
            <a:fillRect/>
          </a:stretch>
        </p:blipFill>
        <p:spPr>
          <a:xfrm>
            <a:off x="6068114" y="61456"/>
            <a:ext cx="581025" cy="581025"/>
          </a:xfrm>
          <a:prstGeom prst="rect">
            <a:avLst/>
          </a:prstGeom>
        </p:spPr>
      </p:pic>
    </p:spTree>
    <p:extLst>
      <p:ext uri="{BB962C8B-B14F-4D97-AF65-F5344CB8AC3E}">
        <p14:creationId xmlns:p14="http://schemas.microsoft.com/office/powerpoint/2010/main" val="2140280893"/>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Tác phẩm nghệ thuật của trẻ con, hình vẽ, phim hoạt hình, hoa&#10;&#10;Mô tả được tạo tự động">
            <a:extLst>
              <a:ext uri="{FF2B5EF4-FFF2-40B4-BE49-F238E27FC236}">
                <a16:creationId xmlns:a16="http://schemas.microsoft.com/office/drawing/2014/main" xmlns="" id="{E9E49FF3-A971-3E62-80C6-425EE36437C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Hộp Văn bản 3">
            <a:extLst>
              <a:ext uri="{FF2B5EF4-FFF2-40B4-BE49-F238E27FC236}">
                <a16:creationId xmlns:a16="http://schemas.microsoft.com/office/drawing/2014/main" xmlns="" id="{12D87FA2-5890-DFE8-1C5A-50DA947D553E}"/>
              </a:ext>
            </a:extLst>
          </p:cNvPr>
          <p:cNvSpPr txBox="1"/>
          <p:nvPr/>
        </p:nvSpPr>
        <p:spPr>
          <a:xfrm>
            <a:off x="976393" y="797510"/>
            <a:ext cx="10290875" cy="5262979"/>
          </a:xfrm>
          <a:prstGeom prst="rect">
            <a:avLst/>
          </a:prstGeom>
          <a:noFill/>
        </p:spPr>
        <p:txBody>
          <a:bodyPr wrap="square">
            <a:spAutoFit/>
          </a:bodyPr>
          <a:lstStyle/>
          <a:p>
            <a:pPr algn="l"/>
            <a:r>
              <a:rPr lang="vi-VN" sz="2400" b="1" i="0">
                <a:solidFill>
                  <a:srgbClr val="C00000"/>
                </a:solidFill>
                <a:effectLst/>
                <a:highlight>
                  <a:srgbClr val="FFFFFF"/>
                </a:highlight>
                <a:latin typeface="+mj-lt"/>
              </a:rPr>
              <a:t>1. Kiến thức</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biết nước Việt Nam có một số địa danh nổi tiếng,nhiều danh lam thắng cảnh và di tích lịch sử, một số ngày lễ hội lớn. </a:t>
            </a:r>
          </a:p>
          <a:p>
            <a:pPr algn="l"/>
            <a:r>
              <a:rPr lang="vi-VN" sz="2400" b="0" i="0">
                <a:solidFill>
                  <a:srgbClr val="7030A0"/>
                </a:solidFill>
                <a:effectLst/>
                <a:highlight>
                  <a:srgbClr val="FFFFFF"/>
                </a:highlight>
                <a:latin typeface="+mj-lt"/>
              </a:rPr>
              <a:t>- Trẻ biết Quốc kỳ của nước Việt Nam, biết Việt Nam có hình chữ S.</a:t>
            </a:r>
          </a:p>
          <a:p>
            <a:pPr algn="l"/>
            <a:r>
              <a:rPr lang="vi-VN" sz="2400" b="0" i="0">
                <a:solidFill>
                  <a:srgbClr val="7030A0"/>
                </a:solidFill>
                <a:effectLst/>
                <a:highlight>
                  <a:srgbClr val="FFFFFF"/>
                </a:highlight>
                <a:latin typeface="+mj-lt"/>
              </a:rPr>
              <a:t>- Trẻ biết Việt Nam có 54 dân tộc sinh sống. </a:t>
            </a:r>
          </a:p>
          <a:p>
            <a:pPr algn="l"/>
            <a:r>
              <a:rPr lang="vi-VN" sz="2400" b="0" i="0">
                <a:solidFill>
                  <a:srgbClr val="7030A0"/>
                </a:solidFill>
                <a:effectLst/>
                <a:highlight>
                  <a:srgbClr val="FFFFFF"/>
                </a:highlight>
                <a:latin typeface="+mj-lt"/>
              </a:rPr>
              <a:t>- Trẻ biết Hà Nội là thủ đô của đất nước Việt Nam. </a:t>
            </a:r>
          </a:p>
          <a:p>
            <a:pPr algn="l"/>
            <a:r>
              <a:rPr lang="vi-VN" sz="2400" b="1" i="0">
                <a:solidFill>
                  <a:srgbClr val="C00000"/>
                </a:solidFill>
                <a:effectLst/>
                <a:highlight>
                  <a:srgbClr val="FFFFFF"/>
                </a:highlight>
                <a:latin typeface="+mj-lt"/>
              </a:rPr>
              <a:t>2.Kĩ năng</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Phát triển vốn từ cho trẻ.</a:t>
            </a:r>
          </a:p>
          <a:p>
            <a:pPr algn="l"/>
            <a:r>
              <a:rPr lang="vi-VN" sz="2400" b="0" i="0">
                <a:solidFill>
                  <a:srgbClr val="7030A0"/>
                </a:solidFill>
                <a:effectLst/>
                <a:highlight>
                  <a:srgbClr val="FFFFFF"/>
                </a:highlight>
                <a:latin typeface="+mj-lt"/>
              </a:rPr>
              <a:t>- Phát triển kỹ năng quan sát, chú ý, ghi nhớ có chủ định.</a:t>
            </a:r>
          </a:p>
          <a:p>
            <a:pPr algn="l"/>
            <a:r>
              <a:rPr lang="vi-VN" sz="2400" b="0" i="0">
                <a:solidFill>
                  <a:srgbClr val="7030A0"/>
                </a:solidFill>
                <a:effectLst/>
                <a:highlight>
                  <a:srgbClr val="FFFFFF"/>
                </a:highlight>
                <a:latin typeface="+mj-lt"/>
              </a:rPr>
              <a:t>- Rèn khả năng làm việc theo nhóm.</a:t>
            </a:r>
          </a:p>
          <a:p>
            <a:pPr algn="l"/>
            <a:r>
              <a:rPr lang="vi-VN" sz="2400" b="1" i="0">
                <a:solidFill>
                  <a:srgbClr val="C00000"/>
                </a:solidFill>
                <a:effectLst/>
                <a:highlight>
                  <a:srgbClr val="FFFFFF"/>
                </a:highlight>
                <a:latin typeface="+mj-lt"/>
              </a:rPr>
              <a:t>3. Thái độ</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có tình cảm yêu mến và tự hào về đất nước Việt Nam, trẻ mong muốn học và thực hiện những nét đẹp văn hóa của dân tộc, trẻ có ý thức giữ gìn cảnh quan thiên nhiên của dân tộc. </a:t>
            </a:r>
          </a:p>
        </p:txBody>
      </p:sp>
    </p:spTree>
    <p:extLst>
      <p:ext uri="{BB962C8B-B14F-4D97-AF65-F5344CB8AC3E}">
        <p14:creationId xmlns:p14="http://schemas.microsoft.com/office/powerpoint/2010/main" val="20516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khung ảnh, khung&#10;&#10;Mô tả được tạo tự động">
            <a:extLst>
              <a:ext uri="{FF2B5EF4-FFF2-40B4-BE49-F238E27FC236}">
                <a16:creationId xmlns:a16="http://schemas.microsoft.com/office/drawing/2014/main" xmlns="" id="{5ABBDB4F-B6AE-056C-D50C-BAA591125096}"/>
              </a:ext>
            </a:extLst>
          </p:cNvPr>
          <p:cNvPicPr>
            <a:picLocks noChangeAspect="1"/>
          </p:cNvPicPr>
          <p:nvPr/>
        </p:nvPicPr>
        <p:blipFill rotWithShape="1">
          <a:blip r:embed="rId2">
            <a:extLst>
              <a:ext uri="{28A0092B-C50C-407E-A947-70E740481C1C}">
                <a14:useLocalDpi xmlns:a14="http://schemas.microsoft.com/office/drawing/2010/main" val="0"/>
              </a:ext>
            </a:extLst>
          </a:blip>
          <a:srcRect l="7873" r="7873"/>
          <a:stretch/>
        </p:blipFill>
        <p:spPr>
          <a:xfrm rot="5400000">
            <a:off x="2667641" y="-2666359"/>
            <a:ext cx="6856718" cy="12192000"/>
          </a:xfrm>
          <a:prstGeom prst="rect">
            <a:avLst/>
          </a:prstGeom>
        </p:spPr>
      </p:pic>
      <p:sp>
        <p:nvSpPr>
          <p:cNvPr id="7" name="Hộp Văn bản 6">
            <a:extLst>
              <a:ext uri="{FF2B5EF4-FFF2-40B4-BE49-F238E27FC236}">
                <a16:creationId xmlns:a16="http://schemas.microsoft.com/office/drawing/2014/main" xmlns="" id="{6255C8A1-FC48-B14B-A1E7-13C82A7281C8}"/>
              </a:ext>
            </a:extLst>
          </p:cNvPr>
          <p:cNvSpPr txBox="1"/>
          <p:nvPr/>
        </p:nvSpPr>
        <p:spPr>
          <a:xfrm>
            <a:off x="1047750" y="567814"/>
            <a:ext cx="10477500" cy="5509200"/>
          </a:xfrm>
          <a:prstGeom prst="rect">
            <a:avLst/>
          </a:prstGeom>
          <a:noFill/>
        </p:spPr>
        <p:txBody>
          <a:bodyPr wrap="square">
            <a:spAutoFit/>
          </a:bodyPr>
          <a:lstStyle/>
          <a:p>
            <a:pPr algn="l"/>
            <a:r>
              <a:rPr lang="vi-VN" sz="3200" b="1" i="0">
                <a:solidFill>
                  <a:srgbClr val="C00000"/>
                </a:solidFill>
                <a:effectLst/>
                <a:highlight>
                  <a:srgbClr val="FFFFFF"/>
                </a:highlight>
                <a:latin typeface="+mj-lt"/>
              </a:rPr>
              <a:t>II/ Chuẩn bị:</a:t>
            </a:r>
          </a:p>
          <a:p>
            <a:pPr algn="l"/>
            <a:r>
              <a:rPr lang="vi-VN" sz="3200" b="0" i="0">
                <a:solidFill>
                  <a:srgbClr val="0070C0"/>
                </a:solidFill>
                <a:effectLst/>
                <a:highlight>
                  <a:srgbClr val="FFFFFF"/>
                </a:highlight>
                <a:latin typeface="+mj-lt"/>
              </a:rPr>
              <a:t>Video hình ảnh  các danh lam thắng cảnh và di tích lịch sử của Việt Nam</a:t>
            </a:r>
          </a:p>
          <a:p>
            <a:pPr algn="l"/>
            <a:r>
              <a:rPr lang="vi-VN" sz="3200" b="1" i="1">
                <a:solidFill>
                  <a:srgbClr val="0070C0"/>
                </a:solidFill>
                <a:effectLst/>
                <a:highlight>
                  <a:srgbClr val="FFFFFF"/>
                </a:highlight>
                <a:latin typeface="+mj-lt"/>
              </a:rPr>
              <a:t>+ </a:t>
            </a:r>
            <a:r>
              <a:rPr lang="vi-VN" sz="3200" b="0" i="0">
                <a:solidFill>
                  <a:srgbClr val="0070C0"/>
                </a:solidFill>
                <a:effectLst/>
                <a:highlight>
                  <a:srgbClr val="FFFFFF"/>
                </a:highlight>
                <a:latin typeface="+mj-lt"/>
              </a:rPr>
              <a:t>Tranh  ảnh cho trẻ quan sát:</a:t>
            </a:r>
          </a:p>
          <a:p>
            <a:pPr algn="l"/>
            <a:r>
              <a:rPr lang="vi-VN" sz="3200" b="0" i="0">
                <a:solidFill>
                  <a:srgbClr val="0070C0"/>
                </a:solidFill>
                <a:effectLst/>
                <a:highlight>
                  <a:srgbClr val="FFFFFF"/>
                </a:highlight>
                <a:latin typeface="+mj-lt"/>
              </a:rPr>
              <a:t>- Tranh1: Hình ảnh Quốc Kỳ Việt Nam</a:t>
            </a:r>
          </a:p>
          <a:p>
            <a:pPr algn="l"/>
            <a:r>
              <a:rPr lang="vi-VN" sz="3200" b="0" i="0">
                <a:solidFill>
                  <a:srgbClr val="0070C0"/>
                </a:solidFill>
                <a:effectLst/>
                <a:highlight>
                  <a:srgbClr val="FFFFFF"/>
                </a:highlight>
                <a:latin typeface="+mj-lt"/>
              </a:rPr>
              <a:t>- Tranh 2: Tranh ảnh hình ảnh đất nước Việt Nam hình chữ S.</a:t>
            </a:r>
          </a:p>
          <a:p>
            <a:pPr algn="l"/>
            <a:r>
              <a:rPr lang="vi-VN" sz="3200" b="0" i="0">
                <a:solidFill>
                  <a:srgbClr val="0070C0"/>
                </a:solidFill>
                <a:effectLst/>
                <a:highlight>
                  <a:srgbClr val="FFFFFF"/>
                </a:highlight>
                <a:latin typeface="+mj-lt"/>
              </a:rPr>
              <a:t>- Tranh 3: Hình ảnh  những danh lam thắng cảnh và  những di tích lịch sử  của nước Việt Nam: Như Địa danh nổi tiếng Lăng Bác,  Hồ Hoàn Kiếm, chùa một cột..... </a:t>
            </a:r>
          </a:p>
          <a:p>
            <a:pPr algn="l"/>
            <a:r>
              <a:rPr lang="vi-VN" sz="3200" b="0" i="0">
                <a:solidFill>
                  <a:srgbClr val="0070C0"/>
                </a:solidFill>
                <a:effectLst/>
                <a:highlight>
                  <a:srgbClr val="FFFFFF"/>
                </a:highlight>
                <a:latin typeface="+mj-lt"/>
              </a:rPr>
              <a:t>- Tranh4:  Hình ảnh làng văn hóa các dân tộc Việt nam có 54 dân tộc cùng sinh sống.  </a:t>
            </a:r>
          </a:p>
        </p:txBody>
      </p:sp>
    </p:spTree>
    <p:extLst>
      <p:ext uri="{BB962C8B-B14F-4D97-AF65-F5344CB8AC3E}">
        <p14:creationId xmlns:p14="http://schemas.microsoft.com/office/powerpoint/2010/main" val="13437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xmlns="" id="{1D0A6208-56CC-3245-BA76-28622C17CB54}"/>
              </a:ext>
            </a:extLst>
          </p:cNvPr>
          <p:cNvGraphicFramePr>
            <a:graphicFrameLocks noGrp="1"/>
          </p:cNvGraphicFramePr>
          <p:nvPr>
            <p:extLst>
              <p:ext uri="{D42A27DB-BD31-4B8C-83A1-F6EECF244321}">
                <p14:modId xmlns:p14="http://schemas.microsoft.com/office/powerpoint/2010/main" val="2077053367"/>
              </p:ext>
            </p:extLst>
          </p:nvPr>
        </p:nvGraphicFramePr>
        <p:xfrm>
          <a:off x="2077835" y="2196002"/>
          <a:ext cx="7675765" cy="1842598"/>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xmlns="" val="2561831965"/>
                    </a:ext>
                  </a:extLst>
                </a:gridCol>
              </a:tblGrid>
              <a:tr h="1842598">
                <a:tc>
                  <a:txBody>
                    <a:bodyPr/>
                    <a:lstStyle/>
                    <a:p>
                      <a:pPr marL="514350" marR="0" indent="-514350" algn="ctr">
                        <a:spcBef>
                          <a:spcPts val="0"/>
                        </a:spcBef>
                        <a:spcAft>
                          <a:spcPts val="0"/>
                        </a:spcAft>
                        <a:buAutoNum type="arabicPeriod"/>
                      </a:pPr>
                      <a:r>
                        <a:rPr lang="pt-BR" sz="4400" b="1" u="sng">
                          <a:solidFill>
                            <a:srgbClr val="002060"/>
                          </a:solidFill>
                          <a:effectLst/>
                          <a:latin typeface="Roboto" panose="02000000000000000000" pitchFamily="2" charset="0"/>
                          <a:ea typeface="Roboto" panose="02000000000000000000" pitchFamily="2" charset="0"/>
                          <a:cs typeface="Roboto" panose="02000000000000000000" pitchFamily="2" charset="0"/>
                        </a:rPr>
                        <a:t>Ổn định tổ chức</a:t>
                      </a:r>
                      <a:r>
                        <a:rPr lang="pt-BR" sz="44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24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en-US" sz="1800" b="0" i="0" kern="1200">
                          <a:solidFill>
                            <a:schemeClr val="lt1"/>
                          </a:solidFill>
                          <a:effectLst/>
                          <a:latin typeface="+mn-lt"/>
                          <a:ea typeface="+mn-ea"/>
                          <a:cs typeface="+mn-cs"/>
                        </a:rPr>
                        <a:t> </a:t>
                      </a:r>
                      <a:r>
                        <a:rPr lang="en-US" sz="3600" b="0" i="0" kern="1200">
                          <a:solidFill>
                            <a:srgbClr val="002060"/>
                          </a:solidFill>
                          <a:effectLst/>
                          <a:latin typeface="+mn-lt"/>
                          <a:ea typeface="+mn-ea"/>
                          <a:cs typeface="+mn-cs"/>
                        </a:rPr>
                        <a:t>Cô và  trẻ hát bài hát : “ Yêu Hà Nội”</a:t>
                      </a:r>
                      <a:endParaRPr lang="pt-BR" sz="60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xmlns="" val="4137762180"/>
                  </a:ext>
                </a:extLst>
              </a:tr>
            </a:tbl>
          </a:graphicData>
        </a:graphic>
      </p:graphicFrame>
    </p:spTree>
    <p:extLst>
      <p:ext uri="{BB962C8B-B14F-4D97-AF65-F5344CB8AC3E}">
        <p14:creationId xmlns:p14="http://schemas.microsoft.com/office/powerpoint/2010/main" val="18205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êu Hà Nội - Tốp ca Thiếu Nhi">
            <a:hlinkClick r:id="" action="ppaction://media"/>
            <a:extLst>
              <a:ext uri="{FF2B5EF4-FFF2-40B4-BE49-F238E27FC236}">
                <a16:creationId xmlns:a16="http://schemas.microsoft.com/office/drawing/2014/main" xmlns="" id="{DA886614-E9D1-851C-EEAE-044B6349B0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Hình ảnh 4" descr="Ảnh có chứa phương tiện, Phương tiện đường bộ, hình vẽ, hình mẫu&#10;&#10;Mô tả được tạo tự động">
            <a:extLst>
              <a:ext uri="{FF2B5EF4-FFF2-40B4-BE49-F238E27FC236}">
                <a16:creationId xmlns:a16="http://schemas.microsoft.com/office/drawing/2014/main" xmlns="" id="{05A75164-EFD3-1164-AB53-1F8D5143F42D}"/>
              </a:ext>
            </a:extLst>
          </p:cNvPr>
          <p:cNvPicPr>
            <a:picLocks noChangeAspect="1"/>
          </p:cNvPicPr>
          <p:nvPr/>
        </p:nvPicPr>
        <p:blipFill>
          <a:blip r:embed="rId5">
            <a:clrChange>
              <a:clrFrom>
                <a:srgbClr val="FEF7ED"/>
              </a:clrFrom>
              <a:clrTo>
                <a:srgbClr val="FEF7ED">
                  <a:alpha val="0"/>
                </a:srgbClr>
              </a:clrTo>
            </a:clrChange>
            <a:extLst>
              <a:ext uri="{28A0092B-C50C-407E-A947-70E740481C1C}">
                <a14:useLocalDpi xmlns:a14="http://schemas.microsoft.com/office/drawing/2010/main" val="0"/>
              </a:ext>
            </a:extLst>
          </a:blip>
          <a:stretch>
            <a:fillRect/>
          </a:stretch>
        </p:blipFill>
        <p:spPr>
          <a:xfrm>
            <a:off x="0" y="0"/>
            <a:ext cx="12230100" cy="6858000"/>
          </a:xfrm>
          <a:prstGeom prst="rect">
            <a:avLst/>
          </a:prstGeom>
        </p:spPr>
      </p:pic>
    </p:spTree>
    <p:extLst>
      <p:ext uri="{BB962C8B-B14F-4D97-AF65-F5344CB8AC3E}">
        <p14:creationId xmlns:p14="http://schemas.microsoft.com/office/powerpoint/2010/main" val="20850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xmlns="" id="{1D0A6208-56CC-3245-BA76-28622C17CB54}"/>
              </a:ext>
            </a:extLst>
          </p:cNvPr>
          <p:cNvGraphicFramePr>
            <a:graphicFrameLocks noGrp="1"/>
          </p:cNvGraphicFramePr>
          <p:nvPr>
            <p:extLst>
              <p:ext uri="{D42A27DB-BD31-4B8C-83A1-F6EECF244321}">
                <p14:modId xmlns:p14="http://schemas.microsoft.com/office/powerpoint/2010/main" val="3559219654"/>
              </p:ext>
            </p:extLst>
          </p:nvPr>
        </p:nvGraphicFramePr>
        <p:xfrm>
          <a:off x="2077835" y="2196002"/>
          <a:ext cx="7675765" cy="3048000"/>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xmlns="" val="2561831965"/>
                    </a:ext>
                  </a:extLst>
                </a:gridCol>
              </a:tblGrid>
              <a:tr h="1842598">
                <a:tc>
                  <a:txBody>
                    <a:bodyPr/>
                    <a:lstStyle/>
                    <a:p>
                      <a:pPr marL="0" marR="0" indent="0" algn="ctr">
                        <a:spcBef>
                          <a:spcPts val="0"/>
                        </a:spcBef>
                        <a:spcAft>
                          <a:spcPts val="0"/>
                        </a:spcAft>
                        <a:buNone/>
                      </a:pPr>
                      <a:r>
                        <a:rPr lang="pt-BR" sz="3600" b="1" u="sng">
                          <a:solidFill>
                            <a:srgbClr val="002060"/>
                          </a:solidFill>
                          <a:effectLst/>
                          <a:latin typeface="Roboto" panose="02000000000000000000" pitchFamily="2" charset="0"/>
                          <a:ea typeface="Roboto" panose="02000000000000000000" pitchFamily="2" charset="0"/>
                          <a:cs typeface="Roboto" panose="02000000000000000000" pitchFamily="2" charset="0"/>
                        </a:rPr>
                        <a:t>2. Phương pháp hình thức tổ chức</a:t>
                      </a:r>
                      <a:r>
                        <a:rPr lang="pt-BR" sz="3600" b="1">
                          <a:solidFill>
                            <a:srgbClr val="002060"/>
                          </a:solidFill>
                          <a:effectLst/>
                          <a:latin typeface="Roboto" panose="02000000000000000000" pitchFamily="2" charset="0"/>
                          <a:ea typeface="Roboto" panose="02000000000000000000" pitchFamily="2" charset="0"/>
                          <a:cs typeface="Roboto" panose="02000000000000000000" pitchFamily="2" charset="0"/>
                        </a:rPr>
                        <a:t>:</a:t>
                      </a:r>
                    </a:p>
                    <a:p>
                      <a:pPr marL="0" marR="0" indent="0" algn="ctr">
                        <a:spcBef>
                          <a:spcPts val="0"/>
                        </a:spcBef>
                        <a:spcAft>
                          <a:spcPts val="0"/>
                        </a:spcAft>
                        <a:buNone/>
                      </a:pPr>
                      <a:endParaRPr lang="en-US" sz="3600" b="0" i="0" kern="1200">
                        <a:solidFill>
                          <a:srgbClr val="002060"/>
                        </a:solidFill>
                        <a:effectLst/>
                        <a:latin typeface="+mn-lt"/>
                        <a:ea typeface="+mn-ea"/>
                        <a:cs typeface="+mn-cs"/>
                      </a:endParaRPr>
                    </a:p>
                    <a:p>
                      <a:pPr marL="0" marR="0" indent="0" algn="ctr">
                        <a:spcBef>
                          <a:spcPts val="0"/>
                        </a:spcBef>
                        <a:spcAft>
                          <a:spcPts val="0"/>
                        </a:spcAft>
                        <a:buNone/>
                      </a:pPr>
                      <a:r>
                        <a:rPr lang="en-US" sz="3600" b="0" i="0" kern="1200">
                          <a:solidFill>
                            <a:srgbClr val="002060"/>
                          </a:solidFill>
                          <a:effectLst/>
                          <a:latin typeface="+mn-lt"/>
                          <a:ea typeface="+mn-ea"/>
                          <a:cs typeface="+mn-cs"/>
                        </a:rPr>
                        <a:t>Trò chuyện tìm hiểu về các danh lam thắng cảnh, di tích lịch sử</a:t>
                      </a:r>
                      <a:r>
                        <a:rPr lang="pt-BR" sz="60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18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400" b="0" i="0" kern="1200">
                          <a:solidFill>
                            <a:schemeClr val="lt1"/>
                          </a:solidFill>
                          <a:effectLst/>
                          <a:latin typeface="+mn-lt"/>
                          <a:ea typeface="+mn-ea"/>
                          <a:cs typeface="+mn-cs"/>
                        </a:rPr>
                        <a:t> </a:t>
                      </a:r>
                      <a:endParaRPr lang="pt-BR" sz="48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xmlns="" val="4137762180"/>
                  </a:ext>
                </a:extLst>
              </a:tr>
            </a:tbl>
          </a:graphicData>
        </a:graphic>
      </p:graphicFrame>
    </p:spTree>
    <p:extLst>
      <p:ext uri="{BB962C8B-B14F-4D97-AF65-F5344CB8AC3E}">
        <p14:creationId xmlns:p14="http://schemas.microsoft.com/office/powerpoint/2010/main" val="166339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mẫu, Tác phẩm nghệ thuật của trẻ con, minh họa, phim hoạt hình&#10;&#10;Mô tả được tạo tự động">
            <a:extLst>
              <a:ext uri="{FF2B5EF4-FFF2-40B4-BE49-F238E27FC236}">
                <a16:creationId xmlns:a16="http://schemas.microsoft.com/office/drawing/2014/main" xmlns="" id="{9740274E-21AA-6DAC-2492-ED5CC87A6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8" cy="6858000"/>
          </a:xfrm>
          <a:prstGeom prst="rect">
            <a:avLst/>
          </a:prstGeom>
        </p:spPr>
      </p:pic>
      <p:sp>
        <p:nvSpPr>
          <p:cNvPr id="6" name="Hộp Văn bản 5">
            <a:extLst>
              <a:ext uri="{FF2B5EF4-FFF2-40B4-BE49-F238E27FC236}">
                <a16:creationId xmlns:a16="http://schemas.microsoft.com/office/drawing/2014/main" xmlns="" id="{E60173E8-701D-E67A-1E3F-6E5E3E71A0B8}"/>
              </a:ext>
            </a:extLst>
          </p:cNvPr>
          <p:cNvSpPr txBox="1"/>
          <p:nvPr/>
        </p:nvSpPr>
        <p:spPr>
          <a:xfrm>
            <a:off x="1143000" y="843677"/>
            <a:ext cx="10382250" cy="3539430"/>
          </a:xfrm>
          <a:prstGeom prst="rect">
            <a:avLst/>
          </a:prstGeom>
          <a:noFill/>
        </p:spPr>
        <p:txBody>
          <a:bodyPr wrap="square">
            <a:spAutoFit/>
          </a:bodyPr>
          <a:lstStyle/>
          <a:p>
            <a:pPr marL="457200" indent="-457200" algn="l">
              <a:buFontTx/>
              <a:buChar char="-"/>
            </a:pPr>
            <a:r>
              <a:rPr lang="vi-VN" sz="2800" b="0" i="0">
                <a:solidFill>
                  <a:srgbClr val="002060"/>
                </a:solidFill>
                <a:effectLst/>
                <a:highlight>
                  <a:srgbClr val="FFFFFF"/>
                </a:highlight>
                <a:latin typeface="+mj-lt"/>
              </a:rPr>
              <a:t>Cô chia lớp thành 3 nhóm phát cho mỗi nhóm</a:t>
            </a:r>
            <a:r>
              <a:rPr lang="en-US" sz="2800" b="0" i="0">
                <a:solidFill>
                  <a:srgbClr val="002060"/>
                </a:solidFill>
                <a:effectLst/>
                <a:highlight>
                  <a:srgbClr val="FFFFFF"/>
                </a:highlight>
                <a:latin typeface="+mj-lt"/>
              </a:rPr>
              <a:t> 1 t</a:t>
            </a:r>
            <a:r>
              <a:rPr lang="vi-VN" sz="2800" b="0" i="0">
                <a:solidFill>
                  <a:srgbClr val="002060"/>
                </a:solidFill>
                <a:effectLst/>
                <a:highlight>
                  <a:srgbClr val="FFFFFF"/>
                </a:highlight>
                <a:latin typeface="+mj-lt"/>
              </a:rPr>
              <a:t>ranh </a:t>
            </a:r>
            <a:endParaRPr lang="en-US" sz="2800" b="0" i="0">
              <a:solidFill>
                <a:srgbClr val="002060"/>
              </a:solidFill>
              <a:effectLst/>
              <a:highlight>
                <a:srgbClr val="FFFFFF"/>
              </a:highlight>
              <a:latin typeface="+mj-lt"/>
            </a:endParaRPr>
          </a:p>
          <a:p>
            <a:pPr algn="l"/>
            <a:r>
              <a:rPr lang="en-US" sz="2800">
                <a:solidFill>
                  <a:srgbClr val="002060"/>
                </a:solidFill>
                <a:highlight>
                  <a:srgbClr val="FFFFFF"/>
                </a:highlight>
                <a:latin typeface="+mj-lt"/>
              </a:rPr>
              <a:t> </a:t>
            </a:r>
            <a:r>
              <a:rPr lang="vi-VN" sz="2800" b="0" i="0">
                <a:solidFill>
                  <a:srgbClr val="002060"/>
                </a:solidFill>
                <a:effectLst/>
                <a:highlight>
                  <a:srgbClr val="FFFFFF"/>
                </a:highlight>
                <a:latin typeface="+mj-lt"/>
              </a:rPr>
              <a:t>+ Nhóm 1:  Tranh hình ảnh Quốc Kỳ Việt Nam</a:t>
            </a:r>
          </a:p>
          <a:p>
            <a:pPr algn="l"/>
            <a:r>
              <a:rPr lang="vi-VN" sz="2800" b="0" i="0">
                <a:solidFill>
                  <a:srgbClr val="002060"/>
                </a:solidFill>
                <a:effectLst/>
                <a:highlight>
                  <a:srgbClr val="FFFFFF"/>
                </a:highlight>
                <a:latin typeface="+mj-lt"/>
              </a:rPr>
              <a:t> + Nhóm 2:  Tranh  hình  ảnh hình ảnh đất nước Việt Nam hình chữ S.</a:t>
            </a:r>
          </a:p>
          <a:p>
            <a:pPr algn="l"/>
            <a:r>
              <a:rPr lang="vi-VN" sz="2800" b="0" i="0">
                <a:solidFill>
                  <a:srgbClr val="002060"/>
                </a:solidFill>
                <a:effectLst/>
                <a:highlight>
                  <a:srgbClr val="FFFFFF"/>
                </a:highlight>
                <a:latin typeface="+mj-lt"/>
              </a:rPr>
              <a:t>- Nhóm 3: Tranh 3: Hình ảnh  những danh lam thắng cảnh và  những di tích lịch sử  của nước Việt Nam: Như Địa danh nổi tiếng Lăng Bác,  Hồ Hoàn Kiếm, chùa một cột..... </a:t>
            </a:r>
          </a:p>
          <a:p>
            <a:pPr algn="l"/>
            <a:r>
              <a:rPr lang="vi-VN" sz="2800" b="0" i="0">
                <a:solidFill>
                  <a:srgbClr val="002060"/>
                </a:solidFill>
                <a:effectLst/>
                <a:highlight>
                  <a:srgbClr val="FFFFFF"/>
                </a:highlight>
                <a:latin typeface="+mj-lt"/>
              </a:rPr>
              <a:t>- Nhóm 4:  Tranh 4:  Hình ảnh làng văn hóa các dân tộc Việt nam có 54 dân tộc cùng sinh sống.  </a:t>
            </a:r>
          </a:p>
        </p:txBody>
      </p:sp>
    </p:spTree>
    <p:extLst>
      <p:ext uri="{BB962C8B-B14F-4D97-AF65-F5344CB8AC3E}">
        <p14:creationId xmlns:p14="http://schemas.microsoft.com/office/powerpoint/2010/main" val="264588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vietnamflag[1]">
            <a:extLst>
              <a:ext uri="{FF2B5EF4-FFF2-40B4-BE49-F238E27FC236}">
                <a16:creationId xmlns:a16="http://schemas.microsoft.com/office/drawing/2014/main" xmlns="" id="{2839CBBE-303A-EE1C-8D38-3B5AEB096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45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WordArt 5">
            <a:extLst>
              <a:ext uri="{FF2B5EF4-FFF2-40B4-BE49-F238E27FC236}">
                <a16:creationId xmlns:a16="http://schemas.microsoft.com/office/drawing/2014/main" xmlns="" id="{40324E8D-4AA8-A979-3C96-9542F8E44D53}"/>
              </a:ext>
            </a:extLst>
          </p:cNvPr>
          <p:cNvSpPr>
            <a:spLocks noChangeArrowheads="1" noChangeShapeType="1" noTextEdit="1"/>
          </p:cNvSpPr>
          <p:nvPr/>
        </p:nvSpPr>
        <p:spPr bwMode="auto">
          <a:xfrm>
            <a:off x="3048000" y="5943600"/>
            <a:ext cx="64008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Cờ đỏ sao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amond(in)">
                                      <p:cBhvr>
                                        <p:cTn id="7" dur="2000"/>
                                        <p:tgtEl>
                                          <p:spTgt spid="76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6805"/>
                                        </p:tgtEl>
                                        <p:attrNameLst>
                                          <p:attrName>style.visibility</p:attrName>
                                        </p:attrNameLst>
                                      </p:cBhvr>
                                      <p:to>
                                        <p:strVal val="visible"/>
                                      </p:to>
                                    </p:set>
                                    <p:animEffect transition="in" filter="barn(inHorizontal)">
                                      <p:cBhvr>
                                        <p:cTn id="12"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E:\bản đồ VN.jpg">
            <a:extLst>
              <a:ext uri="{FF2B5EF4-FFF2-40B4-BE49-F238E27FC236}">
                <a16:creationId xmlns:a16="http://schemas.microsoft.com/office/drawing/2014/main" xmlns="" id="{08320536-603F-7EC0-0C96-CF24A6F49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0"/>
            <a:ext cx="4614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WordArt 5">
            <a:extLst>
              <a:ext uri="{FF2B5EF4-FFF2-40B4-BE49-F238E27FC236}">
                <a16:creationId xmlns:a16="http://schemas.microsoft.com/office/drawing/2014/main" xmlns="" id="{67AD5408-290D-551F-39D9-E9A3D6CE7FBF}"/>
              </a:ext>
            </a:extLst>
          </p:cNvPr>
          <p:cNvSpPr>
            <a:spLocks noChangeArrowheads="1" noChangeShapeType="1" noTextEdit="1"/>
          </p:cNvSpPr>
          <p:nvPr/>
        </p:nvSpPr>
        <p:spPr bwMode="auto">
          <a:xfrm>
            <a:off x="1752600" y="2514600"/>
            <a:ext cx="3810000"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Cong cong</a:t>
            </a:r>
          </a:p>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hình chữ 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circle(in)">
                                      <p:cBhvr>
                                        <p:cTn id="7" dur="2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TotalTime>
  <Words>164</Words>
  <Application>Microsoft Office PowerPoint</Application>
  <PresentationFormat>Custom</PresentationFormat>
  <Paragraphs>54</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Huế Đỗ</dc:creator>
  <cp:lastModifiedBy>mrtienv@gmail.com</cp:lastModifiedBy>
  <cp:revision>3</cp:revision>
  <dcterms:created xsi:type="dcterms:W3CDTF">2024-06-16T10:38:27Z</dcterms:created>
  <dcterms:modified xsi:type="dcterms:W3CDTF">2024-06-17T03:00:25Z</dcterms:modified>
</cp:coreProperties>
</file>