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0" r:id="rId5"/>
    <p:sldId id="271" r:id="rId6"/>
    <p:sldId id="269" r:id="rId7"/>
    <p:sldId id="272" r:id="rId8"/>
    <p:sldId id="273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wmf"/><Relationship Id="rId1" Type="http://schemas.openxmlformats.org/officeDocument/2006/relationships/image" Target="../media/image9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wmf"/><Relationship Id="rId1" Type="http://schemas.openxmlformats.org/officeDocument/2006/relationships/image" Target="../media/image9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wmf"/><Relationship Id="rId1" Type="http://schemas.openxmlformats.org/officeDocument/2006/relationships/image" Target="../media/image9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wmf"/><Relationship Id="rId1" Type="http://schemas.openxmlformats.org/officeDocument/2006/relationships/image" Target="../media/image9.wmf"/><Relationship Id="rId4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4CC9-6114-487D-9627-C7996A8442BD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audio" Target="../media/audio1.wav"/><Relationship Id="rId10" Type="http://schemas.openxmlformats.org/officeDocument/2006/relationships/oleObject" Target="../embeddings/oleObject6.bin"/><Relationship Id="rId4" Type="http://schemas.openxmlformats.org/officeDocument/2006/relationships/audio" Target="../media/audio3.wav"/><Relationship Id="rId9" Type="http://schemas.openxmlformats.org/officeDocument/2006/relationships/image" Target="../media/image17.wmf"/><Relationship Id="rId1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1.wmf"/><Relationship Id="rId3" Type="http://schemas.openxmlformats.org/officeDocument/2006/relationships/audio" Target="../media/audio4.wav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0.wmf"/><Relationship Id="rId5" Type="http://schemas.openxmlformats.org/officeDocument/2006/relationships/audio" Target="../media/audio1.wav"/><Relationship Id="rId10" Type="http://schemas.openxmlformats.org/officeDocument/2006/relationships/oleObject" Target="../embeddings/oleObject10.bin"/><Relationship Id="rId4" Type="http://schemas.openxmlformats.org/officeDocument/2006/relationships/audio" Target="../media/audio3.wav"/><Relationship Id="rId9" Type="http://schemas.openxmlformats.org/officeDocument/2006/relationships/image" Target="../media/image17.wmf"/><Relationship Id="rId1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8.gif"/><Relationship Id="rId3" Type="http://schemas.openxmlformats.org/officeDocument/2006/relationships/audio" Target="../media/audio3.wav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0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8.gif"/><Relationship Id="rId3" Type="http://schemas.openxmlformats.org/officeDocument/2006/relationships/audio" Target="../media/audio3.wav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0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image" Target="../media/image10.wmf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gif"/><Relationship Id="rId5" Type="http://schemas.openxmlformats.org/officeDocument/2006/relationships/image" Target="../media/image9.wmf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hung_nen_dep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 algn="ctr"/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/>
              <a:t>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MGL A3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</a:p>
          <a:p>
            <a:pPr algn="ctr"/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2024- 2025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4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829210-5FFE-43AF-B622-FAA50B94B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22854"/>
            <a:ext cx="2924175" cy="13674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895600"/>
            <a:ext cx="800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CÁCH CHƠI: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Chia lớp làm 2 đội  </a:t>
            </a:r>
            <a:br>
              <a:rPr lang="en-US" sz="28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</a:rPr>
              <a:t>Khi người dẫn trương trình đọc câu hỏi, đưa ra 4 phương án trả lời  đội nào có tín hiệu trả lời trước thì được quyền trả lời . </a:t>
            </a:r>
            <a:br>
              <a:rPr lang="en-US" sz="2800">
                <a:latin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</a:rPr>
              <a:t>Nếu đội nào trả lời đúng sẽ được 100 điểm thưởng và 1 bông hoa.</a:t>
            </a:r>
            <a:br>
              <a:rPr lang="en-US" sz="2800">
                <a:latin typeface="Times New Roman" panose="02020603050405020304" pitchFamily="18" charset="0"/>
              </a:rPr>
            </a:br>
            <a:br>
              <a:rPr lang="en-US" sz="2800">
                <a:latin typeface="Times New Roman" panose="02020603050405020304" pitchFamily="18" charset="0"/>
              </a:rPr>
            </a:b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LUẬT CHƠI: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b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</a:rPr>
              <a:t>Khi có tín hiệu trả lời phải trả lời ngay . </a:t>
            </a:r>
            <a:br>
              <a:rPr lang="en-US" sz="2800">
                <a:latin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</a:rPr>
              <a:t>Khi nào người dẫn trương trình đọc xong câu hỏi mới được đưa ra tín hiệu trả lời .</a:t>
            </a: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560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945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381000" y="-7620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6" imgW="1713240" imgH="832680" progId="MS_ClipArt_Gallery.2">
                  <p:embed/>
                </p:oleObj>
              </mc:Choice>
              <mc:Fallback>
                <p:oleObj name="Clip" r:id="rId6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0" y="-38100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8" imgW="1139040" imgH="940680" progId="MS_ClipArt_Gallery.2">
                  <p:embed/>
                </p:oleObj>
              </mc:Choice>
              <mc:Fallback>
                <p:oleObj name="Clip" r:id="rId8" imgW="1139040" imgH="940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8100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10" imgW="837360" imgH="639000" progId="MS_ClipArt_Gallery.2">
                  <p:embed/>
                </p:oleObj>
              </mc:Choice>
              <mc:Fallback>
                <p:oleObj name="Clip" r:id="rId10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0" y="4572000"/>
          <a:ext cx="2133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12" imgW="4435200" imgH="3328560" progId="MS_ClipArt_Gallery.2">
                  <p:embed/>
                </p:oleObj>
              </mc:Choice>
              <mc:Fallback>
                <p:oleObj name="Clip" r:id="rId12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2133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50000 VND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6156325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15000 VND</a:t>
            </a: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6149975" y="41925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6170613" y="5248275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6191250" y="57324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2057400" y="1565275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6645" name="AutoShape 22"/>
          <p:cNvSpPr>
            <a:spLocks noChangeArrowheads="1"/>
          </p:cNvSpPr>
          <p:nvPr/>
        </p:nvSpPr>
        <p:spPr bwMode="auto">
          <a:xfrm>
            <a:off x="6156325" y="469423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924800" y="5784850"/>
            <a:ext cx="304800" cy="304800"/>
            <a:chOff x="4666" y="3644"/>
            <a:chExt cx="192" cy="192"/>
          </a:xfrm>
        </p:grpSpPr>
        <p:sp>
          <p:nvSpPr>
            <p:cNvPr id="42008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48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6649" name="Group 26"/>
          <p:cNvGrpSpPr>
            <a:grpSpLocks/>
          </p:cNvGrpSpPr>
          <p:nvPr/>
        </p:nvGrpSpPr>
        <p:grpSpPr bwMode="auto">
          <a:xfrm>
            <a:off x="7908925" y="5299075"/>
            <a:ext cx="304800" cy="304800"/>
            <a:chOff x="4656" y="3338"/>
            <a:chExt cx="192" cy="192"/>
          </a:xfrm>
        </p:grpSpPr>
        <p:sp>
          <p:nvSpPr>
            <p:cNvPr id="42011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51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6652" name="Group 29"/>
          <p:cNvGrpSpPr>
            <a:grpSpLocks/>
          </p:cNvGrpSpPr>
          <p:nvPr/>
        </p:nvGrpSpPr>
        <p:grpSpPr bwMode="auto">
          <a:xfrm>
            <a:off x="7888288" y="4765675"/>
            <a:ext cx="304800" cy="304800"/>
            <a:chOff x="4643" y="3002"/>
            <a:chExt cx="192" cy="192"/>
          </a:xfrm>
        </p:grpSpPr>
        <p:sp>
          <p:nvSpPr>
            <p:cNvPr id="42014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54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6655" name="Group 32"/>
          <p:cNvGrpSpPr>
            <a:grpSpLocks/>
          </p:cNvGrpSpPr>
          <p:nvPr/>
        </p:nvGrpSpPr>
        <p:grpSpPr bwMode="auto">
          <a:xfrm>
            <a:off x="7874000" y="4225925"/>
            <a:ext cx="304800" cy="304800"/>
            <a:chOff x="4634" y="2662"/>
            <a:chExt cx="192" cy="192"/>
          </a:xfrm>
        </p:grpSpPr>
        <p:sp>
          <p:nvSpPr>
            <p:cNvPr id="42017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57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6658" name="Group 35"/>
          <p:cNvGrpSpPr>
            <a:grpSpLocks/>
          </p:cNvGrpSpPr>
          <p:nvPr/>
        </p:nvGrpSpPr>
        <p:grpSpPr bwMode="auto">
          <a:xfrm>
            <a:off x="7867650" y="3657600"/>
            <a:ext cx="304800" cy="304800"/>
            <a:chOff x="4630" y="2304"/>
            <a:chExt cx="192" cy="192"/>
          </a:xfrm>
        </p:grpSpPr>
        <p:sp>
          <p:nvSpPr>
            <p:cNvPr id="42020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60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6661" name="Group 38"/>
          <p:cNvGrpSpPr>
            <a:grpSpLocks/>
          </p:cNvGrpSpPr>
          <p:nvPr/>
        </p:nvGrpSpPr>
        <p:grpSpPr bwMode="auto"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2023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63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6664" name="Group 41"/>
          <p:cNvGrpSpPr>
            <a:grpSpLocks/>
          </p:cNvGrpSpPr>
          <p:nvPr/>
        </p:nvGrpSpPr>
        <p:grpSpPr bwMode="auto">
          <a:xfrm>
            <a:off x="7832725" y="2555875"/>
            <a:ext cx="304800" cy="304800"/>
            <a:chOff x="4608" y="1610"/>
            <a:chExt cx="192" cy="192"/>
          </a:xfrm>
        </p:grpSpPr>
        <p:sp>
          <p:nvSpPr>
            <p:cNvPr id="42026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66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26667" name="Group 44"/>
          <p:cNvGrpSpPr>
            <a:grpSpLocks/>
          </p:cNvGrpSpPr>
          <p:nvPr/>
        </p:nvGrpSpPr>
        <p:grpSpPr bwMode="auto"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2029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69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6670" name="Group 47"/>
          <p:cNvGrpSpPr>
            <a:grpSpLocks/>
          </p:cNvGrpSpPr>
          <p:nvPr/>
        </p:nvGrpSpPr>
        <p:grpSpPr bwMode="auto"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2032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72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6673" name="WordArt 51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6674" name="WordArt 52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6675" name="WordArt 53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2039" name="Text Box 55"/>
          <p:cNvSpPr txBox="1">
            <a:spLocks noChangeArrowheads="1"/>
          </p:cNvSpPr>
          <p:nvPr/>
        </p:nvSpPr>
        <p:spPr bwMode="auto">
          <a:xfrm>
            <a:off x="2209800" y="2667000"/>
            <a:ext cx="3581400" cy="3762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</a:rPr>
              <a:t>BÀI THƠ CÓ TÊN LÀ GÌ?</a:t>
            </a:r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2133600" y="3733800"/>
            <a:ext cx="19050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A.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Bé Đi học</a:t>
            </a:r>
          </a:p>
        </p:txBody>
      </p:sp>
      <p:sp>
        <p:nvSpPr>
          <p:cNvPr id="42041" name="Text Box 57"/>
          <p:cNvSpPr txBox="1">
            <a:spLocks noChangeArrowheads="1"/>
          </p:cNvSpPr>
          <p:nvPr/>
        </p:nvSpPr>
        <p:spPr bwMode="auto">
          <a:xfrm>
            <a:off x="2133600" y="4791075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C.Ước mơ của Tí</a:t>
            </a:r>
          </a:p>
        </p:txBody>
      </p:sp>
      <p:sp>
        <p:nvSpPr>
          <p:cNvPr id="42042" name="Text Box 58"/>
          <p:cNvSpPr txBox="1">
            <a:spLocks noChangeArrowheads="1"/>
          </p:cNvSpPr>
          <p:nvPr/>
        </p:nvSpPr>
        <p:spPr bwMode="auto">
          <a:xfrm>
            <a:off x="4114800" y="3733800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B. Chú cảnh sát</a:t>
            </a:r>
          </a:p>
        </p:txBody>
      </p:sp>
      <p:sp>
        <p:nvSpPr>
          <p:cNvPr id="42043" name="Text Box 59"/>
          <p:cNvSpPr txBox="1">
            <a:spLocks noChangeArrowheads="1"/>
          </p:cNvSpPr>
          <p:nvPr/>
        </p:nvSpPr>
        <p:spPr bwMode="auto">
          <a:xfrm>
            <a:off x="4114800" y="4800600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D. Tí làm cảnh sát</a:t>
            </a:r>
            <a:endParaRPr lang="en-US" sz="24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26681" name="Oval 60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6682" name="Oval 61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6683" name="Oval 62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2047" name="Picture 63" descr="woman_teacher_blackboard_md_wht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9225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85" name="Text Box 64"/>
          <p:cNvSpPr txBox="1">
            <a:spLocks noChangeArrowheads="1"/>
          </p:cNvSpPr>
          <p:nvPr/>
        </p:nvSpPr>
        <p:spPr bwMode="auto">
          <a:xfrm>
            <a:off x="838200" y="228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.VnArabiaH" panose="020B7200000000000000" pitchFamily="34" charset="0"/>
              </a:rPr>
              <a:t>trî gióp </a:t>
            </a:r>
          </a:p>
        </p:txBody>
      </p:sp>
      <p:sp>
        <p:nvSpPr>
          <p:cNvPr id="26686" name="Text Box 67"/>
          <p:cNvSpPr txBox="1">
            <a:spLocks noChangeArrowheads="1"/>
          </p:cNvSpPr>
          <p:nvPr/>
        </p:nvSpPr>
        <p:spPr bwMode="auto">
          <a:xfrm>
            <a:off x="2514600" y="18288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99FF66"/>
                </a:solidFill>
                <a:latin typeface=".VnArial" panose="020B7200000000000000" pitchFamily="34" charset="0"/>
              </a:rPr>
              <a:t>C©u hái 1:</a:t>
            </a:r>
          </a:p>
        </p:txBody>
      </p:sp>
    </p:spTree>
    <p:extLst>
      <p:ext uri="{BB962C8B-B14F-4D97-AF65-F5344CB8AC3E}">
        <p14:creationId xmlns:p14="http://schemas.microsoft.com/office/powerpoint/2010/main" val="96689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2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 animBg="1"/>
      <p:bldP spid="42039" grpId="0" animBg="1"/>
      <p:bldP spid="42040" grpId="0" animBg="1"/>
      <p:bldP spid="42041" grpId="0" animBg="1"/>
      <p:bldP spid="42042" grpId="0" animBg="1"/>
      <p:bldP spid="420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381000" y="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6" imgW="1713240" imgH="832680" progId="MS_ClipArt_Gallery.2">
                  <p:embed/>
                </p:oleObj>
              </mc:Choice>
              <mc:Fallback>
                <p:oleObj name="Clip" r:id="rId6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8" imgW="1139040" imgH="940680" progId="MS_ClipArt_Gallery.2">
                  <p:embed/>
                </p:oleObj>
              </mc:Choice>
              <mc:Fallback>
                <p:oleObj name="Clip" r:id="rId8" imgW="1139040" imgH="940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10" imgW="837360" imgH="639000" progId="MS_ClipArt_Gallery.2">
                  <p:embed/>
                </p:oleObj>
              </mc:Choice>
              <mc:Fallback>
                <p:oleObj name="Clip" r:id="rId10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lip" r:id="rId12" imgW="4435200" imgH="3328560" progId="MS_ClipArt_Gallery.2">
                  <p:embed/>
                </p:oleObj>
              </mc:Choice>
              <mc:Fallback>
                <p:oleObj name="Clip" r:id="rId12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50000 VND</a:t>
            </a: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6156325" y="35925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15000 VND</a:t>
            </a:r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>
            <a:off x="6149975" y="46593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6172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6172200" y="4114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>
            <a:off x="2133600" y="14478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669" name="AutoShape 22"/>
          <p:cNvSpPr>
            <a:spLocks noChangeArrowheads="1"/>
          </p:cNvSpPr>
          <p:nvPr/>
        </p:nvSpPr>
        <p:spPr bwMode="auto">
          <a:xfrm>
            <a:off x="6156325" y="51863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886700" y="4152900"/>
            <a:ext cx="304800" cy="304800"/>
            <a:chOff x="4666" y="3644"/>
            <a:chExt cx="192" cy="192"/>
          </a:xfrm>
        </p:grpSpPr>
        <p:sp>
          <p:nvSpPr>
            <p:cNvPr id="45080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7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7673" name="Group 26"/>
          <p:cNvGrpSpPr>
            <a:grpSpLocks/>
          </p:cNvGrpSpPr>
          <p:nvPr/>
        </p:nvGrpSpPr>
        <p:grpSpPr bwMode="auto">
          <a:xfrm>
            <a:off x="7910513" y="5765800"/>
            <a:ext cx="304800" cy="304800"/>
            <a:chOff x="4656" y="3338"/>
            <a:chExt cx="192" cy="192"/>
          </a:xfrm>
        </p:grpSpPr>
        <p:sp>
          <p:nvSpPr>
            <p:cNvPr id="45083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75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7676" name="Group 29"/>
          <p:cNvGrpSpPr>
            <a:grpSpLocks/>
          </p:cNvGrpSpPr>
          <p:nvPr/>
        </p:nvGrpSpPr>
        <p:grpSpPr bwMode="auto">
          <a:xfrm>
            <a:off x="7888288" y="5257800"/>
            <a:ext cx="304800" cy="304800"/>
            <a:chOff x="4643" y="3002"/>
            <a:chExt cx="192" cy="192"/>
          </a:xfrm>
        </p:grpSpPr>
        <p:sp>
          <p:nvSpPr>
            <p:cNvPr id="45086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78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7679" name="Group 32"/>
          <p:cNvGrpSpPr>
            <a:grpSpLocks/>
          </p:cNvGrpSpPr>
          <p:nvPr/>
        </p:nvGrpSpPr>
        <p:grpSpPr bwMode="auto">
          <a:xfrm>
            <a:off x="7874000" y="4692650"/>
            <a:ext cx="304800" cy="304800"/>
            <a:chOff x="4634" y="2662"/>
            <a:chExt cx="192" cy="192"/>
          </a:xfrm>
        </p:grpSpPr>
        <p:sp>
          <p:nvSpPr>
            <p:cNvPr id="45089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81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7682" name="Group 35"/>
          <p:cNvGrpSpPr>
            <a:grpSpLocks/>
          </p:cNvGrpSpPr>
          <p:nvPr/>
        </p:nvGrpSpPr>
        <p:grpSpPr bwMode="auto">
          <a:xfrm>
            <a:off x="7848600" y="3581400"/>
            <a:ext cx="304800" cy="304800"/>
            <a:chOff x="4630" y="2304"/>
            <a:chExt cx="192" cy="192"/>
          </a:xfrm>
        </p:grpSpPr>
        <p:sp>
          <p:nvSpPr>
            <p:cNvPr id="45092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8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7685" name="Group 38"/>
          <p:cNvGrpSpPr>
            <a:grpSpLocks/>
          </p:cNvGrpSpPr>
          <p:nvPr/>
        </p:nvGrpSpPr>
        <p:grpSpPr bwMode="auto"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5095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87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7688" name="Group 41"/>
          <p:cNvGrpSpPr>
            <a:grpSpLocks/>
          </p:cNvGrpSpPr>
          <p:nvPr/>
        </p:nvGrpSpPr>
        <p:grpSpPr bwMode="auto">
          <a:xfrm>
            <a:off x="7832725" y="2555875"/>
            <a:ext cx="304800" cy="304800"/>
            <a:chOff x="4608" y="1610"/>
            <a:chExt cx="192" cy="192"/>
          </a:xfrm>
        </p:grpSpPr>
        <p:sp>
          <p:nvSpPr>
            <p:cNvPr id="45098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90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27691" name="Group 44"/>
          <p:cNvGrpSpPr>
            <a:grpSpLocks/>
          </p:cNvGrpSpPr>
          <p:nvPr/>
        </p:nvGrpSpPr>
        <p:grpSpPr bwMode="auto"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5101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93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7694" name="Group 47"/>
          <p:cNvGrpSpPr>
            <a:grpSpLocks/>
          </p:cNvGrpSpPr>
          <p:nvPr/>
        </p:nvGrpSpPr>
        <p:grpSpPr bwMode="auto"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5104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96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7697" name="WordArt 51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7698" name="WordArt 52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7699" name="WordArt 53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2209800" y="2641600"/>
            <a:ext cx="3581400" cy="406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Bài thơ do ai sáng tác?</a:t>
            </a:r>
          </a:p>
        </p:txBody>
      </p:sp>
      <p:sp>
        <p:nvSpPr>
          <p:cNvPr id="45112" name="Text Box 56"/>
          <p:cNvSpPr txBox="1">
            <a:spLocks noChangeArrowheads="1"/>
          </p:cNvSpPr>
          <p:nvPr/>
        </p:nvSpPr>
        <p:spPr bwMode="auto">
          <a:xfrm>
            <a:off x="2209800" y="3733800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A. Ph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ạm Trọng Cầu</a:t>
            </a:r>
            <a:endParaRPr lang="en-US" sz="24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2133600" y="4791075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C.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Lưu Thị Ngọc Lễ</a:t>
            </a:r>
          </a:p>
        </p:txBody>
      </p:sp>
      <p:sp>
        <p:nvSpPr>
          <p:cNvPr id="45114" name="Text Box 58"/>
          <p:cNvSpPr txBox="1">
            <a:spLocks noChangeArrowheads="1"/>
          </p:cNvSpPr>
          <p:nvPr/>
        </p:nvSpPr>
        <p:spPr bwMode="auto">
          <a:xfrm>
            <a:off x="4191000" y="4800600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D. Ngu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yên Hồng</a:t>
            </a:r>
            <a:endParaRPr lang="en-US" sz="24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5115" name="Text Box 59"/>
          <p:cNvSpPr txBox="1">
            <a:spLocks noChangeArrowheads="1"/>
          </p:cNvSpPr>
          <p:nvPr/>
        </p:nvSpPr>
        <p:spPr bwMode="auto">
          <a:xfrm>
            <a:off x="4267200" y="3733800"/>
            <a:ext cx="19050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B.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Tô Hoài</a:t>
            </a:r>
          </a:p>
        </p:txBody>
      </p:sp>
      <p:sp>
        <p:nvSpPr>
          <p:cNvPr id="27705" name="Oval 60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7706" name="Oval 61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7707" name="Oval 62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5119" name="Picture 63" descr="woman_teacher_blackboard_md_wht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9225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09" name="Rectangle 64"/>
          <p:cNvSpPr>
            <a:spLocks noChangeArrowheads="1"/>
          </p:cNvSpPr>
          <p:nvPr/>
        </p:nvSpPr>
        <p:spPr bwMode="auto">
          <a:xfrm>
            <a:off x="838200" y="0"/>
            <a:ext cx="171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</a:rPr>
              <a:t>Trợ giúp</a:t>
            </a:r>
          </a:p>
        </p:txBody>
      </p:sp>
      <p:sp>
        <p:nvSpPr>
          <p:cNvPr id="27710" name="Text Box 66"/>
          <p:cNvSpPr txBox="1">
            <a:spLocks noChangeArrowheads="1"/>
          </p:cNvSpPr>
          <p:nvPr/>
        </p:nvSpPr>
        <p:spPr bwMode="auto">
          <a:xfrm>
            <a:off x="2590800" y="18288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CC0099"/>
                </a:solidFill>
                <a:latin typeface=".VnTime" panose="020B7200000000000000" pitchFamily="34" charset="0"/>
              </a:rPr>
              <a:t>C©u hái 2:</a:t>
            </a:r>
          </a:p>
        </p:txBody>
      </p:sp>
    </p:spTree>
    <p:extLst>
      <p:ext uri="{BB962C8B-B14F-4D97-AF65-F5344CB8AC3E}">
        <p14:creationId xmlns:p14="http://schemas.microsoft.com/office/powerpoint/2010/main" val="2489244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 animBg="1"/>
      <p:bldP spid="45111" grpId="0" animBg="1"/>
      <p:bldP spid="45112" grpId="0" animBg="1"/>
      <p:bldP spid="45113" grpId="0" animBg="1"/>
      <p:bldP spid="45114" grpId="0" animBg="1"/>
      <p:bldP spid="451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>
            <a:off x="381000" y="-7620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6083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5" imgW="1713240" imgH="832680" progId="MS_ClipArt_Gallery.2">
                  <p:embed/>
                </p:oleObj>
              </mc:Choice>
              <mc:Fallback>
                <p:oleObj name="Clip" r:id="rId5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7" imgW="1139040" imgH="940680" progId="MS_ClipArt_Gallery.2">
                  <p:embed/>
                </p:oleObj>
              </mc:Choice>
              <mc:Fallback>
                <p:oleObj name="Clip" r:id="rId7" imgW="1139040" imgH="940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lip" r:id="rId9" imgW="837360" imgH="639000" progId="MS_ClipArt_Gallery.2">
                  <p:embed/>
                </p:oleObj>
              </mc:Choice>
              <mc:Fallback>
                <p:oleObj name="Clip" r:id="rId9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lip" r:id="rId11" imgW="4435200" imgH="3328560" progId="MS_ClipArt_Gallery.2">
                  <p:embed/>
                </p:oleObj>
              </mc:Choice>
              <mc:Fallback>
                <p:oleObj name="Clip" r:id="rId11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50000 VND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6156325" y="4114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6149975" y="46593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6172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6172200" y="35814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15000 VND</a:t>
            </a: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1981200" y="17526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8693" name="AutoShape 22"/>
          <p:cNvSpPr>
            <a:spLocks noChangeArrowheads="1"/>
          </p:cNvSpPr>
          <p:nvPr/>
        </p:nvSpPr>
        <p:spPr bwMode="auto">
          <a:xfrm>
            <a:off x="6156325" y="51863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grpSp>
        <p:nvGrpSpPr>
          <p:cNvPr id="28694" name="Group 23"/>
          <p:cNvGrpSpPr>
            <a:grpSpLocks/>
          </p:cNvGrpSpPr>
          <p:nvPr/>
        </p:nvGrpSpPr>
        <p:grpSpPr bwMode="auto">
          <a:xfrm>
            <a:off x="7848600" y="3657600"/>
            <a:ext cx="304800" cy="304800"/>
            <a:chOff x="4666" y="3644"/>
            <a:chExt cx="192" cy="192"/>
          </a:xfrm>
        </p:grpSpPr>
        <p:sp>
          <p:nvSpPr>
            <p:cNvPr id="46104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96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8697" name="Group 26"/>
          <p:cNvGrpSpPr>
            <a:grpSpLocks/>
          </p:cNvGrpSpPr>
          <p:nvPr/>
        </p:nvGrpSpPr>
        <p:grpSpPr bwMode="auto">
          <a:xfrm>
            <a:off x="7910513" y="5765800"/>
            <a:ext cx="304800" cy="304800"/>
            <a:chOff x="4656" y="3338"/>
            <a:chExt cx="192" cy="192"/>
          </a:xfrm>
        </p:grpSpPr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99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8700" name="Group 29"/>
          <p:cNvGrpSpPr>
            <a:grpSpLocks/>
          </p:cNvGrpSpPr>
          <p:nvPr/>
        </p:nvGrpSpPr>
        <p:grpSpPr bwMode="auto">
          <a:xfrm>
            <a:off x="7888288" y="5257800"/>
            <a:ext cx="304800" cy="304800"/>
            <a:chOff x="4643" y="3002"/>
            <a:chExt cx="192" cy="192"/>
          </a:xfrm>
        </p:grpSpPr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2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8703" name="Group 32"/>
          <p:cNvGrpSpPr>
            <a:grpSpLocks/>
          </p:cNvGrpSpPr>
          <p:nvPr/>
        </p:nvGrpSpPr>
        <p:grpSpPr bwMode="auto">
          <a:xfrm>
            <a:off x="7874000" y="4692650"/>
            <a:ext cx="304800" cy="304800"/>
            <a:chOff x="4634" y="2662"/>
            <a:chExt cx="192" cy="192"/>
          </a:xfrm>
        </p:grpSpPr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5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8706" name="Group 35"/>
          <p:cNvGrpSpPr>
            <a:grpSpLocks/>
          </p:cNvGrpSpPr>
          <p:nvPr/>
        </p:nvGrpSpPr>
        <p:grpSpPr bwMode="auto">
          <a:xfrm>
            <a:off x="7867650" y="4133850"/>
            <a:ext cx="304800" cy="304800"/>
            <a:chOff x="4630" y="2304"/>
            <a:chExt cx="192" cy="192"/>
          </a:xfrm>
        </p:grpSpPr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8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8709" name="Group 38"/>
          <p:cNvGrpSpPr>
            <a:grpSpLocks/>
          </p:cNvGrpSpPr>
          <p:nvPr/>
        </p:nvGrpSpPr>
        <p:grpSpPr bwMode="auto"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6119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1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8712" name="Group 41"/>
          <p:cNvGrpSpPr>
            <a:grpSpLocks/>
          </p:cNvGrpSpPr>
          <p:nvPr/>
        </p:nvGrpSpPr>
        <p:grpSpPr bwMode="auto"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6122" name="Oval 42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4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8715" name="Group 44"/>
          <p:cNvGrpSpPr>
            <a:grpSpLocks/>
          </p:cNvGrpSpPr>
          <p:nvPr/>
        </p:nvGrpSpPr>
        <p:grpSpPr bwMode="auto"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6125" name="Oval 45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7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8718" name="WordArt 48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8719" name="WordArt 49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8720" name="WordArt 50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2209800" y="2641600"/>
            <a:ext cx="3581400" cy="4667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Tí ước mơ làm nghề gì?</a:t>
            </a:r>
          </a:p>
        </p:txBody>
      </p:sp>
      <p:sp>
        <p:nvSpPr>
          <p:cNvPr id="46133" name="Text Box 53"/>
          <p:cNvSpPr txBox="1">
            <a:spLocks noChangeArrowheads="1"/>
          </p:cNvSpPr>
          <p:nvPr/>
        </p:nvSpPr>
        <p:spPr bwMode="auto">
          <a:xfrm>
            <a:off x="4114800" y="5105400"/>
            <a:ext cx="190500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D. Thợ xây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34" name="Text Box 54"/>
          <p:cNvSpPr txBox="1">
            <a:spLocks noChangeArrowheads="1"/>
          </p:cNvSpPr>
          <p:nvPr/>
        </p:nvSpPr>
        <p:spPr bwMode="auto">
          <a:xfrm>
            <a:off x="2114550" y="4152900"/>
            <a:ext cx="190500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A. Cảnh sát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35" name="Text Box 55"/>
          <p:cNvSpPr txBox="1">
            <a:spLocks noChangeArrowheads="1"/>
          </p:cNvSpPr>
          <p:nvPr/>
        </p:nvSpPr>
        <p:spPr bwMode="auto">
          <a:xfrm>
            <a:off x="2133600" y="5105400"/>
            <a:ext cx="190500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C. Giáo viên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36" name="Text Box 56"/>
          <p:cNvSpPr txBox="1">
            <a:spLocks noChangeArrowheads="1"/>
          </p:cNvSpPr>
          <p:nvPr/>
        </p:nvSpPr>
        <p:spPr bwMode="auto">
          <a:xfrm>
            <a:off x="4095750" y="4191000"/>
            <a:ext cx="192405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B. Hoạ sỹ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37" name="AutoShape 57"/>
          <p:cNvSpPr>
            <a:spLocks noChangeArrowheads="1"/>
          </p:cNvSpPr>
          <p:nvPr/>
        </p:nvSpPr>
        <p:spPr bwMode="auto">
          <a:xfrm>
            <a:off x="6096000" y="19812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7848600" y="2019300"/>
            <a:ext cx="304800" cy="304800"/>
            <a:chOff x="4666" y="3644"/>
            <a:chExt cx="192" cy="192"/>
          </a:xfrm>
        </p:grpSpPr>
        <p:sp>
          <p:nvSpPr>
            <p:cNvPr id="46139" name="Oval 59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9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8730" name="Group 61"/>
          <p:cNvGrpSpPr>
            <a:grpSpLocks/>
          </p:cNvGrpSpPr>
          <p:nvPr/>
        </p:nvGrpSpPr>
        <p:grpSpPr bwMode="auto">
          <a:xfrm>
            <a:off x="7848600" y="2590800"/>
            <a:ext cx="304800" cy="304800"/>
            <a:chOff x="4630" y="1955"/>
            <a:chExt cx="192" cy="192"/>
          </a:xfrm>
        </p:grpSpPr>
        <p:sp>
          <p:nvSpPr>
            <p:cNvPr id="46142" name="Oval 62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2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sp>
        <p:nvSpPr>
          <p:cNvPr id="28733" name="Oval 64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8734" name="Oval 65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8735" name="Oval 66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6147" name="Picture 67" descr="woman_teacher_blackboard_md_wh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9225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37" name="Rectangle 68"/>
          <p:cNvSpPr>
            <a:spLocks noChangeArrowheads="1"/>
          </p:cNvSpPr>
          <p:nvPr/>
        </p:nvSpPr>
        <p:spPr bwMode="auto">
          <a:xfrm>
            <a:off x="1219200" y="2317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>
                <a:solidFill>
                  <a:srgbClr val="0000FF"/>
                </a:solidFill>
              </a:rPr>
              <a:t>Trợ giúp</a:t>
            </a:r>
          </a:p>
        </p:txBody>
      </p:sp>
      <p:sp>
        <p:nvSpPr>
          <p:cNvPr id="28738" name="Rectangle 69"/>
          <p:cNvSpPr>
            <a:spLocks noChangeArrowheads="1"/>
          </p:cNvSpPr>
          <p:nvPr/>
        </p:nvSpPr>
        <p:spPr bwMode="auto">
          <a:xfrm>
            <a:off x="0" y="2362200"/>
            <a:ext cx="1752600" cy="204152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ai </a:t>
            </a:r>
          </a:p>
          <a:p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lµ </a:t>
            </a:r>
          </a:p>
          <a:p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triÖu</a:t>
            </a:r>
          </a:p>
          <a:p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phó</a:t>
            </a:r>
          </a:p>
        </p:txBody>
      </p:sp>
      <p:sp>
        <p:nvSpPr>
          <p:cNvPr id="28739" name="Text Box 70"/>
          <p:cNvSpPr txBox="1">
            <a:spLocks noChangeArrowheads="1"/>
          </p:cNvSpPr>
          <p:nvPr/>
        </p:nvSpPr>
        <p:spPr bwMode="auto">
          <a:xfrm>
            <a:off x="2514600" y="20574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C</a:t>
            </a:r>
            <a:r>
              <a:rPr lang="en-US" sz="3600">
                <a:solidFill>
                  <a:srgbClr val="FF0066"/>
                </a:solidFill>
                <a:latin typeface=".VnTime" panose="020B7200000000000000" pitchFamily="34" charset="0"/>
              </a:rPr>
              <a:t>©u hái 3</a:t>
            </a:r>
            <a:endParaRPr lang="en-US" sz="36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80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2" grpId="0" animBg="1"/>
      <p:bldP spid="46133" grpId="0" animBg="1"/>
      <p:bldP spid="46134" grpId="0" animBg="1"/>
      <p:bldP spid="46135" grpId="0" animBg="1"/>
      <p:bldP spid="46136" grpId="0" animBg="1"/>
      <p:bldP spid="461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01" name="AutoShape 69"/>
          <p:cNvSpPr>
            <a:spLocks noChangeArrowheads="1"/>
          </p:cNvSpPr>
          <p:nvPr/>
        </p:nvSpPr>
        <p:spPr bwMode="auto">
          <a:xfrm>
            <a:off x="1981200" y="17526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9699" name="Freeform 2"/>
          <p:cNvSpPr>
            <a:spLocks/>
          </p:cNvSpPr>
          <p:nvPr/>
        </p:nvSpPr>
        <p:spPr bwMode="auto">
          <a:xfrm>
            <a:off x="381000" y="-7620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5" imgW="1713240" imgH="832680" progId="MS_ClipArt_Gallery.2">
                  <p:embed/>
                </p:oleObj>
              </mc:Choice>
              <mc:Fallback>
                <p:oleObj name="Clip" r:id="rId5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5"/>
          <p:cNvGraphicFramePr>
            <a:graphicFrameLocks noChangeAspect="1"/>
          </p:cNvGraphicFramePr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7" imgW="1139040" imgH="940680" progId="MS_ClipArt_Gallery.2">
                  <p:embed/>
                </p:oleObj>
              </mc:Choice>
              <mc:Fallback>
                <p:oleObj name="Clip" r:id="rId7" imgW="1139040" imgH="940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4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5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9706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lip" r:id="rId9" imgW="837360" imgH="639000" progId="MS_ClipArt_Gallery.2">
                  <p:embed/>
                </p:oleObj>
              </mc:Choice>
              <mc:Fallback>
                <p:oleObj name="Clip" r:id="rId9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9708" name="Object 11"/>
          <p:cNvGraphicFramePr>
            <a:graphicFrameLocks noChangeAspect="1"/>
          </p:cNvGraphicFramePr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lip" r:id="rId11" imgW="4435200" imgH="3328560" progId="MS_ClipArt_Gallery.2">
                  <p:embed/>
                </p:oleObj>
              </mc:Choice>
              <mc:Fallback>
                <p:oleObj name="Clip" r:id="rId11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AutoShape 12"/>
          <p:cNvSpPr>
            <a:spLocks noChangeArrowheads="1"/>
          </p:cNvSpPr>
          <p:nvPr/>
        </p:nvSpPr>
        <p:spPr bwMode="auto"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50000 VND</a:t>
            </a:r>
          </a:p>
        </p:txBody>
      </p:sp>
      <p:sp>
        <p:nvSpPr>
          <p:cNvPr id="29710" name="AutoShape 13"/>
          <p:cNvSpPr>
            <a:spLocks noChangeArrowheads="1"/>
          </p:cNvSpPr>
          <p:nvPr/>
        </p:nvSpPr>
        <p:spPr bwMode="auto"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9711" name="AutoShape 14"/>
          <p:cNvSpPr>
            <a:spLocks noChangeArrowheads="1"/>
          </p:cNvSpPr>
          <p:nvPr/>
        </p:nvSpPr>
        <p:spPr bwMode="auto"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9712" name="AutoShape 15"/>
          <p:cNvSpPr>
            <a:spLocks noChangeArrowheads="1"/>
          </p:cNvSpPr>
          <p:nvPr/>
        </p:nvSpPr>
        <p:spPr bwMode="auto"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9713" name="AutoShape 16"/>
          <p:cNvSpPr>
            <a:spLocks noChangeArrowheads="1"/>
          </p:cNvSpPr>
          <p:nvPr/>
        </p:nvSpPr>
        <p:spPr bwMode="auto">
          <a:xfrm>
            <a:off x="6156325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15000 VND</a:t>
            </a:r>
          </a:p>
        </p:txBody>
      </p:sp>
      <p:sp>
        <p:nvSpPr>
          <p:cNvPr id="29714" name="AutoShape 17"/>
          <p:cNvSpPr>
            <a:spLocks noChangeArrowheads="1"/>
          </p:cNvSpPr>
          <p:nvPr/>
        </p:nvSpPr>
        <p:spPr bwMode="auto">
          <a:xfrm>
            <a:off x="6149975" y="41925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29715" name="AutoShape 18"/>
          <p:cNvSpPr>
            <a:spLocks noChangeArrowheads="1"/>
          </p:cNvSpPr>
          <p:nvPr/>
        </p:nvSpPr>
        <p:spPr bwMode="auto">
          <a:xfrm>
            <a:off x="6172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6191250" y="51816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sp>
        <p:nvSpPr>
          <p:cNvPr id="29717" name="AutoShape 22"/>
          <p:cNvSpPr>
            <a:spLocks noChangeArrowheads="1"/>
          </p:cNvSpPr>
          <p:nvPr/>
        </p:nvSpPr>
        <p:spPr bwMode="auto">
          <a:xfrm>
            <a:off x="6156325" y="469423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886700" y="5233988"/>
            <a:ext cx="304800" cy="304800"/>
            <a:chOff x="4666" y="3644"/>
            <a:chExt cx="192" cy="192"/>
          </a:xfrm>
        </p:grpSpPr>
        <p:sp>
          <p:nvSpPr>
            <p:cNvPr id="44056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20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9721" name="Group 26"/>
          <p:cNvGrpSpPr>
            <a:grpSpLocks/>
          </p:cNvGrpSpPr>
          <p:nvPr/>
        </p:nvGrpSpPr>
        <p:grpSpPr bwMode="auto">
          <a:xfrm>
            <a:off x="7910513" y="5765800"/>
            <a:ext cx="304800" cy="304800"/>
            <a:chOff x="4656" y="3338"/>
            <a:chExt cx="192" cy="192"/>
          </a:xfrm>
        </p:grpSpPr>
        <p:sp>
          <p:nvSpPr>
            <p:cNvPr id="44059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23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9724" name="Group 29"/>
          <p:cNvGrpSpPr>
            <a:grpSpLocks/>
          </p:cNvGrpSpPr>
          <p:nvPr/>
        </p:nvGrpSpPr>
        <p:grpSpPr bwMode="auto">
          <a:xfrm>
            <a:off x="7888288" y="4765675"/>
            <a:ext cx="304800" cy="304800"/>
            <a:chOff x="4643" y="3002"/>
            <a:chExt cx="192" cy="192"/>
          </a:xfrm>
        </p:grpSpPr>
        <p:sp>
          <p:nvSpPr>
            <p:cNvPr id="44062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26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9727" name="Group 32"/>
          <p:cNvGrpSpPr>
            <a:grpSpLocks/>
          </p:cNvGrpSpPr>
          <p:nvPr/>
        </p:nvGrpSpPr>
        <p:grpSpPr bwMode="auto">
          <a:xfrm>
            <a:off x="7874000" y="4225925"/>
            <a:ext cx="304800" cy="304800"/>
            <a:chOff x="4634" y="2662"/>
            <a:chExt cx="192" cy="192"/>
          </a:xfrm>
        </p:grpSpPr>
        <p:sp>
          <p:nvSpPr>
            <p:cNvPr id="44065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2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9730" name="Group 35"/>
          <p:cNvGrpSpPr>
            <a:grpSpLocks/>
          </p:cNvGrpSpPr>
          <p:nvPr/>
        </p:nvGrpSpPr>
        <p:grpSpPr bwMode="auto">
          <a:xfrm>
            <a:off x="7867650" y="3657600"/>
            <a:ext cx="304800" cy="304800"/>
            <a:chOff x="4630" y="2304"/>
            <a:chExt cx="192" cy="192"/>
          </a:xfrm>
        </p:grpSpPr>
        <p:sp>
          <p:nvSpPr>
            <p:cNvPr id="44068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32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9733" name="Group 38"/>
          <p:cNvGrpSpPr>
            <a:grpSpLocks/>
          </p:cNvGrpSpPr>
          <p:nvPr/>
        </p:nvGrpSpPr>
        <p:grpSpPr bwMode="auto"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4071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35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9736" name="Group 41"/>
          <p:cNvGrpSpPr>
            <a:grpSpLocks/>
          </p:cNvGrpSpPr>
          <p:nvPr/>
        </p:nvGrpSpPr>
        <p:grpSpPr bwMode="auto">
          <a:xfrm>
            <a:off x="7832725" y="2555875"/>
            <a:ext cx="304800" cy="304800"/>
            <a:chOff x="4608" y="1610"/>
            <a:chExt cx="192" cy="192"/>
          </a:xfrm>
        </p:grpSpPr>
        <p:sp>
          <p:nvSpPr>
            <p:cNvPr id="44074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38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29739" name="Group 44"/>
          <p:cNvGrpSpPr>
            <a:grpSpLocks/>
          </p:cNvGrpSpPr>
          <p:nvPr/>
        </p:nvGrpSpPr>
        <p:grpSpPr bwMode="auto"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4077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41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9742" name="Group 47"/>
          <p:cNvGrpSpPr>
            <a:grpSpLocks/>
          </p:cNvGrpSpPr>
          <p:nvPr/>
        </p:nvGrpSpPr>
        <p:grpSpPr bwMode="auto"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4080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44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9745" name="WordArt 51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9746" name="WordArt 52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9747" name="WordArt 53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4087" name="Text Box 55"/>
          <p:cNvSpPr txBox="1">
            <a:spLocks noChangeArrowheads="1"/>
          </p:cNvSpPr>
          <p:nvPr/>
        </p:nvSpPr>
        <p:spPr bwMode="auto">
          <a:xfrm>
            <a:off x="2209800" y="2641600"/>
            <a:ext cx="3581400" cy="8318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Muốn làm cảnh sát Tí phải làm gì?</a:t>
            </a:r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1905000" y="3886200"/>
            <a:ext cx="18288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A.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Ăn nhiều</a:t>
            </a:r>
            <a:endParaRPr lang="en-US" sz="2400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4191000" y="4819650"/>
            <a:ext cx="19050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D.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Học giỏi</a:t>
            </a:r>
            <a:endParaRPr lang="en-US" sz="2400" baseline="-250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2133600" y="4791075"/>
            <a:ext cx="19050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C.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Học võ</a:t>
            </a:r>
            <a:endParaRPr lang="en-US" sz="2400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4038600" y="3962400"/>
            <a:ext cx="20574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B. Tập thể dục</a:t>
            </a:r>
          </a:p>
        </p:txBody>
      </p:sp>
      <p:sp>
        <p:nvSpPr>
          <p:cNvPr id="29753" name="Oval 60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Kh.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9754" name="Oval 61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9755" name="Oval 62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4095" name="Picture 63" descr="woman_teacher_blackboard_md_wh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9225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57" name="Rectangle 65"/>
          <p:cNvSpPr>
            <a:spLocks noChangeArrowheads="1"/>
          </p:cNvSpPr>
          <p:nvPr/>
        </p:nvSpPr>
        <p:spPr bwMode="auto">
          <a:xfrm>
            <a:off x="1066800" y="177800"/>
            <a:ext cx="1906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>
                <a:solidFill>
                  <a:srgbClr val="0000FF"/>
                </a:solidFill>
              </a:rPr>
              <a:t>Trợ giúp</a:t>
            </a:r>
          </a:p>
        </p:txBody>
      </p:sp>
      <p:sp>
        <p:nvSpPr>
          <p:cNvPr id="29758" name="Text Box 67"/>
          <p:cNvSpPr txBox="1">
            <a:spLocks noChangeArrowheads="1"/>
          </p:cNvSpPr>
          <p:nvPr/>
        </p:nvSpPr>
        <p:spPr bwMode="auto">
          <a:xfrm>
            <a:off x="2895600" y="16764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.VnAvant" panose="020B7200000000000000" pitchFamily="34" charset="0"/>
              </a:rPr>
              <a:t>C</a:t>
            </a:r>
            <a:r>
              <a:rPr 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âu</a:t>
            </a:r>
            <a:r>
              <a:rPr lang="en-US" sz="2800">
                <a:solidFill>
                  <a:srgbClr val="FF0066"/>
                </a:solidFill>
                <a:latin typeface=".VnAvant" panose="020B7200000000000000" pitchFamily="34" charset="0"/>
              </a:rPr>
              <a:t> hỏi 4:</a:t>
            </a:r>
          </a:p>
        </p:txBody>
      </p:sp>
    </p:spTree>
    <p:extLst>
      <p:ext uri="{BB962C8B-B14F-4D97-AF65-F5344CB8AC3E}">
        <p14:creationId xmlns:p14="http://schemas.microsoft.com/office/powerpoint/2010/main" val="2960650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nimBg="1"/>
      <p:bldP spid="44087" grpId="0" animBg="1"/>
      <p:bldP spid="44088" grpId="0" animBg="1"/>
      <p:bldP spid="44089" grpId="0" animBg="1"/>
      <p:bldP spid="44090" grpId="0" animBg="1"/>
      <p:bldP spid="440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hungdayl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828800" y="1219200"/>
            <a:ext cx="57150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Trẻ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đọc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thơ</a:t>
            </a:r>
            <a:endParaRPr lang="en-US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ChauYeuCoThoDet-VA-47450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2800" y="4208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6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2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Cháu Yêu Cô Chú Công Nhâ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88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7848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5" name="Picture 4" descr="2013-12-10-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458" y="9832"/>
            <a:ext cx="61107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381000" y="-7620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1713240" imgH="832680" progId="MS_ClipArt_Gallery.2">
                  <p:embed/>
                </p:oleObj>
              </mc:Choice>
              <mc:Fallback>
                <p:oleObj name="Clip" r:id="rId4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4583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4584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6" imgW="837360" imgH="639000" progId="MS_ClipArt_Gallery.2">
                  <p:embed/>
                </p:oleObj>
              </mc:Choice>
              <mc:Fallback>
                <p:oleObj name="Clip" r:id="rId6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4586" name="AutoShape 1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759825" y="0"/>
            <a:ext cx="381000" cy="381000"/>
          </a:xfrm>
          <a:prstGeom prst="actionButtonRetur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4587" name="Object 12"/>
          <p:cNvGraphicFramePr>
            <a:graphicFrameLocks noChangeAspect="1"/>
          </p:cNvGraphicFramePr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8" imgW="4435200" imgH="3328560" progId="MS_ClipArt_Gallery.2">
                  <p:embed/>
                </p:oleObj>
              </mc:Choice>
              <mc:Fallback>
                <p:oleObj name="Clip" r:id="rId8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AutoShape 13"/>
          <p:cNvSpPr>
            <a:spLocks noChangeArrowheads="1"/>
          </p:cNvSpPr>
          <p:nvPr/>
        </p:nvSpPr>
        <p:spPr bwMode="auto">
          <a:xfrm>
            <a:off x="5562600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40000 VND</a:t>
            </a:r>
          </a:p>
        </p:txBody>
      </p:sp>
      <p:sp>
        <p:nvSpPr>
          <p:cNvPr id="24589" name="AutoShape 14"/>
          <p:cNvSpPr>
            <a:spLocks noChangeArrowheads="1"/>
          </p:cNvSpPr>
          <p:nvPr/>
        </p:nvSpPr>
        <p:spPr bwMode="auto">
          <a:xfrm>
            <a:off x="5562600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4590" name="AutoShape 15"/>
          <p:cNvSpPr>
            <a:spLocks noChangeArrowheads="1"/>
          </p:cNvSpPr>
          <p:nvPr/>
        </p:nvSpPr>
        <p:spPr bwMode="auto">
          <a:xfrm>
            <a:off x="5562600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4591" name="AutoShape 16"/>
          <p:cNvSpPr>
            <a:spLocks noChangeArrowheads="1"/>
          </p:cNvSpPr>
          <p:nvPr/>
        </p:nvSpPr>
        <p:spPr bwMode="auto">
          <a:xfrm>
            <a:off x="5618163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4592" name="AutoShape 17"/>
          <p:cNvSpPr>
            <a:spLocks noChangeArrowheads="1"/>
          </p:cNvSpPr>
          <p:nvPr/>
        </p:nvSpPr>
        <p:spPr bwMode="auto">
          <a:xfrm>
            <a:off x="5638800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12000 VND</a:t>
            </a:r>
          </a:p>
        </p:txBody>
      </p:sp>
      <p:sp>
        <p:nvSpPr>
          <p:cNvPr id="24593" name="AutoShape 18"/>
          <p:cNvSpPr>
            <a:spLocks noChangeArrowheads="1"/>
          </p:cNvSpPr>
          <p:nvPr/>
        </p:nvSpPr>
        <p:spPr bwMode="auto">
          <a:xfrm>
            <a:off x="5632450" y="41925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24594" name="AutoShape 19"/>
          <p:cNvSpPr>
            <a:spLocks noChangeArrowheads="1"/>
          </p:cNvSpPr>
          <p:nvPr/>
        </p:nvSpPr>
        <p:spPr bwMode="auto">
          <a:xfrm>
            <a:off x="5653088" y="5248275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sp>
        <p:nvSpPr>
          <p:cNvPr id="24595" name="AutoShape 20"/>
          <p:cNvSpPr>
            <a:spLocks noChangeArrowheads="1"/>
          </p:cNvSpPr>
          <p:nvPr/>
        </p:nvSpPr>
        <p:spPr bwMode="auto">
          <a:xfrm>
            <a:off x="5673725" y="57324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2209800" y="1676400"/>
            <a:ext cx="3446463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FFFF00">
                  <a:alpha val="55000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4597" name="AutoShape 22"/>
          <p:cNvSpPr>
            <a:spLocks noChangeArrowheads="1"/>
          </p:cNvSpPr>
          <p:nvPr/>
        </p:nvSpPr>
        <p:spPr bwMode="auto">
          <a:xfrm>
            <a:off x="5638800" y="469423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grpSp>
        <p:nvGrpSpPr>
          <p:cNvPr id="24598" name="Group 23"/>
          <p:cNvGrpSpPr>
            <a:grpSpLocks/>
          </p:cNvGrpSpPr>
          <p:nvPr/>
        </p:nvGrpSpPr>
        <p:grpSpPr bwMode="auto">
          <a:xfrm>
            <a:off x="7407275" y="5784850"/>
            <a:ext cx="304800" cy="304800"/>
            <a:chOff x="4666" y="3644"/>
            <a:chExt cx="192" cy="192"/>
          </a:xfrm>
        </p:grpSpPr>
        <p:sp>
          <p:nvSpPr>
            <p:cNvPr id="27672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00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4601" name="Group 26"/>
          <p:cNvGrpSpPr>
            <a:grpSpLocks/>
          </p:cNvGrpSpPr>
          <p:nvPr/>
        </p:nvGrpSpPr>
        <p:grpSpPr bwMode="auto">
          <a:xfrm>
            <a:off x="7391400" y="5299075"/>
            <a:ext cx="304800" cy="304800"/>
            <a:chOff x="4656" y="3338"/>
            <a:chExt cx="192" cy="192"/>
          </a:xfrm>
        </p:grpSpPr>
        <p:sp>
          <p:nvSpPr>
            <p:cNvPr id="27675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03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4604" name="Group 29"/>
          <p:cNvGrpSpPr>
            <a:grpSpLocks/>
          </p:cNvGrpSpPr>
          <p:nvPr/>
        </p:nvGrpSpPr>
        <p:grpSpPr bwMode="auto">
          <a:xfrm>
            <a:off x="7370763" y="4765675"/>
            <a:ext cx="304800" cy="304800"/>
            <a:chOff x="4643" y="3002"/>
            <a:chExt cx="192" cy="192"/>
          </a:xfrm>
        </p:grpSpPr>
        <p:sp>
          <p:nvSpPr>
            <p:cNvPr id="27678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06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4607" name="Group 32"/>
          <p:cNvGrpSpPr>
            <a:grpSpLocks/>
          </p:cNvGrpSpPr>
          <p:nvPr/>
        </p:nvGrpSpPr>
        <p:grpSpPr bwMode="auto">
          <a:xfrm>
            <a:off x="7356475" y="4225925"/>
            <a:ext cx="304800" cy="304800"/>
            <a:chOff x="4634" y="2662"/>
            <a:chExt cx="192" cy="192"/>
          </a:xfrm>
        </p:grpSpPr>
        <p:sp>
          <p:nvSpPr>
            <p:cNvPr id="27681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0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4610" name="Group 35"/>
          <p:cNvGrpSpPr>
            <a:grpSpLocks/>
          </p:cNvGrpSpPr>
          <p:nvPr/>
        </p:nvGrpSpPr>
        <p:grpSpPr bwMode="auto">
          <a:xfrm>
            <a:off x="7350125" y="3657600"/>
            <a:ext cx="304800" cy="304800"/>
            <a:chOff x="4630" y="2304"/>
            <a:chExt cx="192" cy="192"/>
          </a:xfrm>
        </p:grpSpPr>
        <p:sp>
          <p:nvSpPr>
            <p:cNvPr id="27684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12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4613" name="Group 38"/>
          <p:cNvGrpSpPr>
            <a:grpSpLocks/>
          </p:cNvGrpSpPr>
          <p:nvPr/>
        </p:nvGrpSpPr>
        <p:grpSpPr bwMode="auto">
          <a:xfrm>
            <a:off x="7350125" y="3103563"/>
            <a:ext cx="304800" cy="304800"/>
            <a:chOff x="4630" y="1955"/>
            <a:chExt cx="192" cy="192"/>
          </a:xfrm>
        </p:grpSpPr>
        <p:sp>
          <p:nvSpPr>
            <p:cNvPr id="27687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15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4616" name="Group 41"/>
          <p:cNvGrpSpPr>
            <a:grpSpLocks/>
          </p:cNvGrpSpPr>
          <p:nvPr/>
        </p:nvGrpSpPr>
        <p:grpSpPr bwMode="auto">
          <a:xfrm>
            <a:off x="7315200" y="2555875"/>
            <a:ext cx="304800" cy="304800"/>
            <a:chOff x="4608" y="1610"/>
            <a:chExt cx="192" cy="192"/>
          </a:xfrm>
        </p:grpSpPr>
        <p:sp>
          <p:nvSpPr>
            <p:cNvPr id="27690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18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24619" name="Group 44"/>
          <p:cNvGrpSpPr>
            <a:grpSpLocks/>
          </p:cNvGrpSpPr>
          <p:nvPr/>
        </p:nvGrpSpPr>
        <p:grpSpPr bwMode="auto">
          <a:xfrm>
            <a:off x="7315200" y="2016125"/>
            <a:ext cx="304800" cy="304800"/>
            <a:chOff x="4608" y="1270"/>
            <a:chExt cx="192" cy="192"/>
          </a:xfrm>
        </p:grpSpPr>
        <p:sp>
          <p:nvSpPr>
            <p:cNvPr id="27693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21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4622" name="Group 47"/>
          <p:cNvGrpSpPr>
            <a:grpSpLocks/>
          </p:cNvGrpSpPr>
          <p:nvPr/>
        </p:nvGrpSpPr>
        <p:grpSpPr bwMode="auto">
          <a:xfrm>
            <a:off x="7294563" y="1509713"/>
            <a:ext cx="304800" cy="304800"/>
            <a:chOff x="4595" y="951"/>
            <a:chExt cx="192" cy="192"/>
          </a:xfrm>
        </p:grpSpPr>
        <p:sp>
          <p:nvSpPr>
            <p:cNvPr id="27696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24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4625" name="WordArt 50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4626" name="WordArt 51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4627" name="WordArt 52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4628" name="Oval 53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4629" name="Oval 54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4630" name="Oval 55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sp>
        <p:nvSpPr>
          <p:cNvPr id="24631" name="Text Box 57"/>
          <p:cNvSpPr txBox="1">
            <a:spLocks noChangeArrowheads="1"/>
          </p:cNvSpPr>
          <p:nvPr/>
        </p:nvSpPr>
        <p:spPr bwMode="auto">
          <a:xfrm>
            <a:off x="914400" y="304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.VnArabiaH" panose="020B7200000000000000" pitchFamily="34" charset="0"/>
              </a:rPr>
              <a:t>trî gióp</a:t>
            </a:r>
          </a:p>
        </p:txBody>
      </p:sp>
      <p:sp>
        <p:nvSpPr>
          <p:cNvPr id="24632" name="Text Box 58"/>
          <p:cNvSpPr txBox="1">
            <a:spLocks noChangeArrowheads="1"/>
          </p:cNvSpPr>
          <p:nvPr/>
        </p:nvSpPr>
        <p:spPr bwMode="auto">
          <a:xfrm>
            <a:off x="2514600" y="21336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.VnAristoteH" panose="020B7200000000000000" pitchFamily="34" charset="0"/>
            </a:endParaRPr>
          </a:p>
        </p:txBody>
      </p:sp>
      <p:sp>
        <p:nvSpPr>
          <p:cNvPr id="24633" name="Text Box 59"/>
          <p:cNvSpPr txBox="1">
            <a:spLocks noChangeArrowheads="1"/>
          </p:cNvSpPr>
          <p:nvPr/>
        </p:nvSpPr>
        <p:spPr bwMode="auto">
          <a:xfrm>
            <a:off x="2133600" y="1828800"/>
            <a:ext cx="35814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66"/>
                </a:solidFill>
                <a:latin typeface=".VnAristoteH" panose="020B7200000000000000" pitchFamily="34" charset="0"/>
              </a:rPr>
              <a:t>trß ch¬i: </a:t>
            </a:r>
          </a:p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66"/>
                </a:solidFill>
                <a:latin typeface=".VnAristoteH" panose="020B7200000000000000" pitchFamily="34" charset="0"/>
              </a:rPr>
              <a:t>ai lµ triÖu phó</a:t>
            </a:r>
            <a:r>
              <a:rPr lang="en-US" sz="4800">
                <a:latin typeface=".VnAristoteH" panose="020B7200000000000000" pitchFamily="34" charset="0"/>
              </a:rPr>
              <a:t> </a:t>
            </a:r>
          </a:p>
        </p:txBody>
      </p:sp>
      <p:sp>
        <p:nvSpPr>
          <p:cNvPr id="24634" name="Oval 60"/>
          <p:cNvSpPr>
            <a:spLocks noChangeArrowheads="1"/>
          </p:cNvSpPr>
          <p:nvPr/>
        </p:nvSpPr>
        <p:spPr bwMode="auto">
          <a:xfrm>
            <a:off x="838200" y="830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4635" name="Picture 61" descr="8F831D4C86504E53A1502B3F9E6393B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905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36" name="Group 63"/>
          <p:cNvGrpSpPr>
            <a:grpSpLocks/>
          </p:cNvGrpSpPr>
          <p:nvPr/>
        </p:nvGrpSpPr>
        <p:grpSpPr bwMode="auto">
          <a:xfrm>
            <a:off x="0" y="228600"/>
            <a:ext cx="2514600" cy="2133600"/>
            <a:chOff x="4080" y="2352"/>
            <a:chExt cx="1584" cy="1344"/>
          </a:xfrm>
        </p:grpSpPr>
        <p:pic>
          <p:nvPicPr>
            <p:cNvPr id="24637" name="Picture 64" descr="ROSE_Y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" y="2352"/>
              <a:ext cx="1014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8" name="Picture 65" descr="MOVE10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64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9" name="Picture 66" descr="QUASBUT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3048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8446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 animBg="1"/>
      <p:bldP spid="2766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537</Words>
  <Application>Microsoft Office PowerPoint</Application>
  <PresentationFormat>On-screen Show (4:3)</PresentationFormat>
  <Paragraphs>183</Paragraphs>
  <Slides>15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.VnArabiaH</vt:lpstr>
      <vt:lpstr>.VnArial</vt:lpstr>
      <vt:lpstr>.VnAristoteH</vt:lpstr>
      <vt:lpstr>.VnAvant</vt:lpstr>
      <vt:lpstr>.VnTime</vt:lpstr>
      <vt:lpstr>Arial</vt:lpstr>
      <vt:lpstr>Arial Black</vt:lpstr>
      <vt:lpstr>Calibri</vt:lpstr>
      <vt:lpstr>Impact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CHƠI: Chia lớp làm 2 đội   Khi người dẫn trương trình đọc câu hỏi, đưa ra 4 phương án trả lời  đội nào có tín hiệu trả lời trước thì được quyền trả lời .  Nếu đội nào trả lời đúng sẽ được 100 điểm thưởng và 1 bông hoa.  LUẬT CHƠI:  Khi có tín hiệu trả lời phải trả lời ngay .  Khi nào người dẫn trương trình đọc xong câu hỏi mới được đưa ra tín hiệu trả lời 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THT</dc:creator>
  <cp:lastModifiedBy>Administrator</cp:lastModifiedBy>
  <cp:revision>11</cp:revision>
  <dcterms:created xsi:type="dcterms:W3CDTF">2013-12-10T06:00:40Z</dcterms:created>
  <dcterms:modified xsi:type="dcterms:W3CDTF">2024-12-01T13:10:06Z</dcterms:modified>
</cp:coreProperties>
</file>