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image33.jpg" ContentType="image/png"/>
  <Override PartName="/ppt/media/image34.jpg" ContentType="image/png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20" r:id="rId4"/>
    <p:sldMasterId id="2147483744" r:id="rId5"/>
    <p:sldMasterId id="2147483756" r:id="rId6"/>
    <p:sldMasterId id="2147483786" r:id="rId7"/>
    <p:sldMasterId id="2147483798" r:id="rId8"/>
  </p:sldMasterIdLst>
  <p:sldIdLst>
    <p:sldId id="256" r:id="rId9"/>
    <p:sldId id="259" r:id="rId10"/>
    <p:sldId id="257" r:id="rId11"/>
    <p:sldId id="267" r:id="rId12"/>
    <p:sldId id="269" r:id="rId13"/>
    <p:sldId id="270" r:id="rId14"/>
    <p:sldId id="273" r:id="rId15"/>
    <p:sldId id="281" r:id="rId16"/>
    <p:sldId id="275" r:id="rId17"/>
    <p:sldId id="276" r:id="rId18"/>
    <p:sldId id="287" r:id="rId19"/>
    <p:sldId id="282" r:id="rId20"/>
    <p:sldId id="284" r:id="rId21"/>
    <p:sldId id="285" r:id="rId22"/>
    <p:sldId id="288" r:id="rId23"/>
    <p:sldId id="290" r:id="rId24"/>
    <p:sldId id="291" r:id="rId25"/>
    <p:sldId id="280" r:id="rId26"/>
    <p:sldId id="279" r:id="rId27"/>
    <p:sldId id="277" r:id="rId28"/>
    <p:sldId id="264" r:id="rId29"/>
    <p:sldId id="265" r:id="rId30"/>
    <p:sldId id="25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CC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3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9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6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4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0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3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1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1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2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8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6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5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2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2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7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7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4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1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3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6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0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7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8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5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3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1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3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4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7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3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9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2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4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9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9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5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2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3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1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6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5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2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4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6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4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0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9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0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5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7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5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3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3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6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6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7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5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7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4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1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5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0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2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500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30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1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7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1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2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1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0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7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5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CD9A-E2F0-4199-85D4-1B10F2B998D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4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CD9A-E2F0-4199-85D4-1B10F2B998D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5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8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25.jp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78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1354" y="485031"/>
            <a:ext cx="564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THẠCH CẦU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9019" y="3373342"/>
            <a:ext cx="450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31213" y="2510742"/>
            <a:ext cx="7750139" cy="24092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 PHÁT TRIỂN NGÔN NGỮ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LÀM QUEN CHỮ CÁI U- Ư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  <a:endParaRPr 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B8112F-5EAE-4EB9-8D08-14DAC9EC74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464" y="1323067"/>
            <a:ext cx="1145071" cy="9188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8" t="31515" r="35640" b="37211"/>
          <a:stretch/>
        </p:blipFill>
        <p:spPr>
          <a:xfrm>
            <a:off x="6460457" y="769733"/>
            <a:ext cx="986320" cy="3649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0" t="31515" r="44714" b="37211"/>
          <a:stretch/>
        </p:blipFill>
        <p:spPr>
          <a:xfrm>
            <a:off x="4442111" y="762000"/>
            <a:ext cx="2141913" cy="36493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4" y="-31651"/>
            <a:ext cx="801384" cy="8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9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792" y="0"/>
            <a:ext cx="874207" cy="87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3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2087" cy="7222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6076" cy="626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6627" y="3540376"/>
            <a:ext cx="2084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latin typeface=".VnAvant" panose="020B7200000000000000" pitchFamily="34" charset="0"/>
              </a:rPr>
              <a:t>qu¶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9146" y="3540376"/>
            <a:ext cx="2277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latin typeface=".VnAvant" panose="020B7200000000000000" pitchFamily="34" charset="0"/>
              </a:rPr>
              <a:t>dõa</a:t>
            </a:r>
            <a:r>
              <a:rPr lang="en-US" b="1">
                <a:latin typeface=".VnAvant" panose="020B7200000000000000" pitchFamily="34" charset="0"/>
              </a:rPr>
              <a:t>­</a:t>
            </a:r>
          </a:p>
        </p:txBody>
      </p:sp>
    </p:spTree>
    <p:extLst>
      <p:ext uri="{BB962C8B-B14F-4D97-AF65-F5344CB8AC3E}">
        <p14:creationId xmlns:p14="http://schemas.microsoft.com/office/powerpoint/2010/main" val="85452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1" y="2133600"/>
            <a:ext cx="1480457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F0B61"/>
                </a:solidFill>
                <a:latin typeface=".VnAvant" pitchFamily="34" charset="0"/>
              </a:rPr>
              <a:t>q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3058" y="2133600"/>
            <a:ext cx="1415143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206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1" y="2133600"/>
            <a:ext cx="1393371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206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4171" y="2133600"/>
            <a:ext cx="1219200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2060"/>
                </a:solidFill>
                <a:latin typeface=".VnAvant" panose="020B7200000000000000" pitchFamily="34" charset="0"/>
              </a:rPr>
              <a:t>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1" y="2133601"/>
            <a:ext cx="1415143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2060"/>
                </a:solidFill>
                <a:latin typeface=".VnAvant" pitchFamily="34" charset="0"/>
              </a:rPr>
              <a:t>¶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1600" y="2133601"/>
            <a:ext cx="1219200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2060"/>
                </a:solidFill>
                <a:latin typeface=".VnAvant" pitchFamily="34" charset="0"/>
              </a:rPr>
              <a:t>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91110" cy="79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5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3 -0.01805 L -0.01914 -0.355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51"/>
            <a:ext cx="12192000" cy="6907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9070" cy="7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514600" y="838200"/>
            <a:ext cx="7315200" cy="4724400"/>
          </a:xfrm>
          <a:prstGeom prst="cloudCallout">
            <a:avLst>
              <a:gd name="adj1" fmla="val -40907"/>
              <a:gd name="adj2" fmla="val 48769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7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1151" y="1417834"/>
            <a:ext cx="58254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3399"/>
                </a:solidFill>
              </a:rPr>
              <a:t>Phân tích cấu tạo chữ </a:t>
            </a:r>
          </a:p>
          <a:p>
            <a:pPr algn="ctr"/>
            <a:r>
              <a:rPr lang="en-US" sz="8000" b="1">
                <a:solidFill>
                  <a:srgbClr val="FF0000"/>
                </a:solidFill>
              </a:rPr>
              <a:t>­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368" y="3977520"/>
            <a:ext cx="915663" cy="100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4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1151" y="1417834"/>
            <a:ext cx="5825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</a:rPr>
              <a:t>­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615" y="1236311"/>
            <a:ext cx="2433333" cy="3645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142" y="1236311"/>
            <a:ext cx="778718" cy="3574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942" y="705227"/>
            <a:ext cx="53649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4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31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" y="0"/>
            <a:ext cx="560173" cy="5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0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61" y="2396447"/>
            <a:ext cx="1579563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74" y="2371047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7736857" y="1943617"/>
            <a:ext cx="533400" cy="624155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vi-VN" altLang="en-US"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7790" y="725299"/>
            <a:ext cx="247607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30500" b="1">
                <a:solidFill>
                  <a:srgbClr val="0000CC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4271" y="1130157"/>
            <a:ext cx="1147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So sánh điểm giống và khác nhau của hai chữ cái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8" y="0"/>
            <a:ext cx="595528" cy="5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3733801" y="1828800"/>
            <a:ext cx="1833563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42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u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59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175259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1295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1676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00200"/>
            <a:ext cx="114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38600" y="381000"/>
            <a:ext cx="415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prstClr val="black"/>
                </a:solidFill>
              </a:rPr>
              <a:t>Giống nhau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"/>
            <a:ext cx="684780" cy="6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 ư bài há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483" y="-100483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5771" cy="96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72449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3505201" y="3200400"/>
            <a:ext cx="1833563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u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1"/>
            <a:ext cx="25908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27432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8"/>
          <p:cNvSpPr>
            <a:spLocks noChangeArrowheads="1"/>
          </p:cNvSpPr>
          <p:nvPr/>
        </p:nvSpPr>
        <p:spPr bwMode="auto">
          <a:xfrm rot="2344240">
            <a:off x="8405813" y="2065338"/>
            <a:ext cx="762000" cy="838200"/>
          </a:xfrm>
          <a:prstGeom prst="downArrow">
            <a:avLst>
              <a:gd name="adj1" fmla="val 50000"/>
              <a:gd name="adj2" fmla="val 27500"/>
            </a:avLst>
          </a:prstGeom>
          <a:solidFill>
            <a:srgbClr val="2304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en-US" sz="800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2819400" y="266643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96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Khác nhau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76"/>
            <a:ext cx="618877" cy="6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9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29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4032" y="906162"/>
            <a:ext cx="5758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chữ  kỳ diệu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30650" y="1888525"/>
            <a:ext cx="1491048" cy="1540475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0000" b="1">
                <a:solidFill>
                  <a:schemeClr val="tx1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56950" y="1888525"/>
            <a:ext cx="1482812" cy="15404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3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6541" y="2312874"/>
            <a:ext cx="140044" cy="1752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21260" y="1888525"/>
            <a:ext cx="1482812" cy="15404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55855" y="1888525"/>
            <a:ext cx="1482812" cy="15404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21858" y="4199235"/>
            <a:ext cx="1491048" cy="1540475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0000" b="1">
                <a:solidFill>
                  <a:schemeClr val="tx1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76856" y="4199236"/>
            <a:ext cx="1482812" cy="15404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03634" y="1888524"/>
            <a:ext cx="1491048" cy="1540475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0000" b="1">
                <a:solidFill>
                  <a:schemeClr val="tx1"/>
                </a:solidFill>
                <a:latin typeface=".VnAvant" panose="020B7200000000000000" pitchFamily="34" charset="0"/>
              </a:rPr>
              <a:t>u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044" y="2299084"/>
            <a:ext cx="152413" cy="1889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228" y="4636082"/>
            <a:ext cx="152413" cy="1889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816" y="1526545"/>
            <a:ext cx="2261796" cy="26407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4185" y="2312874"/>
            <a:ext cx="158510" cy="188992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512906" y="1870673"/>
            <a:ext cx="1492142" cy="15404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>
                <a:solidFill>
                  <a:srgbClr val="FF0000"/>
                </a:solidFill>
                <a:latin typeface=".VnAvant" panose="020B72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243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352 L 0.27943 -0.340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-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957775">
            <a:off x="2654300" y="47625"/>
            <a:ext cx="6781800" cy="6400800"/>
            <a:chOff x="942" y="184"/>
            <a:chExt cx="4272" cy="4032"/>
          </a:xfrm>
        </p:grpSpPr>
        <p:pic>
          <p:nvPicPr>
            <p:cNvPr id="9728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" y="18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7284" name="Group 4"/>
            <p:cNvGrpSpPr>
              <a:grpSpLocks/>
            </p:cNvGrpSpPr>
            <p:nvPr/>
          </p:nvGrpSpPr>
          <p:grpSpPr bwMode="auto">
            <a:xfrm>
              <a:off x="1069" y="540"/>
              <a:ext cx="3418" cy="3331"/>
              <a:chOff x="1069" y="540"/>
              <a:chExt cx="3418" cy="3331"/>
            </a:xfrm>
          </p:grpSpPr>
          <p:sp>
            <p:nvSpPr>
              <p:cNvPr id="97285" name="Text Box 5"/>
              <p:cNvSpPr txBox="1">
                <a:spLocks noChangeArrowheads="1"/>
              </p:cNvSpPr>
              <p:nvPr/>
            </p:nvSpPr>
            <p:spPr bwMode="auto">
              <a:xfrm rot="-1776431">
                <a:off x="2051" y="584"/>
                <a:ext cx="718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00CC00"/>
                    </a:solidFill>
                    <a:latin typeface=".VnAvant" pitchFamily="34" charset="0"/>
                  </a:rPr>
                  <a:t>a</a:t>
                </a:r>
              </a:p>
            </p:txBody>
          </p:sp>
          <p:sp>
            <p:nvSpPr>
              <p:cNvPr id="97286" name="Text Box 6"/>
              <p:cNvSpPr txBox="1">
                <a:spLocks noChangeArrowheads="1"/>
              </p:cNvSpPr>
              <p:nvPr/>
            </p:nvSpPr>
            <p:spPr bwMode="auto">
              <a:xfrm rot="-3863932">
                <a:off x="1384" y="1241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6600CC"/>
                    </a:solidFill>
                  </a:rPr>
                  <a:t>ư</a:t>
                </a:r>
              </a:p>
            </p:txBody>
          </p:sp>
          <p:sp>
            <p:nvSpPr>
              <p:cNvPr id="97287" name="Text Box 7"/>
              <p:cNvSpPr txBox="1">
                <a:spLocks noChangeArrowheads="1"/>
              </p:cNvSpPr>
              <p:nvPr/>
            </p:nvSpPr>
            <p:spPr bwMode="auto">
              <a:xfrm rot="15110777">
                <a:off x="1039" y="2281"/>
                <a:ext cx="29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>
                  <a:solidFill>
                    <a:srgbClr val="6600CC"/>
                  </a:solidFill>
                  <a:latin typeface=".VnTime" pitchFamily="34" charset="0"/>
                </a:endParaRPr>
              </a:p>
            </p:txBody>
          </p:sp>
          <p:sp>
            <p:nvSpPr>
              <p:cNvPr id="97288" name="Text Box 8"/>
              <p:cNvSpPr txBox="1">
                <a:spLocks noChangeArrowheads="1"/>
              </p:cNvSpPr>
              <p:nvPr/>
            </p:nvSpPr>
            <p:spPr bwMode="auto">
              <a:xfrm rot="-10561735">
                <a:off x="1850" y="2736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00CC00"/>
                    </a:solidFill>
                  </a:rPr>
                  <a:t>ê</a:t>
                </a:r>
              </a:p>
            </p:txBody>
          </p:sp>
          <p:sp>
            <p:nvSpPr>
              <p:cNvPr id="97289" name="Text Box 9"/>
              <p:cNvSpPr txBox="1">
                <a:spLocks noChangeArrowheads="1"/>
              </p:cNvSpPr>
              <p:nvPr/>
            </p:nvSpPr>
            <p:spPr bwMode="auto">
              <a:xfrm rot="3928943">
                <a:off x="3677" y="1156"/>
                <a:ext cx="717" cy="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8800">
                    <a:solidFill>
                      <a:srgbClr val="0066FF"/>
                    </a:solidFill>
                  </a:rPr>
                  <a:t>ư</a:t>
                </a:r>
              </a:p>
            </p:txBody>
          </p:sp>
          <p:sp>
            <p:nvSpPr>
              <p:cNvPr id="97290" name="Text Box 10"/>
              <p:cNvSpPr txBox="1">
                <a:spLocks noChangeArrowheads="1"/>
              </p:cNvSpPr>
              <p:nvPr/>
            </p:nvSpPr>
            <p:spPr bwMode="auto">
              <a:xfrm rot="6998128">
                <a:off x="3487" y="2299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00CC00"/>
                    </a:solidFill>
                    <a:latin typeface=".VnAvant" pitchFamily="34" charset="0"/>
                  </a:rPr>
                  <a:t>o</a:t>
                </a:r>
              </a:p>
            </p:txBody>
          </p:sp>
          <p:sp>
            <p:nvSpPr>
              <p:cNvPr id="97291" name="Text Box 11"/>
              <p:cNvSpPr txBox="1">
                <a:spLocks noChangeArrowheads="1"/>
              </p:cNvSpPr>
              <p:nvPr/>
            </p:nvSpPr>
            <p:spPr bwMode="auto">
              <a:xfrm rot="1955264">
                <a:off x="2933" y="540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FF3300"/>
                    </a:solidFill>
                    <a:latin typeface=".VnAvant" pitchFamily="34" charset="0"/>
                  </a:rPr>
                  <a:t>u</a:t>
                </a:r>
              </a:p>
            </p:txBody>
          </p:sp>
          <p:sp>
            <p:nvSpPr>
              <p:cNvPr id="97292" name="Text Box 12"/>
              <p:cNvSpPr txBox="1">
                <a:spLocks noChangeArrowheads="1"/>
              </p:cNvSpPr>
              <p:nvPr/>
            </p:nvSpPr>
            <p:spPr bwMode="auto">
              <a:xfrm rot="10347071">
                <a:off x="2828" y="2882"/>
                <a:ext cx="769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FF3300"/>
                    </a:solidFill>
                    <a:latin typeface=".VnAvant" pitchFamily="34" charset="0"/>
                  </a:rPr>
                  <a:t>e</a:t>
                </a:r>
              </a:p>
            </p:txBody>
          </p:sp>
          <p:sp>
            <p:nvSpPr>
              <p:cNvPr id="97293" name="Text Box 6"/>
              <p:cNvSpPr txBox="1">
                <a:spLocks noChangeArrowheads="1"/>
              </p:cNvSpPr>
              <p:nvPr/>
            </p:nvSpPr>
            <p:spPr bwMode="auto">
              <a:xfrm rot="-6449674">
                <a:off x="1399" y="2111"/>
                <a:ext cx="651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FF0000"/>
                    </a:solidFill>
                  </a:rPr>
                  <a:t>ơ</a:t>
                </a:r>
              </a:p>
            </p:txBody>
          </p:sp>
        </p:grpSp>
      </p:grpSp>
      <p:sp>
        <p:nvSpPr>
          <p:cNvPr id="97294" name="AutoShape 13"/>
          <p:cNvSpPr>
            <a:spLocks noChangeArrowheads="1"/>
          </p:cNvSpPr>
          <p:nvPr/>
        </p:nvSpPr>
        <p:spPr bwMode="auto">
          <a:xfrm rot="-5400000">
            <a:off x="5734050" y="-171450"/>
            <a:ext cx="8382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00366" name="WordArt 14"/>
          <p:cNvSpPr>
            <a:spLocks noChangeArrowheads="1" noChangeShapeType="1" noTextEdit="1"/>
          </p:cNvSpPr>
          <p:nvPr/>
        </p:nvSpPr>
        <p:spPr bwMode="auto">
          <a:xfrm>
            <a:off x="2057400" y="70104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7296" name="WordArt 15"/>
          <p:cNvSpPr>
            <a:spLocks noChangeArrowheads="1" noChangeShapeType="1" noTextEdit="1"/>
          </p:cNvSpPr>
          <p:nvPr/>
        </p:nvSpPr>
        <p:spPr bwMode="auto">
          <a:xfrm>
            <a:off x="2819400" y="69723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7297" name="WordArt 16"/>
          <p:cNvSpPr>
            <a:spLocks noChangeArrowheads="1" noChangeShapeType="1" noTextEdit="1"/>
          </p:cNvSpPr>
          <p:nvPr/>
        </p:nvSpPr>
        <p:spPr bwMode="auto">
          <a:xfrm>
            <a:off x="96774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97298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97299" name="WordArt 18"/>
          <p:cNvSpPr>
            <a:spLocks noChangeArrowheads="1" noChangeShapeType="1" noTextEdit="1"/>
          </p:cNvSpPr>
          <p:nvPr/>
        </p:nvSpPr>
        <p:spPr bwMode="auto">
          <a:xfrm>
            <a:off x="367665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00371" name="WordArt 19"/>
          <p:cNvSpPr>
            <a:spLocks noChangeArrowheads="1" noChangeShapeType="1" noTextEdit="1"/>
          </p:cNvSpPr>
          <p:nvPr/>
        </p:nvSpPr>
        <p:spPr bwMode="auto">
          <a:xfrm>
            <a:off x="78486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97301" name="WordArt 20"/>
          <p:cNvSpPr>
            <a:spLocks noChangeArrowheads="1" noChangeShapeType="1" noTextEdit="1"/>
          </p:cNvSpPr>
          <p:nvPr/>
        </p:nvSpPr>
        <p:spPr bwMode="auto">
          <a:xfrm>
            <a:off x="88392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97302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90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97303" name="Rectangle 22"/>
          <p:cNvSpPr>
            <a:spLocks noChangeArrowheads="1"/>
          </p:cNvSpPr>
          <p:nvPr/>
        </p:nvSpPr>
        <p:spPr bwMode="auto">
          <a:xfrm>
            <a:off x="-1981200" y="6838951"/>
            <a:ext cx="35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38803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9900000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6" grpId="0" animBg="1"/>
      <p:bldP spid="1003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62" y="4756"/>
            <a:ext cx="12263562" cy="6853244"/>
          </a:xfrm>
        </p:spPr>
      </p:pic>
      <p:sp>
        <p:nvSpPr>
          <p:cNvPr id="5" name="TextBox 4"/>
          <p:cNvSpPr txBox="1"/>
          <p:nvPr/>
        </p:nvSpPr>
        <p:spPr>
          <a:xfrm>
            <a:off x="2528516" y="1534602"/>
            <a:ext cx="6734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rồi!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15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773" cy="6858000"/>
          </a:xfrm>
        </p:spPr>
      </p:pic>
      <p:sp>
        <p:nvSpPr>
          <p:cNvPr id="5" name="TextBox 4"/>
          <p:cNvSpPr txBox="1"/>
          <p:nvPr/>
        </p:nvSpPr>
        <p:spPr>
          <a:xfrm rot="10800000" flipV="1">
            <a:off x="2065105" y="2320646"/>
            <a:ext cx="6010381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Trong bài hát vừa rồi có nhắc đến những  nhóm chữ cái nào mà các con đã được học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loud 5"/>
          <p:cNvSpPr/>
          <p:nvPr/>
        </p:nvSpPr>
        <p:spPr>
          <a:xfrm>
            <a:off x="1006867" y="1027906"/>
            <a:ext cx="2938409" cy="914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O Ơ</a:t>
            </a:r>
          </a:p>
        </p:txBody>
      </p:sp>
      <p:sp>
        <p:nvSpPr>
          <p:cNvPr id="8" name="Cloud 7"/>
          <p:cNvSpPr/>
          <p:nvPr/>
        </p:nvSpPr>
        <p:spPr>
          <a:xfrm>
            <a:off x="3595956" y="4165674"/>
            <a:ext cx="3246633" cy="914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ê</a:t>
            </a:r>
          </a:p>
        </p:txBody>
      </p:sp>
      <p:sp>
        <p:nvSpPr>
          <p:cNvPr id="10" name="Cloud 9"/>
          <p:cNvSpPr/>
          <p:nvPr/>
        </p:nvSpPr>
        <p:spPr>
          <a:xfrm>
            <a:off x="5310026" y="1027906"/>
            <a:ext cx="3351089" cy="914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ă â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966" y="-4548"/>
            <a:ext cx="1006867" cy="10068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09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076765" y="2148312"/>
            <a:ext cx="2932537" cy="45111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2364">
            <a:off x="8242804" y="622172"/>
            <a:ext cx="3081878" cy="31682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3093487" y="-349647"/>
            <a:ext cx="5817031" cy="701615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090988" y="1773547"/>
            <a:ext cx="6054511" cy="3339747"/>
            <a:chOff x="-4213" y="0"/>
            <a:chExt cx="3407273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0231">
            <a:off x="1460279" y="1496270"/>
            <a:ext cx="554555" cy="55455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80231">
            <a:off x="2106137" y="856164"/>
            <a:ext cx="815756" cy="83395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682344">
            <a:off x="600316" y="808756"/>
            <a:ext cx="1565616" cy="51238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972054" y="2165022"/>
            <a:ext cx="740398" cy="8260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677695" y="3035597"/>
            <a:ext cx="554555" cy="55455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185448">
            <a:off x="1198131" y="4497005"/>
            <a:ext cx="1862300" cy="18623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065885" y="2112184"/>
            <a:ext cx="2311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63704" y="3035596"/>
            <a:ext cx="5808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gì tươi thắm sắc vàng</a:t>
            </a:r>
          </a:p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dài mà nở muộn màng vào thu!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3"/>
            <a:ext cx="821965" cy="82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3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076765" y="2148312"/>
            <a:ext cx="2932537" cy="45111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2364">
            <a:off x="8242804" y="622172"/>
            <a:ext cx="3081878" cy="31682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3093487" y="-349647"/>
            <a:ext cx="5817031" cy="701615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090988" y="1773547"/>
            <a:ext cx="6054511" cy="3339747"/>
            <a:chOff x="-4213" y="0"/>
            <a:chExt cx="3407273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0231">
            <a:off x="1460279" y="1496270"/>
            <a:ext cx="554555" cy="55455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80231">
            <a:off x="2106137" y="856164"/>
            <a:ext cx="815756" cy="83395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682344">
            <a:off x="600316" y="808756"/>
            <a:ext cx="1565616" cy="51238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972054" y="2165022"/>
            <a:ext cx="740398" cy="8260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677695" y="3035597"/>
            <a:ext cx="554555" cy="55455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185448">
            <a:off x="1323859" y="4756258"/>
            <a:ext cx="1862300" cy="1862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98"/>
            <a:ext cx="821965" cy="821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47" y="1797155"/>
            <a:ext cx="6033790" cy="3292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121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29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83" y="127538"/>
            <a:ext cx="7818633" cy="3905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290"/>
            <a:ext cx="760288" cy="760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89795" y="4183294"/>
            <a:ext cx="2024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latin typeface=".VnAvant" panose="020B7200000000000000" pitchFamily="34" charset="0"/>
              </a:rPr>
              <a:t>hoa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18607" y="4183295"/>
            <a:ext cx="2253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latin typeface=".VnAvant" panose="020B7200000000000000" pitchFamily="34" charset="0"/>
              </a:rPr>
              <a:t>cóc</a:t>
            </a:r>
          </a:p>
        </p:txBody>
      </p:sp>
    </p:spTree>
    <p:extLst>
      <p:ext uri="{BB962C8B-B14F-4D97-AF65-F5344CB8AC3E}">
        <p14:creationId xmlns:p14="http://schemas.microsoft.com/office/powerpoint/2010/main" val="262355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8" grpId="1"/>
      <p:bldP spid="8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1" y="2133600"/>
            <a:ext cx="1480457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F0B61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3058" y="2133600"/>
            <a:ext cx="1415143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vi-VN" sz="13800" b="1">
                <a:solidFill>
                  <a:srgbClr val="002060"/>
                </a:solidFill>
                <a:latin typeface=".VnAvant" pitchFamily="34" charset="0"/>
              </a:rPr>
              <a:t>o</a:t>
            </a:r>
            <a:endParaRPr lang="en-US" sz="13800" b="1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1" y="2133600"/>
            <a:ext cx="1393371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206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4171" y="2133600"/>
            <a:ext cx="1219200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2060"/>
                </a:solidFill>
                <a:latin typeface=".VnAvant" pitchFamily="34" charset="0"/>
              </a:rPr>
              <a:t>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1" y="2133601"/>
            <a:ext cx="1415143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206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1600" y="2133601"/>
            <a:ext cx="1219200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2060"/>
                </a:solidFill>
                <a:latin typeface=".VnAvant" pitchFamily="34" charset="0"/>
              </a:rPr>
              <a:t>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91110" cy="79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2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00677 0.35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771" y="-246966"/>
            <a:ext cx="7559582" cy="88228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35693" y="380144"/>
            <a:ext cx="3554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Phát âm chữ 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3303" cy="87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514600" y="838200"/>
            <a:ext cx="7315200" cy="4724400"/>
          </a:xfrm>
          <a:prstGeom prst="cloudCallout">
            <a:avLst>
              <a:gd name="adj1" fmla="val -40907"/>
              <a:gd name="adj2" fmla="val 48769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7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1151" y="1417834"/>
            <a:ext cx="58254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</a:rPr>
              <a:t>Phân tích cấu tạo chữ 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2|4.5|2.8|3.6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1.8|4.8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177</Words>
  <Application>Microsoft Office PowerPoint</Application>
  <PresentationFormat>Widescreen</PresentationFormat>
  <Paragraphs>67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.VnAvant</vt:lpstr>
      <vt:lpstr>.VnTime</vt:lpstr>
      <vt:lpstr>Arial</vt:lpstr>
      <vt:lpstr>Arial Black</vt:lpstr>
      <vt:lpstr>Calibri</vt:lpstr>
      <vt:lpstr>Calibri Light</vt:lpstr>
      <vt:lpstr>Century Gothic</vt:lpstr>
      <vt:lpstr>Times New Roman</vt:lpstr>
      <vt:lpstr>Verdana</vt:lpstr>
      <vt:lpstr>Wingdings 3</vt:lpstr>
      <vt:lpstr>1_Office Theme</vt:lpstr>
      <vt:lpstr>2_Office Theme</vt:lpstr>
      <vt:lpstr>4_Office Theme</vt:lpstr>
      <vt:lpstr>6_Office Theme</vt:lpstr>
      <vt:lpstr>8_Office Theme</vt:lpstr>
      <vt:lpstr>9_Office Theme</vt:lpstr>
      <vt:lpstr>3_Office Theme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Administrator</cp:lastModifiedBy>
  <cp:revision>42</cp:revision>
  <dcterms:created xsi:type="dcterms:W3CDTF">2021-11-20T07:13:01Z</dcterms:created>
  <dcterms:modified xsi:type="dcterms:W3CDTF">2024-11-17T02:41:43Z</dcterms:modified>
</cp:coreProperties>
</file>