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8" r:id="rId2"/>
    <p:sldId id="280" r:id="rId3"/>
    <p:sldId id="272" r:id="rId4"/>
    <p:sldId id="273" r:id="rId5"/>
    <p:sldId id="274" r:id="rId6"/>
    <p:sldId id="275"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8"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5049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93715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009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42635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16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9886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20012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73861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quarter" idx="1"/>
          </p:nvPr>
        </p:nvSpPr>
        <p:spPr>
          <a:xfrm>
            <a:off x="1117601"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1"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5BDC6F29-CFDE-44C8-87D1-9863F298EFE4}" type="datetimeFigureOut">
              <a:rPr lang="en-US"/>
              <a:pPr>
                <a:defRPr/>
              </a:pPr>
              <a:t>11/17/2024</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981569D-F190-41B1-A405-88B946C6852D}" type="slidenum">
              <a:rPr lang="en-US"/>
              <a:pPr>
                <a:defRPr/>
              </a:pPr>
              <a:t>‹#›</a:t>
            </a:fld>
            <a:endParaRPr lang="en-US"/>
          </a:p>
        </p:txBody>
      </p:sp>
    </p:spTree>
    <p:extLst>
      <p:ext uri="{BB962C8B-B14F-4D97-AF65-F5344CB8AC3E}">
        <p14:creationId xmlns:p14="http://schemas.microsoft.com/office/powerpoint/2010/main" val="20295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38231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88920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42876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5501B3-6D88-4115-A2A6-AF72DC332681}"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61704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5501B3-6D88-4115-A2A6-AF72DC332681}"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6044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501B3-6D88-4115-A2A6-AF72DC332681}"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0087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419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8323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5501B3-6D88-4115-A2A6-AF72DC332681}" type="datetimeFigureOut">
              <a:rPr lang="en-US" smtClean="0"/>
              <a:t>11/17/2024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08154F-83E0-4FD6-9350-A7D5B1FE4CCA}" type="slidenum">
              <a:rPr lang="en-US" smtClean="0"/>
              <a:t>‹#›</a:t>
            </a:fld>
            <a:endParaRPr lang="en-US"/>
          </a:p>
        </p:txBody>
      </p:sp>
    </p:spTree>
    <p:extLst>
      <p:ext uri="{BB962C8B-B14F-4D97-AF65-F5344CB8AC3E}">
        <p14:creationId xmlns:p14="http://schemas.microsoft.com/office/powerpoint/2010/main" val="29391784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file:///C:\Users\Administrator\Desktop\B&#7847;u%20B&#237;%20Th&#432;&#417;ng%20Nhau%20-%20&#272;ang%20C&#7853;p%20Nh&#7853;t%20_%20Ch&#7845;t%20L&#432;&#7907;ng%20128%20kps.mp3"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untitledJJHHGGJ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solidFill>
            <a:srgbClr val="6600CC"/>
          </a:solidFill>
          <a:ln>
            <a:noFill/>
          </a:ln>
          <a:extLst>
            <a:ext uri="{91240B29-F687-4F45-9708-019B960494DF}">
              <a14:hiddenLine xmlns:a14="http://schemas.microsoft.com/office/drawing/2010/main" w="9525">
                <a:solidFill>
                  <a:srgbClr val="FFFF66"/>
                </a:solidFill>
                <a:miter lim="800000"/>
                <a:headEnd/>
                <a:tailEnd/>
              </a14:hiddenLine>
            </a:ext>
          </a:extLst>
        </p:spPr>
      </p:pic>
      <p:sp>
        <p:nvSpPr>
          <p:cNvPr id="13" name="Rectangle 12"/>
          <p:cNvSpPr/>
          <p:nvPr/>
        </p:nvSpPr>
        <p:spPr>
          <a:xfrm>
            <a:off x="2019300" y="1752600"/>
            <a:ext cx="8153400" cy="2308324"/>
          </a:xfrm>
          <a:prstGeom prst="rect">
            <a:avLst/>
          </a:prstGeom>
          <a:scene3d>
            <a:camera prst="perspectiveLeft"/>
            <a:lightRig rig="threePt" dir="t"/>
          </a:scene3d>
        </p:spPr>
        <p:txBody>
          <a:bodyPr wrap="square">
            <a:spAutoFit/>
          </a:bodyPr>
          <a:lstStyle/>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CÂU CHUYỆN CỦA TAY PHẢI VÀ TAY TRÁI</a:t>
            </a:r>
            <a:endParaRPr lang="en-US" sz="4400" b="1" dirty="0">
              <a:solidFill>
                <a:srgbClr val="002060"/>
              </a:solidFill>
              <a:effectLst>
                <a:outerShdw blurRad="38100" dist="38100" dir="2700000" algn="tl">
                  <a:srgbClr val="000000">
                    <a:alpha val="43137"/>
                  </a:srgbClr>
                </a:outerShdw>
              </a:effectLst>
            </a:endParaRPr>
          </a:p>
        </p:txBody>
      </p:sp>
      <p:sp>
        <p:nvSpPr>
          <p:cNvPr id="14" name="Rectangle 13"/>
          <p:cNvSpPr/>
          <p:nvPr/>
        </p:nvSpPr>
        <p:spPr>
          <a:xfrm>
            <a:off x="2939906" y="3427708"/>
            <a:ext cx="6858000" cy="2215991"/>
          </a:xfrm>
          <a:prstGeom prst="rect">
            <a:avLst/>
          </a:prstGeom>
        </p:spPr>
        <p:txBody>
          <a:bodyPr wrap="square">
            <a:spAutoFit/>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Lĩnh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br>
              <a:rPr lang="en-US" sz="2800" b="1" dirty="0">
                <a:solidFill>
                  <a:srgbClr val="FF0000"/>
                </a:solidFill>
                <a:latin typeface="Times New Roman" pitchFamily="18" charset="0"/>
                <a:cs typeface="Times New Roman" pitchFamily="18" charset="0"/>
              </a:rPr>
            </a:b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viên:Nguyễn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a:solidFill>
                  <a:srgbClr val="FF0000"/>
                </a:solidFill>
                <a:latin typeface="Times New Roman" pitchFamily="18" charset="0"/>
                <a:cs typeface="Times New Roman" pitchFamily="18" charset="0"/>
              </a:rPr>
              <a:t> Kim Chi</a:t>
            </a:r>
            <a:br>
              <a:rPr lang="en-US" sz="2800" b="1" dirty="0">
                <a:solidFill>
                  <a:srgbClr val="FF0000"/>
                </a:solidFill>
                <a:latin typeface="Times New Roman" pitchFamily="18" charset="0"/>
                <a:cs typeface="Times New Roman" pitchFamily="18" charset="0"/>
              </a:rPr>
            </a:br>
            <a:r>
              <a:rPr lang="en-US" sz="2800" b="1" dirty="0" err="1">
                <a:solidFill>
                  <a:srgbClr val="FF0000"/>
                </a:solidFill>
                <a:latin typeface="Times New Roman" pitchFamily="18" charset="0"/>
                <a:cs typeface="Times New Roman" pitchFamily="18" charset="0"/>
              </a:rPr>
              <a:t>Lớp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Mẫu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 A3</a:t>
            </a:r>
            <a:endParaRPr lang="en-US" sz="2800" b="1" dirty="0">
              <a:solidFill>
                <a:srgbClr val="FF0000"/>
              </a:solidFill>
            </a:endParaRPr>
          </a:p>
        </p:txBody>
      </p:sp>
      <p:sp>
        <p:nvSpPr>
          <p:cNvPr id="15" name="Text Box 15"/>
          <p:cNvSpPr txBox="1">
            <a:spLocks noChangeArrowheads="1"/>
          </p:cNvSpPr>
          <p:nvPr/>
        </p:nvSpPr>
        <p:spPr bwMode="auto">
          <a:xfrm>
            <a:off x="2884488" y="381001"/>
            <a:ext cx="66595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latin typeface="Times New Roman" pitchFamily="18" charset="0"/>
                <a:cs typeface="Times New Roman" pitchFamily="18" charset="0"/>
              </a:rPr>
              <a:t>PHÒNG GIÁO DỤC VÀ ĐÀO TẠO QUẬN LONG BIÊN</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TRƯỜNG MẦM NON THẠCH CẦU</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&amp;*******&amp;</a:t>
            </a:r>
            <a:endParaRPr lang="en-US" dirty="0"/>
          </a:p>
        </p:txBody>
      </p:sp>
      <p:pic>
        <p:nvPicPr>
          <p:cNvPr id="4"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6248400"/>
            <a:ext cx="609600" cy="609600"/>
          </a:xfrm>
          <a:prstGeom prst="rect">
            <a:avLst/>
          </a:prstGeom>
        </p:spPr>
      </p:pic>
      <p:pic>
        <p:nvPicPr>
          <p:cNvPr id="7" name="Picture 6">
            <a:extLst>
              <a:ext uri="{FF2B5EF4-FFF2-40B4-BE49-F238E27FC236}">
                <a16:creationId xmlns:a16="http://schemas.microsoft.com/office/drawing/2014/main" id="{93B8112F-5EAE-4EB9-8D08-14DAC9EC7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370" y="1401336"/>
            <a:ext cx="1145071" cy="918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 presetClass="mediacall" presetSubtype="0" fill="hold" nodeType="withEffect">
                                  <p:stCondLst>
                                    <p:cond delay="0"/>
                                  </p:stCondLst>
                                  <p:childTnLst>
                                    <p:cmd type="call" cmd="playFrom(0.0)">
                                      <p:cBhvr>
                                        <p:cTn id="9" dur="567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cond evt="onNext" delay="0">
                      <p:tgtEl>
                        <p:sldTgt/>
                      </p:tgtEl>
                    </p:cond>
                  </p:endCondLst>
                </p:cTn>
                <p:tgtEl>
                  <p:spTgt spid="4"/>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o\Pictures\5.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ro\Pictures\7.jpg"/>
          <p:cNvPicPr>
            <a:picLocks noChangeAspect="1" noChangeArrowheads="1"/>
          </p:cNvPicPr>
          <p:nvPr/>
        </p:nvPicPr>
        <p:blipFill>
          <a:blip r:embed="rId2"/>
          <a:srcRect/>
          <a:stretch>
            <a:fillRect/>
          </a:stretch>
        </p:blipFill>
        <p:spPr bwMode="auto">
          <a:xfrm>
            <a:off x="-76200" y="0"/>
            <a:ext cx="122682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ro\Pictures\9.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ro\Pictures\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Hero\Pictures\10.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52800" y="1147465"/>
            <a:ext cx="389241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err="1">
                <a:ln w="50800"/>
                <a:solidFill>
                  <a:srgbClr val="FFFF00"/>
                </a:solidFill>
              </a:rPr>
              <a:t>Hoạt</a:t>
            </a:r>
            <a:r>
              <a:rPr lang="en-US" sz="5400" b="1" dirty="0">
                <a:ln w="50800"/>
                <a:solidFill>
                  <a:srgbClr val="FFFF00"/>
                </a:solidFill>
              </a:rPr>
              <a:t> </a:t>
            </a:r>
            <a:r>
              <a:rPr lang="en-US" sz="5400" b="1" dirty="0" err="1">
                <a:ln w="50800"/>
                <a:solidFill>
                  <a:srgbClr val="FFFF00"/>
                </a:solidFill>
              </a:rPr>
              <a:t>động</a:t>
            </a:r>
            <a:r>
              <a:rPr lang="en-US" sz="5400" b="1" dirty="0">
                <a:ln w="50800"/>
                <a:solidFill>
                  <a:srgbClr val="FFFF00"/>
                </a:solidFill>
              </a:rPr>
              <a:t> 2</a:t>
            </a:r>
            <a:r>
              <a:rPr lang="en-US" sz="5400" b="1" dirty="0">
                <a:ln w="50800"/>
                <a:solidFill>
                  <a:schemeClr val="bg1">
                    <a:shade val="50000"/>
                  </a:schemeClr>
                </a:solidFill>
              </a:rPr>
              <a:t>:</a:t>
            </a:r>
          </a:p>
        </p:txBody>
      </p:sp>
      <p:sp>
        <p:nvSpPr>
          <p:cNvPr id="4" name="Rectangle 3"/>
          <p:cNvSpPr/>
          <p:nvPr/>
        </p:nvSpPr>
        <p:spPr>
          <a:xfrm>
            <a:off x="3180007" y="2505670"/>
            <a:ext cx="6150723" cy="923330"/>
          </a:xfrm>
          <a:prstGeom prst="rect">
            <a:avLst/>
          </a:prstGeom>
          <a:noFill/>
        </p:spPr>
        <p:txBody>
          <a:bodyPr wrap="none">
            <a:spAutoFit/>
          </a:bodyPr>
          <a:lstStyle/>
          <a:p>
            <a:pPr algn="ctr">
              <a:defRPr/>
            </a:pPr>
            <a:r>
              <a:rPr lang="en-US" sz="5400" b="1" dirty="0" err="1">
                <a:ln w="1905"/>
                <a:solidFill>
                  <a:srgbClr val="FF0000"/>
                </a:solidFill>
                <a:effectLst>
                  <a:innerShdw blurRad="69850" dist="43180" dir="5400000">
                    <a:srgbClr val="000000">
                      <a:alpha val="65000"/>
                    </a:srgbClr>
                  </a:innerShdw>
                </a:effectLst>
              </a:rPr>
              <a:t>Trẻ</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hiểu</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về</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tác</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phẩm</a:t>
            </a:r>
            <a:endParaRPr lang="en-US" sz="54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8339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BE0E-1A78-71AE-E93E-F07FDE47C9A2}"/>
              </a:ext>
            </a:extLst>
          </p:cNvPr>
          <p:cNvSpPr>
            <a:spLocks noGrp="1"/>
          </p:cNvSpPr>
          <p:nvPr>
            <p:ph type="title" sz="quarter"/>
          </p:nvPr>
        </p:nvSpPr>
        <p:spPr>
          <a:xfrm>
            <a:off x="685800" y="1066800"/>
            <a:ext cx="11180233" cy="5013324"/>
          </a:xfrm>
        </p:spPr>
        <p:txBody>
          <a:bodyPr>
            <a:normAutofit/>
          </a:bodyPr>
          <a:lstStyle/>
          <a:p>
            <a:pPr algn="l">
              <a:spcAft>
                <a:spcPts val="750"/>
              </a:spcAft>
            </a:pPr>
            <a:r>
              <a:rPr lang="vi-VN" sz="2800" b="1" i="0" dirty="0">
                <a:solidFill>
                  <a:srgbClr val="000000"/>
                </a:solidFill>
                <a:effectLst/>
              </a:rPr>
              <a:t>1. Kiến thức:</a:t>
            </a:r>
            <a:br>
              <a:rPr lang="vi-VN" sz="6000" b="0" i="0" dirty="0">
                <a:solidFill>
                  <a:srgbClr val="3C3C3C"/>
                </a:solidFill>
                <a:effectLst/>
              </a:rPr>
            </a:br>
            <a:r>
              <a:rPr lang="vi-VN" sz="2800" b="0" i="0" dirty="0">
                <a:solidFill>
                  <a:srgbClr val="000000"/>
                </a:solidFill>
                <a:effectLst/>
              </a:rPr>
              <a:t>- Trẻ nhớ tên truyện, tên các nhân vật trong truyện, hiểu nội dung câu chuyện nói về chức năng và hoạt động của tay phải và tay trái.</a:t>
            </a:r>
            <a:br>
              <a:rPr lang="vi-VN" sz="6000" b="0" i="0" dirty="0">
                <a:solidFill>
                  <a:srgbClr val="3C3C3C"/>
                </a:solidFill>
                <a:effectLst/>
              </a:rPr>
            </a:br>
            <a:r>
              <a:rPr lang="vi-VN" sz="2800" b="1" i="0" dirty="0">
                <a:solidFill>
                  <a:srgbClr val="000000"/>
                </a:solidFill>
                <a:effectLst/>
              </a:rPr>
              <a:t>2. Kỹ năng:</a:t>
            </a:r>
            <a:br>
              <a:rPr lang="vi-VN" sz="6000" b="0" i="0" dirty="0">
                <a:solidFill>
                  <a:srgbClr val="3C3C3C"/>
                </a:solidFill>
                <a:effectLst/>
              </a:rPr>
            </a:br>
            <a:r>
              <a:rPr lang="vi-VN" sz="2800" b="0" i="0" dirty="0">
                <a:solidFill>
                  <a:srgbClr val="000000"/>
                </a:solidFill>
                <a:effectLst/>
              </a:rPr>
              <a:t>-  Phát triển ngôn ngữ cho trẻ thông qua trả lời câu hỏi và kể chuyện cùng cô.</a:t>
            </a:r>
            <a:br>
              <a:rPr lang="vi-VN" sz="6000" b="0" i="0" dirty="0">
                <a:solidFill>
                  <a:srgbClr val="3C3C3C"/>
                </a:solidFill>
                <a:effectLst/>
              </a:rPr>
            </a:br>
            <a:r>
              <a:rPr lang="vi-VN" sz="2800" b="0" i="0" dirty="0">
                <a:solidFill>
                  <a:srgbClr val="000000"/>
                </a:solidFill>
                <a:effectLst/>
              </a:rPr>
              <a:t>- Kỹ năng chú ý lắng nghe.</a:t>
            </a:r>
            <a:br>
              <a:rPr lang="vi-VN" sz="6000" b="0" i="0" dirty="0">
                <a:solidFill>
                  <a:srgbClr val="3C3C3C"/>
                </a:solidFill>
                <a:effectLst/>
              </a:rPr>
            </a:br>
            <a:r>
              <a:rPr lang="vi-VN" sz="2800" b="1" i="1" dirty="0">
                <a:solidFill>
                  <a:srgbClr val="000000"/>
                </a:solidFill>
                <a:effectLst/>
              </a:rPr>
              <a:t>3. Thái độ:</a:t>
            </a:r>
            <a:br>
              <a:rPr lang="vi-VN" sz="6000" b="0" i="0" dirty="0">
                <a:solidFill>
                  <a:srgbClr val="3C3C3C"/>
                </a:solidFill>
                <a:effectLst/>
              </a:rPr>
            </a:br>
            <a:r>
              <a:rPr lang="vi-VN" sz="2800" b="0" i="0" dirty="0">
                <a:solidFill>
                  <a:srgbClr val="000000"/>
                </a:solidFill>
                <a:effectLst/>
              </a:rPr>
              <a:t>- Thông qua nội dung truyện trẻ </a:t>
            </a:r>
            <a:r>
              <a:rPr lang="vi-VN" sz="2800" b="0" i="0" dirty="0">
                <a:solidFill>
                  <a:srgbClr val="3C3C3C"/>
                </a:solidFill>
                <a:effectLst/>
              </a:rPr>
              <a:t>biết yêu thương đoàn kết lẫn nhau và biết VS, giữ gìn các bộ phận trên cơ thể</a:t>
            </a:r>
            <a:r>
              <a:rPr lang="vi-VN" sz="2800" b="0" i="0" dirty="0">
                <a:solidFill>
                  <a:srgbClr val="000000"/>
                </a:solidFill>
                <a:effectLst/>
              </a:rPr>
              <a:t>.</a:t>
            </a:r>
            <a:br>
              <a:rPr lang="vi-VN" sz="6000" b="0" i="0" dirty="0">
                <a:solidFill>
                  <a:srgbClr val="3C3C3C"/>
                </a:solidFill>
                <a:effectLst/>
              </a:rPr>
            </a:br>
            <a:r>
              <a:rPr lang="vi-VN" sz="2800" b="0" i="0" dirty="0">
                <a:solidFill>
                  <a:srgbClr val="000000"/>
                </a:solidFill>
                <a:effectLst/>
              </a:rPr>
              <a:t>- Trẻ hứng thú tham gia hoạt động.</a:t>
            </a:r>
            <a:endParaRPr lang="en-US" dirty="0"/>
          </a:p>
        </p:txBody>
      </p:sp>
    </p:spTree>
    <p:extLst>
      <p:ext uri="{BB962C8B-B14F-4D97-AF65-F5344CB8AC3E}">
        <p14:creationId xmlns:p14="http://schemas.microsoft.com/office/powerpoint/2010/main" val="167827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35143" y="838200"/>
            <a:ext cx="3892412" cy="923330"/>
          </a:xfrm>
          <a:prstGeom prst="rect">
            <a:avLst/>
          </a:prstGeom>
          <a:noFill/>
        </p:spPr>
        <p:txBody>
          <a:bodyPr wrap="none">
            <a:spAutoFit/>
          </a:bodyPr>
          <a:lstStyle/>
          <a:p>
            <a:pPr algn="ctr">
              <a:defRPr/>
            </a:pPr>
            <a:r>
              <a:rPr lang="en-US" sz="5400" b="1" dirty="0" err="1">
                <a:ln w="1905"/>
                <a:solidFill>
                  <a:srgbClr val="00B0F0"/>
                </a:solidFill>
                <a:effectLst>
                  <a:innerShdw blurRad="69850" dist="43180" dir="5400000">
                    <a:srgbClr val="000000">
                      <a:alpha val="65000"/>
                    </a:srgbClr>
                  </a:innerShdw>
                </a:effectLst>
              </a:rPr>
              <a:t>Hoạt</a:t>
            </a:r>
            <a:r>
              <a:rPr lang="en-US" sz="5400" b="1" dirty="0">
                <a:ln w="1905"/>
                <a:solidFill>
                  <a:srgbClr val="00B0F0"/>
                </a:solidFill>
                <a:effectLst>
                  <a:innerShdw blurRad="69850" dist="43180" dir="5400000">
                    <a:srgbClr val="000000">
                      <a:alpha val="65000"/>
                    </a:srgbClr>
                  </a:innerShdw>
                </a:effectLst>
              </a:rPr>
              <a:t> </a:t>
            </a:r>
            <a:r>
              <a:rPr lang="en-US" sz="5400" b="1" dirty="0" err="1">
                <a:ln w="1905"/>
                <a:solidFill>
                  <a:srgbClr val="00B0F0"/>
                </a:solidFill>
                <a:effectLst>
                  <a:innerShdw blurRad="69850" dist="43180" dir="5400000">
                    <a:srgbClr val="000000">
                      <a:alpha val="65000"/>
                    </a:srgbClr>
                  </a:innerShdw>
                </a:effectLst>
              </a:rPr>
              <a:t>động</a:t>
            </a:r>
            <a:r>
              <a:rPr lang="en-US" sz="5400" b="1" dirty="0">
                <a:ln w="1905"/>
                <a:solidFill>
                  <a:srgbClr val="00B0F0"/>
                </a:solidFill>
                <a:effectLst>
                  <a:innerShdw blurRad="69850" dist="43180" dir="5400000">
                    <a:srgbClr val="000000">
                      <a:alpha val="65000"/>
                    </a:srgbClr>
                  </a:innerShdw>
                </a:effectLst>
              </a:rPr>
              <a:t> 3:</a:t>
            </a:r>
          </a:p>
        </p:txBody>
      </p:sp>
      <p:sp>
        <p:nvSpPr>
          <p:cNvPr id="4" name="Rectangle 3"/>
          <p:cNvSpPr/>
          <p:nvPr/>
        </p:nvSpPr>
        <p:spPr>
          <a:xfrm>
            <a:off x="2590800" y="1981201"/>
            <a:ext cx="7315200"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trò</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p>
          <a:p>
            <a:pPr algn="ctr">
              <a:defRPr/>
            </a:pPr>
            <a:r>
              <a:rPr lang="en-US" sz="5400" b="1" spc="50" dirty="0">
                <a:ln w="11430"/>
                <a:solidFill>
                  <a:srgbClr val="FF0000"/>
                </a:solidFill>
                <a:effectLst>
                  <a:outerShdw blurRad="76200" dist="50800" dir="5400000" algn="tl" rotWithShape="0">
                    <a:srgbClr val="000000">
                      <a:alpha val="65000"/>
                    </a:srgbClr>
                  </a:outerShdw>
                </a:effectLst>
              </a:rPr>
              <a:t>“</a:t>
            </a:r>
            <a:r>
              <a:rPr lang="en-US" sz="5400" b="1" spc="50" dirty="0" err="1">
                <a:ln w="11430"/>
                <a:solidFill>
                  <a:srgbClr val="FF0000"/>
                </a:solidFill>
                <a:effectLst>
                  <a:outerShdw blurRad="76200" dist="50800" dir="5400000" algn="tl" rotWithShape="0">
                    <a:srgbClr val="000000">
                      <a:alpha val="65000"/>
                    </a:srgbClr>
                  </a:outerShdw>
                </a:effectLst>
              </a:rPr>
              <a:t>Ghép</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tranh</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theo</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nội</a:t>
            </a:r>
            <a:r>
              <a:rPr lang="en-US" sz="5400" b="1" spc="50" dirty="0">
                <a:ln w="11430"/>
                <a:solidFill>
                  <a:srgbClr val="FF0000"/>
                </a:solidFill>
                <a:effectLst>
                  <a:outerShdw blurRad="76200" dist="50800" dir="5400000" algn="tl" rotWithShape="0">
                    <a:srgbClr val="000000">
                      <a:alpha val="65000"/>
                    </a:srgbClr>
                  </a:outerShdw>
                </a:effectLst>
              </a:rPr>
              <a:t> dung </a:t>
            </a:r>
            <a:r>
              <a:rPr lang="en-US" sz="5400" b="1" spc="50" dirty="0" err="1">
                <a:ln w="11430"/>
                <a:solidFill>
                  <a:srgbClr val="FF0000"/>
                </a:solidFill>
                <a:effectLst>
                  <a:outerShdw blurRad="76200" dist="50800" dir="5400000" algn="tl" rotWithShape="0">
                    <a:srgbClr val="000000">
                      <a:alpha val="65000"/>
                    </a:srgbClr>
                  </a:outerShdw>
                </a:effectLst>
              </a:rPr>
              <a:t>truyện</a:t>
            </a:r>
            <a:r>
              <a:rPr lang="en-US" sz="5400" b="1" spc="50" dirty="0">
                <a:ln w="11430"/>
                <a:solidFill>
                  <a:srgbClr val="FF0000"/>
                </a:solidFill>
                <a:effectLst>
                  <a:outerShdw blurRad="76200" dist="50800" dir="5400000" algn="tl" rotWithShape="0">
                    <a:srgbClr val="000000">
                      <a:alpha val="65000"/>
                    </a:srgbClr>
                  </a:outerShdw>
                </a:effectLst>
              </a:rPr>
              <a:t>”</a:t>
            </a:r>
          </a:p>
        </p:txBody>
      </p:sp>
      <p:pic>
        <p:nvPicPr>
          <p:cNvPr id="5" name="Bầu Bí Thương Nhau - Đang Cập Nhật _ Chất Lượng 128 kps.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2202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98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421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húc mừng. ng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802438" y="3778250"/>
            <a:ext cx="487362" cy="487363"/>
          </a:xfrm>
        </p:spPr>
      </p:pic>
      <p:pic>
        <p:nvPicPr>
          <p:cNvPr id="2050" name="Picture 2" descr="G:\hình nền\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2115800" cy="686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1417638"/>
            <a:ext cx="89154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CHÚC CÁC BÉ CHĂM NGOAN HỌC GIỎI</a:t>
            </a:r>
          </a:p>
        </p:txBody>
      </p:sp>
      <p:pic>
        <p:nvPicPr>
          <p:cNvPr id="6"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36227" y="5867400"/>
            <a:ext cx="609600" cy="609600"/>
          </a:xfrm>
          <a:prstGeom prst="rect">
            <a:avLst/>
          </a:prstGeom>
        </p:spPr>
      </p:pic>
    </p:spTree>
    <p:extLst>
      <p:ext uri="{BB962C8B-B14F-4D97-AF65-F5344CB8AC3E}">
        <p14:creationId xmlns:p14="http://schemas.microsoft.com/office/powerpoint/2010/main" val="29459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 presetClass="mediacall" presetSubtype="0" fill="hold" nodeType="withEffect">
                                  <p:stCondLst>
                                    <p:cond delay="0"/>
                                  </p:stCondLst>
                                  <p:childTnLst>
                                    <p:cmd type="call" cmd="playFrom(0.0)">
                                      <p:cBhvr>
                                        <p:cTn id="12" dur="567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WordArt 4"/>
          <p:cNvSpPr>
            <a:spLocks noChangeArrowheads="1" noChangeShapeType="1" noTextEdit="1"/>
          </p:cNvSpPr>
          <p:nvPr/>
        </p:nvSpPr>
        <p:spPr bwMode="auto">
          <a:xfrm>
            <a:off x="2590800" y="1447800"/>
            <a:ext cx="7010400" cy="3228109"/>
          </a:xfrm>
          <a:prstGeom prst="rect">
            <a:avLst/>
          </a:prstGeom>
        </p:spPr>
        <p:txBody>
          <a:bodyPr wrap="none" fromWordArt="1">
            <a:prstTxWarp prst="textWave1">
              <a:avLst>
                <a:gd name="adj1" fmla="val 13005"/>
                <a:gd name="adj2" fmla="val 0"/>
              </a:avLst>
            </a:prstTxWarp>
          </a:bodyPr>
          <a:lstStyle/>
          <a:p>
            <a:pPr algn="ctr">
              <a:defRPr/>
            </a:pP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trò</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p>
          <a:p>
            <a:pPr algn="ctr">
              <a:defRPr/>
            </a:pP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Nếu</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bạn</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vui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vẻ</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hãy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vỗ</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tay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nào</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0807163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amond(in)">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User\Desktop\hn1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5" t="8334" r="5625" b="6250"/>
          <a:stretch/>
        </p:blipFill>
        <p:spPr bwMode="auto">
          <a:xfrm>
            <a:off x="16212" y="12969"/>
            <a:ext cx="12175788" cy="68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52800" y="2514600"/>
            <a:ext cx="5257800" cy="1371600"/>
          </a:xfrm>
        </p:spPr>
        <p:txBody>
          <a:bodyPr/>
          <a:lstStyle/>
          <a:p>
            <a:pPr marL="0" indent="0" algn="ctr">
              <a:buNone/>
            </a:pPr>
            <a:r>
              <a:rPr lang="en-US" sz="6000" dirty="0" err="1">
                <a:solidFill>
                  <a:srgbClr val="FF0000"/>
                </a:solidFill>
                <a:latin typeface="Times New Roman" pitchFamily="18" charset="0"/>
                <a:cs typeface="Times New Roman" pitchFamily="18" charset="0"/>
              </a:rPr>
              <a:t>Đàm</a:t>
            </a:r>
            <a:r>
              <a:rPr lang="en-US" sz="6000" dirty="0">
                <a:solidFill>
                  <a:srgbClr val="FF0000"/>
                </a:solidFill>
                <a:latin typeface="Times New Roman" pitchFamily="18" charset="0"/>
                <a:cs typeface="Times New Roman" pitchFamily="18" charset="0"/>
              </a:rPr>
              <a:t> </a:t>
            </a:r>
            <a:r>
              <a:rPr lang="en-US" sz="6000" dirty="0" err="1">
                <a:solidFill>
                  <a:srgbClr val="FF0000"/>
                </a:solidFill>
                <a:latin typeface="Times New Roman" pitchFamily="18" charset="0"/>
                <a:cs typeface="Times New Roman" pitchFamily="18" charset="0"/>
              </a:rPr>
              <a:t>thoại</a:t>
            </a:r>
            <a:endParaRPr lang="en-US" sz="6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65966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3200400" y="1752600"/>
            <a:ext cx="65532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0000"/>
                </a:solidFill>
                <a:latin typeface="Times New Roman" pitchFamily="18" charset="0"/>
                <a:cs typeface="Times New Roman" pitchFamily="18" charset="0"/>
              </a:rPr>
              <a:t>HOẠT ĐỘNG 1</a:t>
            </a:r>
          </a:p>
        </p:txBody>
      </p:sp>
      <p:sp>
        <p:nvSpPr>
          <p:cNvPr id="5123" name="WordArt 5" descr="Paper bag"/>
          <p:cNvSpPr>
            <a:spLocks noChangeArrowheads="1" noChangeShapeType="1" noTextEdit="1"/>
          </p:cNvSpPr>
          <p:nvPr/>
        </p:nvSpPr>
        <p:spPr bwMode="auto">
          <a:xfrm>
            <a:off x="2438400" y="2895600"/>
            <a:ext cx="10972800" cy="3048000"/>
          </a:xfrm>
          <a:prstGeom prst="rect">
            <a:avLst/>
          </a:prstGeom>
        </p:spPr>
        <p:txBody>
          <a:bodyPr wrap="none" fromWordArt="1">
            <a:prstTxWarp prst="textPlain">
              <a:avLst>
                <a:gd name="adj" fmla="val 50000"/>
              </a:avLst>
            </a:prstTxWarp>
            <a:scene3d>
              <a:camera prst="legacyPerspectiveTopLeft">
                <a:rot lat="0" lon="20519987" rev="0"/>
              </a:camera>
              <a:lightRig rig="legacyHarsh3" dir="r"/>
            </a:scene3d>
            <a:sp3d extrusionH="430200" prstMaterial="legacyMatte">
              <a:extrusionClr>
                <a:srgbClr val="006600"/>
              </a:extrusionClr>
            </a:sp3d>
          </a:bodyPr>
          <a:lstStyle/>
          <a:p>
            <a:pPr algn="ctr"/>
            <a:r>
              <a:rPr lang="en-US" sz="3600" kern="10" dirty="0">
                <a:ln w="9525">
                  <a:round/>
                  <a:headEnd/>
                  <a:tailEnd/>
                </a:ln>
                <a:blipFill dpi="0" rotWithShape="0">
                  <a:blip r:embed="rId3"/>
                  <a:srcRect/>
                  <a:tile tx="0" ty="0" sx="100000" sy="100000" flip="none" algn="tl"/>
                </a:blipFill>
                <a:latin typeface="Arial"/>
                <a:cs typeface="Arial"/>
              </a:rPr>
              <a:t>KỂ CHUYỆN</a:t>
            </a:r>
          </a:p>
        </p:txBody>
      </p:sp>
    </p:spTree>
    <p:extLst>
      <p:ext uri="{BB962C8B-B14F-4D97-AF65-F5344CB8AC3E}">
        <p14:creationId xmlns:p14="http://schemas.microsoft.com/office/powerpoint/2010/main" val="3878891672"/>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hình nề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450529"/>
            <a:ext cx="6553200" cy="923330"/>
          </a:xfrm>
          <a:prstGeom prst="rect">
            <a:avLst/>
          </a:prstGeom>
          <a:noFill/>
        </p:spPr>
        <p:txBody>
          <a:bodyPr wrap="square" lIns="91440" tIns="45720" rIns="91440" bIns="45720">
            <a:spAutoFit/>
          </a:bodyPr>
          <a:lstStyle/>
          <a:p>
            <a:pPr algn="ct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Đàm</a:t>
            </a: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thoại</a:t>
            </a:r>
            <a:endPar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6457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Pictures\3.jpg"/>
          <p:cNvPicPr>
            <a:picLocks noChangeAspect="1" noChangeArrowheads="1"/>
          </p:cNvPicPr>
          <p:nvPr/>
        </p:nvPicPr>
        <p:blipFill>
          <a:blip r:embed="rId4"/>
          <a:srcRect/>
          <a:stretch>
            <a:fillRect/>
          </a:stretch>
        </p:blipFill>
        <p:spPr bwMode="auto">
          <a:xfrm>
            <a:off x="0" y="0"/>
            <a:ext cx="12192000" cy="6858000"/>
          </a:xfrm>
          <a:prstGeom prst="rect">
            <a:avLst/>
          </a:prstGeom>
          <a:noFill/>
        </p:spPr>
      </p:pic>
      <p:pic>
        <p:nvPicPr>
          <p:cNvPr id="2" name="My Heart Will Go On Piano - Jasmine Horn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189" numSld="12">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o\Pictures\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142</TotalTime>
  <Words>222</Words>
  <Application>Microsoft Office PowerPoint</Application>
  <PresentationFormat>Widescreen</PresentationFormat>
  <Paragraphs>21</Paragraphs>
  <Slides>21</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1. Kiến thức: - Trẻ nhớ tên truyện, tên các nhân vật trong truyện, hiểu nội dung câu chuyện nói về chức năng và hoạt động của tay phải và tay trái. 2. Kỹ năng: -  Phát triển ngôn ngữ cho trẻ thông qua trả lời câu hỏi và kể chuyện cùng cô. - Kỹ năng chú ý lắng nghe. 3. Thái độ: - Thông qua nội dung truyện trẻ biết yêu thương đoàn kết lẫn nhau và biết VS, giữ gìn các bộ phận trên cơ thể. - Trẻ hứng thú tham gia 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Hero</dc:creator>
  <cp:lastModifiedBy>Administrator</cp:lastModifiedBy>
  <cp:revision>21</cp:revision>
  <dcterms:created xsi:type="dcterms:W3CDTF">2012-10-02T12:09:22Z</dcterms:created>
  <dcterms:modified xsi:type="dcterms:W3CDTF">2024-11-17T02:42:59Z</dcterms:modified>
</cp:coreProperties>
</file>