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5" r:id="rId1"/>
  </p:sldMasterIdLst>
  <p:notesMasterIdLst>
    <p:notesMasterId r:id="rId18"/>
  </p:notesMasterIdLst>
  <p:sldIdLst>
    <p:sldId id="279" r:id="rId2"/>
    <p:sldId id="324" r:id="rId3"/>
    <p:sldId id="323" r:id="rId4"/>
    <p:sldId id="322" r:id="rId5"/>
    <p:sldId id="332" r:id="rId6"/>
    <p:sldId id="325" r:id="rId7"/>
    <p:sldId id="269" r:id="rId8"/>
    <p:sldId id="326" r:id="rId9"/>
    <p:sldId id="333" r:id="rId10"/>
    <p:sldId id="327" r:id="rId11"/>
    <p:sldId id="328" r:id="rId12"/>
    <p:sldId id="334" r:id="rId13"/>
    <p:sldId id="329" r:id="rId14"/>
    <p:sldId id="335" r:id="rId15"/>
    <p:sldId id="265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5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0550" y="365760"/>
            <a:ext cx="10251440" cy="413448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666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7441" y="274320"/>
            <a:ext cx="674043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ÁN: LÀM NHÀ NỔI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5CDAC-2468-45A7-9A21-FE1DCEE1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74" y="1382056"/>
            <a:ext cx="17018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259"/>
            <a:ext cx="12192000" cy="72076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012" y="2191871"/>
            <a:ext cx="9076764" cy="3913094"/>
          </a:xfrm>
        </p:spPr>
        <p:txBody>
          <a:bodyPr>
            <a:normAutofit fontScale="55000" lnSpcReduction="2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Explain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liệu nào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075458" cy="6041363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E4. 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(1 hay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3349" y="-117059"/>
            <a:ext cx="567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dện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b="1" cap="none" spc="0" dirty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77870"/>
              </p:ext>
            </p:extLst>
          </p:nvPr>
        </p:nvGraphicFramePr>
        <p:xfrm>
          <a:off x="518615" y="806271"/>
          <a:ext cx="8884692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346">
                  <a:extLst>
                    <a:ext uri="{9D8B030D-6E8A-4147-A177-3AD203B41FA5}">
                      <a16:colId xmlns:a16="http://schemas.microsoft.com/office/drawing/2014/main" val="4133712091"/>
                    </a:ext>
                  </a:extLst>
                </a:gridCol>
                <a:gridCol w="4442346">
                  <a:extLst>
                    <a:ext uri="{9D8B030D-6E8A-4147-A177-3AD203B41FA5}">
                      <a16:colId xmlns:a16="http://schemas.microsoft.com/office/drawing/2014/main" val="563661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6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7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68331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4039737"/>
            <a:ext cx="4408227" cy="281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1" y="4039738"/>
            <a:ext cx="4476465" cy="2818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806270"/>
            <a:ext cx="4249022" cy="3111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37" y="806270"/>
            <a:ext cx="4635669" cy="31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2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521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24635"/>
            <a:ext cx="11514666" cy="4733365"/>
          </a:xfrm>
        </p:spPr>
        <p:txBody>
          <a:bodyPr>
            <a:normAutofit fontScale="62500" lnSpcReduction="20000"/>
          </a:bodyPr>
          <a:lstStyle/>
          <a:p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2603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9116" y="282770"/>
            <a:ext cx="8215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chon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1173707"/>
            <a:ext cx="5322627" cy="5186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06007" y="873861"/>
            <a:ext cx="5090617" cy="58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 1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15135" y="590550"/>
            <a:ext cx="6324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vi-VN" altLang="en-US" sz="3600" b="1" dirty="0">
                <a:solidFill>
                  <a:srgbClr val="2828F3"/>
                </a:solidFill>
                <a:ea typeface="+mj-ea"/>
                <a:cs typeface="Times New Roman" panose="02020603050405020304" pitchFamily="18" charset="0"/>
              </a:rPr>
              <a:t>Phân chia nhóm</a:t>
            </a:r>
            <a:endParaRPr lang="en-US" altLang="vi-VN" sz="3600" b="1" dirty="0">
              <a:solidFill>
                <a:srgbClr val="2828F3"/>
              </a:solidFill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6150" y="1235710"/>
            <a:ext cx="10547985" cy="5458460"/>
            <a:chOff x="251213" y="948847"/>
            <a:chExt cx="8106779" cy="5458216"/>
          </a:xfrm>
        </p:grpSpPr>
        <p:pic>
          <p:nvPicPr>
            <p:cNvPr id="2051" name="Picture 3" descr="C:\Users\Administrator\Desktop\H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13" y="3391890"/>
              <a:ext cx="3711187" cy="3015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371600" y="948847"/>
              <a:ext cx="6986392" cy="3787792"/>
              <a:chOff x="1094620" y="507858"/>
              <a:chExt cx="7259525" cy="3873789"/>
            </a:xfrm>
          </p:grpSpPr>
          <p:sp>
            <p:nvSpPr>
              <p:cNvPr id="2" name="Cloud Callout 1"/>
              <p:cNvSpPr/>
              <p:nvPr/>
            </p:nvSpPr>
            <p:spPr>
              <a:xfrm>
                <a:off x="1094620" y="507858"/>
                <a:ext cx="7259525" cy="3873789"/>
              </a:xfrm>
              <a:prstGeom prst="cloudCallout">
                <a:avLst>
                  <a:gd name="adj1" fmla="val -36506"/>
                  <a:gd name="adj2" fmla="val 52376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728324" y="1075528"/>
                <a:ext cx="6254873" cy="273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14350" algn="just"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GV chia lớp làm 4 nhóm. Em cùng nhóm bạn hãy đóng vai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trúc sư và kĩ sư xây dựng để thiết kế, lắp ráp mô hình một ngôi nhà theo ý thích của mình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22515"/>
            <a:ext cx="8596668" cy="5518848"/>
          </a:xfrm>
        </p:spPr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E5 . </a:t>
            </a:r>
            <a:r>
              <a:rPr lang="en-US" b="1" i="1" u="sng" dirty="0" err="1">
                <a:solidFill>
                  <a:srgbClr val="FF0000"/>
                </a:solidFill>
              </a:rPr>
              <a:t>Đánh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</a:rPr>
              <a:t>giá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1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51" y="2280356"/>
            <a:ext cx="7789976" cy="4334933"/>
          </a:xfrm>
        </p:spPr>
        <p:txBody>
          <a:bodyPr>
            <a:norm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(S)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(T)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(E)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…</a:t>
            </a: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(M)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800" dirty="0"/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ỹ năng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kỷ 21: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tạo, hợp tác,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biện,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iao tiếp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8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294" y="127118"/>
            <a:ext cx="9292245" cy="575397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sticker,….</a:t>
            </a:r>
          </a:p>
          <a:p>
            <a:pPr lvl="0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to), chai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carton,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6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1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666" y="1182398"/>
            <a:ext cx="8596668" cy="567560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</a:t>
            </a:r>
          </a:p>
          <a:p>
            <a:pPr>
              <a:buAutoNum type="arabicPeriod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1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91" y="20376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Một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số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hình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ảnh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lũ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lụt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thương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tâm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62" y="1485993"/>
            <a:ext cx="4323805" cy="2929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6" y="4415730"/>
            <a:ext cx="4229991" cy="2390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12" y="1483099"/>
            <a:ext cx="4375431" cy="291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26" y="4340507"/>
            <a:ext cx="4281617" cy="24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416849"/>
            <a:ext cx="12420600" cy="7288306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49394"/>
              </p:ext>
            </p:extLst>
          </p:nvPr>
        </p:nvGraphicFramePr>
        <p:xfrm>
          <a:off x="1957304" y="3496035"/>
          <a:ext cx="6736977" cy="3361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9437">
                  <a:extLst>
                    <a:ext uri="{9D8B030D-6E8A-4147-A177-3AD203B41FA5}">
                      <a16:colId xmlns:a16="http://schemas.microsoft.com/office/drawing/2014/main" val="428489541"/>
                    </a:ext>
                  </a:extLst>
                </a:gridCol>
                <a:gridCol w="1365453">
                  <a:extLst>
                    <a:ext uri="{9D8B030D-6E8A-4147-A177-3AD203B41FA5}">
                      <a16:colId xmlns:a16="http://schemas.microsoft.com/office/drawing/2014/main" val="2303816762"/>
                    </a:ext>
                  </a:extLst>
                </a:gridCol>
                <a:gridCol w="1802087">
                  <a:extLst>
                    <a:ext uri="{9D8B030D-6E8A-4147-A177-3AD203B41FA5}">
                      <a16:colId xmlns:a16="http://schemas.microsoft.com/office/drawing/2014/main" val="4243991431"/>
                    </a:ext>
                  </a:extLst>
                </a:gridCol>
              </a:tblGrid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Nguyên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liệu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Chìm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Nổi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691564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Bìa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584575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Que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gỗ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724550"/>
                  </a:ext>
                </a:extLst>
              </a:tr>
              <a:tr h="69256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Ống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hút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259594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Đất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nặn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574548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Khối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nhựa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953398"/>
                  </a:ext>
                </a:extLst>
              </a:tr>
            </a:tbl>
          </a:graphicData>
        </a:graphic>
      </p:graphicFrame>
      <p:grpSp>
        <p:nvGrpSpPr>
          <p:cNvPr id="11" name="Group 6"/>
          <p:cNvGrpSpPr>
            <a:grpSpLocks noChangeAspect="1"/>
          </p:cNvGrpSpPr>
          <p:nvPr/>
        </p:nvGrpSpPr>
        <p:grpSpPr bwMode="auto">
          <a:xfrm>
            <a:off x="7614090" y="3530413"/>
            <a:ext cx="1080191" cy="520636"/>
            <a:chOff x="2527" y="7575"/>
            <a:chExt cx="7200" cy="4320"/>
          </a:xfrm>
        </p:grpSpPr>
        <p:sp>
          <p:nvSpPr>
            <p:cNvPr id="12" name="AutoShape 8"/>
            <p:cNvSpPr>
              <a:spLocks noChangeAspect="1" noChangeArrowheads="1" noTextEdit="1"/>
            </p:cNvSpPr>
            <p:nvPr/>
          </p:nvSpPr>
          <p:spPr bwMode="auto">
            <a:xfrm>
              <a:off x="2527" y="7575"/>
              <a:ext cx="720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3826" y="7575"/>
              <a:ext cx="2950" cy="3337"/>
            </a:xfrm>
            <a:prstGeom prst="upArrow">
              <a:avLst>
                <a:gd name="adj1" fmla="val 50000"/>
                <a:gd name="adj2" fmla="val 282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975484" y="3537230"/>
            <a:ext cx="477570" cy="437124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57304" y="503481"/>
            <a:ext cx="81010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Explore-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NHÓM 1,2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sticker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9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iay-bia-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90525"/>
            <a:ext cx="292036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que tre d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30702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que tre tr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029585"/>
            <a:ext cx="2997835" cy="21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que k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90" y="3029585"/>
            <a:ext cx="289115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10 hộp đất nặn 5 màu WinQ | Shopee Việt Na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10" descr="10 hộp đất nặn 5 màu WinQ | Shopee Việt Nam"/>
          <p:cNvSpPr>
            <a:spLocks noChangeAspect="1" noChangeArrowheads="1"/>
          </p:cNvSpPr>
          <p:nvPr/>
        </p:nvSpPr>
        <p:spPr bwMode="auto">
          <a:xfrm>
            <a:off x="1831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12" descr="10 hộp đất nặn 5 màu WinQ | Shopee Việt Nam"/>
          <p:cNvSpPr>
            <a:spLocks noChangeAspect="1" noChangeArrowheads="1"/>
          </p:cNvSpPr>
          <p:nvPr/>
        </p:nvSpPr>
        <p:spPr bwMode="auto">
          <a:xfrm>
            <a:off x="1984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61" name="Picture 13" descr="C:\Users\Administrator\Desktop\h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29585"/>
            <a:ext cx="291719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15600" y="230505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Giấy</a:t>
            </a:r>
            <a:r>
              <a:rPr lang="en-US" altLang="vi-VN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bìa</a:t>
            </a:r>
            <a:r>
              <a:rPr lang="en-US" altLang="vi-VN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cứng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839444" y="5258043"/>
            <a:ext cx="217844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>
                <a:ea typeface="+mj-ea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a typeface="+mj-ea"/>
                <a:cs typeface="Times New Roman" panose="02020603050405020304" pitchFamily="18" charset="0"/>
              </a:rPr>
              <a:t>nặn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181452" y="5334243"/>
            <a:ext cx="192165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Que</a:t>
            </a:r>
            <a:r>
              <a:rPr lang="en-US" altLang="vi-VN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kem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246345" y="2286000"/>
            <a:ext cx="23454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Que</a:t>
            </a:r>
            <a:r>
              <a:rPr lang="en-US" altLang="vi-VN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tre</a:t>
            </a:r>
            <a:r>
              <a:rPr lang="en-US" altLang="vi-VN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dẹp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800835" y="220986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>
                <a:ea typeface="+mj-ea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a typeface="+mj-ea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a typeface="+mj-ea"/>
                <a:cs typeface="Times New Roman" panose="02020603050405020304" pitchFamily="18" charset="0"/>
              </a:rPr>
              <a:t>nhựa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015365" y="5144770"/>
            <a:ext cx="26638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Que</a:t>
            </a:r>
            <a:r>
              <a:rPr lang="en-US" altLang="vi-VN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tre</a:t>
            </a:r>
            <a:r>
              <a:rPr lang="en-US" altLang="vi-VN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tròn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30880" y="6025515"/>
            <a:ext cx="5608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làm dự án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4" y="289107"/>
            <a:ext cx="2651759" cy="202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52697"/>
            <a:ext cx="9772952" cy="568866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 2,3 KHÁM PHÁ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73107"/>
              </p:ext>
            </p:extLst>
          </p:nvPr>
        </p:nvGraphicFramePr>
        <p:xfrm>
          <a:off x="1097278" y="1823837"/>
          <a:ext cx="7667897" cy="455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9823">
                  <a:extLst>
                    <a:ext uri="{9D8B030D-6E8A-4147-A177-3AD203B41FA5}">
                      <a16:colId xmlns:a16="http://schemas.microsoft.com/office/drawing/2014/main" val="4087288920"/>
                    </a:ext>
                  </a:extLst>
                </a:gridCol>
                <a:gridCol w="2046973">
                  <a:extLst>
                    <a:ext uri="{9D8B030D-6E8A-4147-A177-3AD203B41FA5}">
                      <a16:colId xmlns:a16="http://schemas.microsoft.com/office/drawing/2014/main" val="2344245515"/>
                    </a:ext>
                  </a:extLst>
                </a:gridCol>
                <a:gridCol w="2051101">
                  <a:extLst>
                    <a:ext uri="{9D8B030D-6E8A-4147-A177-3AD203B41FA5}">
                      <a16:colId xmlns:a16="http://schemas.microsoft.com/office/drawing/2014/main" val="183889019"/>
                    </a:ext>
                  </a:extLst>
                </a:gridCol>
              </a:tblGrid>
              <a:tr h="1138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970819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Sỏi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447712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sò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665274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602903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chai </a:t>
                      </a:r>
                      <a:r>
                        <a:rPr lang="en-US" sz="18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367430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Xốp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bọt</a:t>
                      </a:r>
                      <a:r>
                        <a:rPr lang="en-US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183978"/>
                  </a:ext>
                </a:extLst>
              </a:tr>
            </a:tbl>
          </a:graphicData>
        </a:graphic>
      </p:graphicFrame>
      <p:grpSp>
        <p:nvGrpSpPr>
          <p:cNvPr id="9" name="Group 1"/>
          <p:cNvGrpSpPr>
            <a:grpSpLocks noChangeAspect="1"/>
          </p:cNvGrpSpPr>
          <p:nvPr/>
        </p:nvGrpSpPr>
        <p:grpSpPr bwMode="auto">
          <a:xfrm>
            <a:off x="7513678" y="2057192"/>
            <a:ext cx="1599199" cy="629687"/>
            <a:chOff x="2527" y="7575"/>
            <a:chExt cx="7200" cy="432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27" y="7575"/>
              <a:ext cx="720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3826" y="7575"/>
              <a:ext cx="2950" cy="3337"/>
            </a:xfrm>
            <a:prstGeom prst="upArrow">
              <a:avLst>
                <a:gd name="adj1" fmla="val 50000"/>
                <a:gd name="adj2" fmla="val 282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897698" y="2057192"/>
            <a:ext cx="557141" cy="487499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15600" y="230505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Vỏ</a:t>
            </a:r>
            <a:r>
              <a:rPr lang="en-US" altLang="vi-VN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sò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839444" y="5258043"/>
            <a:ext cx="217844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>
                <a:ea typeface="+mj-ea"/>
                <a:cs typeface="Times New Roman" panose="02020603050405020304" pitchFamily="18" charset="0"/>
              </a:rPr>
              <a:t>Vỏ</a:t>
            </a:r>
            <a:r>
              <a:rPr lang="en-US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a typeface="+mj-ea"/>
                <a:cs typeface="Times New Roman" panose="02020603050405020304" pitchFamily="18" charset="0"/>
              </a:rPr>
              <a:t>ngao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181452" y="5334243"/>
            <a:ext cx="192165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Lá</a:t>
            </a:r>
            <a:r>
              <a:rPr lang="en-US" altLang="vi-VN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cây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246345" y="2286000"/>
            <a:ext cx="23454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sz="3200" b="1" dirty="0" err="1">
                <a:ea typeface="+mj-ea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a typeface="+mj-ea"/>
                <a:cs typeface="Times New Roman" panose="02020603050405020304" pitchFamily="18" charset="0"/>
              </a:rPr>
              <a:t>sỏi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00835" y="220986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>
                <a:ea typeface="+mj-ea"/>
                <a:cs typeface="Times New Roman" panose="02020603050405020304" pitchFamily="18" charset="0"/>
              </a:rPr>
              <a:t>Vỏ</a:t>
            </a:r>
            <a:r>
              <a:rPr lang="en-US" sz="3200" b="1" dirty="0">
                <a:ea typeface="+mj-ea"/>
                <a:cs typeface="Times New Roman" panose="02020603050405020304" pitchFamily="18" charset="0"/>
              </a:rPr>
              <a:t> chai </a:t>
            </a:r>
            <a:r>
              <a:rPr lang="en-US" sz="3200" b="1" dirty="0" err="1">
                <a:ea typeface="+mj-ea"/>
                <a:cs typeface="Times New Roman" panose="02020603050405020304" pitchFamily="18" charset="0"/>
              </a:rPr>
              <a:t>nhựa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15365" y="5144770"/>
            <a:ext cx="26638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Xốp</a:t>
            </a:r>
            <a:r>
              <a:rPr lang="en-US" altLang="vi-VN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bọt</a:t>
            </a:r>
            <a:r>
              <a:rPr lang="en-US" altLang="vi-VN" sz="3200" b="1" dirty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a typeface="+mj-ea"/>
                <a:cs typeface="Times New Roman" panose="02020603050405020304" pitchFamily="18" charset="0"/>
              </a:rPr>
              <a:t>biển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89" y="381001"/>
            <a:ext cx="3237983" cy="18716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" y="3060927"/>
            <a:ext cx="3176625" cy="2133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4" y="3176677"/>
            <a:ext cx="2637807" cy="1891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95496"/>
            <a:ext cx="2712085" cy="18047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9" y="445309"/>
            <a:ext cx="2773195" cy="18454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45" y="3287516"/>
            <a:ext cx="3272366" cy="19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1264</Words>
  <Application>Microsoft Office PowerPoint</Application>
  <PresentationFormat>Widescreen</PresentationFormat>
  <Paragraphs>174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       </vt:lpstr>
      <vt:lpstr>PowerPoint Presentation</vt:lpstr>
      <vt:lpstr>PowerPoint Presentation</vt:lpstr>
      <vt:lpstr>PowerPoint Presentation</vt:lpstr>
      <vt:lpstr>Một số hình ảnh lũ lụt thương tâm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64</cp:revision>
  <dcterms:created xsi:type="dcterms:W3CDTF">2021-08-09T09:57:00Z</dcterms:created>
  <dcterms:modified xsi:type="dcterms:W3CDTF">2024-10-27T03:27:51Z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