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9" r:id="rId2"/>
    <p:sldId id="257" r:id="rId3"/>
    <p:sldId id="258" r:id="rId4"/>
    <p:sldId id="259" r:id="rId5"/>
    <p:sldId id="293" r:id="rId6"/>
    <p:sldId id="294" r:id="rId7"/>
    <p:sldId id="295" r:id="rId8"/>
    <p:sldId id="296" r:id="rId9"/>
    <p:sldId id="297" r:id="rId10"/>
    <p:sldId id="298" r:id="rId11"/>
    <p:sldId id="282" r:id="rId12"/>
    <p:sldId id="284" r:id="rId13"/>
    <p:sldId id="285" r:id="rId14"/>
    <p:sldId id="288" r:id="rId15"/>
    <p:sldId id="289" r:id="rId16"/>
    <p:sldId id="290" r:id="rId17"/>
    <p:sldId id="292"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96" d="100"/>
          <a:sy n="96" d="100"/>
        </p:scale>
        <p:origin x="-240"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B4ADC03-BD91-4F24-B397-4BE937725D76}"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19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72E34D-480F-4B1A-9FB8-5064C999924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128622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76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73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124241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838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97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028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56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66325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2E34D-480F-4B1A-9FB8-5064C999924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ADC03-BD91-4F24-B397-4BE937725D76}"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997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72E34D-480F-4B1A-9FB8-5064C999924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393656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72E34D-480F-4B1A-9FB8-5064C9999240}"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4ADC03-BD91-4F24-B397-4BE937725D76}"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6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72E34D-480F-4B1A-9FB8-5064C9999240}"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4ADC03-BD91-4F24-B397-4BE937725D7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65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2E34D-480F-4B1A-9FB8-5064C9999240}"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354454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72E34D-480F-4B1A-9FB8-5064C999924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DC03-BD91-4F24-B397-4BE937725D76}"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953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72E34D-480F-4B1A-9FB8-5064C999924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ADC03-BD91-4F24-B397-4BE937725D76}" type="slidenum">
              <a:rPr lang="en-US" smtClean="0"/>
              <a:t>‹#›</a:t>
            </a:fld>
            <a:endParaRPr lang="en-US"/>
          </a:p>
        </p:txBody>
      </p:sp>
    </p:spTree>
    <p:extLst>
      <p:ext uri="{BB962C8B-B14F-4D97-AF65-F5344CB8AC3E}">
        <p14:creationId xmlns:p14="http://schemas.microsoft.com/office/powerpoint/2010/main" val="244086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72E34D-480F-4B1A-9FB8-5064C9999240}" type="datetimeFigureOut">
              <a:rPr lang="en-US" smtClean="0"/>
              <a:t>8/9/2024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4ADC03-BD91-4F24-B397-4BE937725D76}" type="slidenum">
              <a:rPr lang="en-US" smtClean="0"/>
              <a:t>‹#›</a:t>
            </a:fld>
            <a:endParaRPr lang="en-US"/>
          </a:p>
        </p:txBody>
      </p:sp>
    </p:spTree>
    <p:extLst>
      <p:ext uri="{BB962C8B-B14F-4D97-AF65-F5344CB8AC3E}">
        <p14:creationId xmlns:p14="http://schemas.microsoft.com/office/powerpoint/2010/main" val="3324118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20.jp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C5444-6608-64BE-996B-6AF34A080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1FF6FCEF-F9EE-CC90-24DF-0E8804CF0D98}"/>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xmlns="" id="{D7129AF8-76B9-4A36-19CB-4759AC756C63}"/>
              </a:ext>
            </a:extLst>
          </p:cNvPr>
          <p:cNvPicPr>
            <a:picLocks noChangeAspect="1"/>
          </p:cNvPicPr>
          <p:nvPr/>
        </p:nvPicPr>
        <p:blipFill rotWithShape="1">
          <a:blip r:embed="rId2"/>
          <a:srcRect t="6112"/>
          <a:stretch/>
        </p:blipFill>
        <p:spPr>
          <a:xfrm>
            <a:off x="526212" y="557200"/>
            <a:ext cx="10524227" cy="5658928"/>
          </a:xfrm>
          <a:prstGeom prst="rect">
            <a:avLst/>
          </a:prstGeom>
        </p:spPr>
      </p:pic>
      <p:pic>
        <p:nvPicPr>
          <p:cNvPr id="1026" name="Picture 2" descr="Hình ảnh Mặt Trời Vui Vẻ Dễ Thương Vui Nhộn Với đôi Mắt Dễ Thương PNG , Mặt  Trời, Tính Cách, Linh Vật PNG trong suốt và Vector để tải xuống miễn">
            <a:extLst>
              <a:ext uri="{FF2B5EF4-FFF2-40B4-BE49-F238E27FC236}">
                <a16:creationId xmlns:a16="http://schemas.microsoft.com/office/drawing/2014/main" xmlns="" id="{F6568F38-3F2A-DF52-602D-964A716161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2282" y="-431324"/>
            <a:ext cx="2419872" cy="241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25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B5CCA1-3787-79D8-1A58-BBB79CC6FCC3}"/>
              </a:ext>
            </a:extLst>
          </p:cNvPr>
          <p:cNvPicPr>
            <a:picLocks noChangeAspect="1"/>
          </p:cNvPicPr>
          <p:nvPr/>
        </p:nvPicPr>
        <p:blipFill>
          <a:blip r:embed="rId2"/>
          <a:stretch>
            <a:fillRect/>
          </a:stretch>
        </p:blipFill>
        <p:spPr>
          <a:xfrm>
            <a:off x="1984075" y="612543"/>
            <a:ext cx="8886645" cy="4548118"/>
          </a:xfrm>
          <a:prstGeom prst="rect">
            <a:avLst/>
          </a:prstGeom>
        </p:spPr>
      </p:pic>
      <p:sp>
        <p:nvSpPr>
          <p:cNvPr id="5" name="TextBox 4">
            <a:extLst>
              <a:ext uri="{FF2B5EF4-FFF2-40B4-BE49-F238E27FC236}">
                <a16:creationId xmlns:a16="http://schemas.microsoft.com/office/drawing/2014/main" xmlns="" id="{73C933BA-5F43-775E-765C-468ED42754F3}"/>
              </a:ext>
            </a:extLst>
          </p:cNvPr>
          <p:cNvSpPr txBox="1"/>
          <p:nvPr/>
        </p:nvSpPr>
        <p:spPr>
          <a:xfrm>
            <a:off x="3037936" y="5160661"/>
            <a:ext cx="6116128" cy="646331"/>
          </a:xfrm>
          <a:prstGeom prst="rect">
            <a:avLst/>
          </a:prstGeom>
          <a:noFill/>
        </p:spPr>
        <p:txBody>
          <a:bodyPr wrap="square">
            <a:spAutoFit/>
          </a:bodyPr>
          <a:lstStyle/>
          <a:p>
            <a:r>
              <a:rPr lang="vi-VN" b="0" i="0" dirty="0">
                <a:solidFill>
                  <a:srgbClr val="3D3D3D"/>
                </a:solidFill>
                <a:effectLst/>
                <a:highlight>
                  <a:srgbClr val="FFFFFF"/>
                </a:highlight>
                <a:latin typeface="Tahoma" panose="020B0604030504040204" pitchFamily="34" charset="0"/>
              </a:rPr>
              <a:t>Trên cao, giá như ông Mặt Trời hé màn mây nhìn xuống, hẳn ông sẽ mỉm cười vuốt râu: “Con gái ta được việc lắm”.</a:t>
            </a:r>
            <a:endParaRPr lang="en-US" dirty="0"/>
          </a:p>
        </p:txBody>
      </p:sp>
    </p:spTree>
    <p:extLst>
      <p:ext uri="{BB962C8B-B14F-4D97-AF65-F5344CB8AC3E}">
        <p14:creationId xmlns:p14="http://schemas.microsoft.com/office/powerpoint/2010/main" val="343735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1009"/>
          </a:xfrm>
          <a:prstGeom prst="rect">
            <a:avLst/>
          </a:prstGeom>
        </p:spPr>
      </p:pic>
      <p:sp>
        <p:nvSpPr>
          <p:cNvPr id="3" name="TextBox 2"/>
          <p:cNvSpPr txBox="1"/>
          <p:nvPr/>
        </p:nvSpPr>
        <p:spPr>
          <a:xfrm>
            <a:off x="1492738" y="578338"/>
            <a:ext cx="8745416"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vừa kể cho các con nghe câu chuyện gì?</a:t>
            </a:r>
          </a:p>
        </p:txBody>
      </p:sp>
      <p:sp>
        <p:nvSpPr>
          <p:cNvPr id="4" name="TextBox 3"/>
          <p:cNvSpPr txBox="1"/>
          <p:nvPr/>
        </p:nvSpPr>
        <p:spPr>
          <a:xfrm>
            <a:off x="1305169" y="1224669"/>
            <a:ext cx="8745416"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Trong truyện có những nhân vật nào?</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00368120"/>
      </p:ext>
    </p:extLst>
  </p:cSld>
  <p:clrMapOvr>
    <a:masterClrMapping/>
  </p:clrMapOvr>
  <mc:AlternateContent xmlns:mc="http://schemas.openxmlformats.org/markup-compatibility/2006" xmlns:p14="http://schemas.microsoft.com/office/powerpoint/2010/main">
    <mc:Choice Requires="p14">
      <p:transition spd="slow" p14:dur="2000" advTm="12584"/>
    </mc:Choice>
    <mc:Fallback xmlns="">
      <p:transition spd="slow" advTm="1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inVertical)">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1009"/>
          </a:xfrm>
          <a:prstGeom prst="rect">
            <a:avLst/>
          </a:prstGeom>
        </p:spPr>
      </p:pic>
      <p:sp>
        <p:nvSpPr>
          <p:cNvPr id="6" name="TextBox 5"/>
          <p:cNvSpPr txBox="1"/>
          <p:nvPr/>
        </p:nvSpPr>
        <p:spPr>
          <a:xfrm>
            <a:off x="2446216" y="711200"/>
            <a:ext cx="7690338"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Anh Đất có quan hệ thế nào với cô Trăng?</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46753005"/>
      </p:ext>
    </p:extLst>
  </p:cSld>
  <p:clrMapOvr>
    <a:masterClrMapping/>
  </p:clrMapOvr>
  <mc:AlternateContent xmlns:mc="http://schemas.openxmlformats.org/markup-compatibility/2006" xmlns:p14="http://schemas.microsoft.com/office/powerpoint/2010/main">
    <mc:Choice Requires="p14">
      <p:transition spd="slow" p14:dur="2000" advTm="56034"/>
    </mc:Choice>
    <mc:Fallback xmlns="">
      <p:transition spd="slow" advTm="5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1" nodeType="clickEffect">
                                  <p:stCondLst>
                                    <p:cond delay="0"/>
                                  </p:stCondLst>
                                  <p:childTnLst>
                                    <p:animEffect transition="out" filter="fade">
                                      <p:cBhvr>
                                        <p:cTn id="15" dur="1000"/>
                                        <p:tgtEl>
                                          <p:spTgt spid="6"/>
                                        </p:tgtEl>
                                      </p:cBhvr>
                                    </p:animEffect>
                                    <p:anim calcmode="lin" valueType="num">
                                      <p:cBhvr>
                                        <p:cTn id="16" dur="1000"/>
                                        <p:tgtEl>
                                          <p:spTgt spid="6"/>
                                        </p:tgtEl>
                                        <p:attrNameLst>
                                          <p:attrName>ppt_x</p:attrName>
                                        </p:attrNameLst>
                                      </p:cBhvr>
                                      <p:tavLst>
                                        <p:tav tm="0">
                                          <p:val>
                                            <p:strVal val="ppt_x"/>
                                          </p:val>
                                        </p:tav>
                                        <p:tav tm="100000">
                                          <p:val>
                                            <p:strVal val="ppt_x"/>
                                          </p:val>
                                        </p:tav>
                                      </p:tavLst>
                                    </p:anim>
                                    <p:anim calcmode="lin" valueType="num">
                                      <p:cBhvr>
                                        <p:cTn id="17" dur="1000"/>
                                        <p:tgtEl>
                                          <p:spTgt spid="6"/>
                                        </p:tgtEl>
                                        <p:attrNameLst>
                                          <p:attrName>ppt_y</p:attrName>
                                        </p:attrNameLst>
                                      </p:cBhvr>
                                      <p:tavLst>
                                        <p:tav tm="0">
                                          <p:val>
                                            <p:strVal val="ppt_y"/>
                                          </p:val>
                                        </p:tav>
                                        <p:tav tm="100000">
                                          <p:val>
                                            <p:strVal val="ppt_y+.1"/>
                                          </p:val>
                                        </p:tav>
                                      </p:tavLst>
                                    </p:anim>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1368"/>
          </a:xfrm>
          <a:prstGeom prst="rect">
            <a:avLst/>
          </a:prstGeom>
        </p:spPr>
      </p:pic>
      <p:sp>
        <p:nvSpPr>
          <p:cNvPr id="3" name="TextBox 2"/>
          <p:cNvSpPr txBox="1"/>
          <p:nvPr/>
        </p:nvSpPr>
        <p:spPr>
          <a:xfrm>
            <a:off x="2133600" y="734646"/>
            <a:ext cx="762781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Trăng đã hỏi ông mặt trời điều gì?</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17613438"/>
      </p:ext>
    </p:extLst>
  </p:cSld>
  <p:clrMapOvr>
    <a:masterClrMapping/>
  </p:clrMapOvr>
  <mc:AlternateContent xmlns:mc="http://schemas.openxmlformats.org/markup-compatibility/2006" xmlns:p14="http://schemas.microsoft.com/office/powerpoint/2010/main">
    <mc:Choice Requires="p14">
      <p:transition spd="slow" p14:dur="2000" advTm="19164"/>
    </mc:Choice>
    <mc:Fallback xmlns="">
      <p:transition spd="slow" advTm="1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1368"/>
          </a:xfrm>
          <a:prstGeom prst="rect">
            <a:avLst/>
          </a:prstGeom>
        </p:spPr>
      </p:pic>
      <p:sp>
        <p:nvSpPr>
          <p:cNvPr id="3" name="TextBox 2"/>
          <p:cNvSpPr txBox="1"/>
          <p:nvPr/>
        </p:nvSpPr>
        <p:spPr>
          <a:xfrm>
            <a:off x="1930399" y="282974"/>
            <a:ext cx="8026400"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Và ông mặt trời đã trả lời cô Trăng như thế nào nhỉ?</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74034111"/>
      </p:ext>
    </p:extLst>
  </p:cSld>
  <p:clrMapOvr>
    <a:masterClrMapping/>
  </p:clrMapOvr>
  <mc:AlternateContent xmlns:mc="http://schemas.openxmlformats.org/markup-compatibility/2006" xmlns:p14="http://schemas.microsoft.com/office/powerpoint/2010/main">
    <mc:Choice Requires="p14">
      <p:transition spd="slow" p14:dur="2000" advTm="35887"/>
    </mc:Choice>
    <mc:Fallback xmlns="">
      <p:transition spd="slow" advTm="3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1368"/>
          </a:xfrm>
          <a:prstGeom prst="rect">
            <a:avLst/>
          </a:prstGeom>
        </p:spPr>
      </p:pic>
      <p:sp>
        <p:nvSpPr>
          <p:cNvPr id="3" name="TextBox 2"/>
          <p:cNvSpPr txBox="1"/>
          <p:nvPr/>
        </p:nvSpPr>
        <p:spPr>
          <a:xfrm>
            <a:off x="1930399" y="282974"/>
            <a:ext cx="8026400"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Đất và Trăng đến với các em nhỏ vào mùa nào? Và bằng cách nào?</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51590135"/>
      </p:ext>
    </p:extLst>
  </p:cSld>
  <p:clrMapOvr>
    <a:masterClrMapping/>
  </p:clrMapOvr>
  <mc:AlternateContent xmlns:mc="http://schemas.openxmlformats.org/markup-compatibility/2006" xmlns:p14="http://schemas.microsoft.com/office/powerpoint/2010/main">
    <mc:Choice Requires="p14">
      <p:transition spd="slow" p14:dur="2000" advTm="38559"/>
    </mc:Choice>
    <mc:Fallback xmlns="">
      <p:transition spd="slow" advTm="3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1368"/>
          </a:xfrm>
          <a:prstGeom prst="rect">
            <a:avLst/>
          </a:prstGeom>
        </p:spPr>
      </p:pic>
      <p:sp>
        <p:nvSpPr>
          <p:cNvPr id="3" name="TextBox 2"/>
          <p:cNvSpPr txBox="1"/>
          <p:nvPr/>
        </p:nvSpPr>
        <p:spPr>
          <a:xfrm>
            <a:off x="1930399" y="282974"/>
            <a:ext cx="8026400"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Nếu ông mặt trời trên cao nhìn xuống sẽ như thế nào?</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13705812"/>
      </p:ext>
    </p:extLst>
  </p:cSld>
  <p:clrMapOvr>
    <a:masterClrMapping/>
  </p:clrMapOvr>
  <mc:AlternateContent xmlns:mc="http://schemas.openxmlformats.org/markup-compatibility/2006" xmlns:p14="http://schemas.microsoft.com/office/powerpoint/2010/main">
    <mc:Choice Requires="p14">
      <p:transition spd="slow" p14:dur="2000" advTm="25778"/>
    </mc:Choice>
    <mc:Fallback xmlns="">
      <p:transition spd="slow" advTm="2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1009"/>
          </a:xfrm>
          <a:prstGeom prst="rect">
            <a:avLst/>
          </a:prstGeom>
        </p:spPr>
      </p:pic>
      <p:sp>
        <p:nvSpPr>
          <p:cNvPr id="3" name="TextBox 2"/>
          <p:cNvSpPr txBox="1"/>
          <p:nvPr/>
        </p:nvSpPr>
        <p:spPr>
          <a:xfrm>
            <a:off x="2297723" y="1656862"/>
            <a:ext cx="8135815" cy="1323439"/>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Qua câu chuyện cô con út của ông mặt trời các con học được điều gì?</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34836041"/>
      </p:ext>
    </p:extLst>
  </p:cSld>
  <p:clrMapOvr>
    <a:masterClrMapping/>
  </p:clrMapOvr>
  <mc:AlternateContent xmlns:mc="http://schemas.openxmlformats.org/markup-compatibility/2006" xmlns:p14="http://schemas.microsoft.com/office/powerpoint/2010/main">
    <mc:Choice Requires="p14">
      <p:transition spd="slow" p14:dur="2000" advTm="30642"/>
    </mc:Choice>
    <mc:Fallback xmlns="">
      <p:transition spd="slow" advTm="3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311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56457625"/>
      </p:ext>
    </p:extLst>
  </p:cSld>
  <p:clrMapOvr>
    <a:masterClrMapping/>
  </p:clrMapOvr>
  <mc:AlternateContent xmlns:mc="http://schemas.openxmlformats.org/markup-compatibility/2006" xmlns:p14="http://schemas.microsoft.com/office/powerpoint/2010/main">
    <mc:Choice Requires="p14">
      <p:transition spd="slow" p14:dur="2000" advTm="9457"/>
    </mc:Choice>
    <mc:Fallback xmlns="">
      <p:transition spd="slow" advTm="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0E2E9C-E233-9E0A-2385-7422AC1ED1A3}"/>
              </a:ext>
            </a:extLst>
          </p:cNvPr>
          <p:cNvPicPr>
            <a:picLocks noChangeAspect="1"/>
          </p:cNvPicPr>
          <p:nvPr/>
        </p:nvPicPr>
        <p:blipFill>
          <a:blip r:embed="rId2"/>
          <a:stretch>
            <a:fillRect/>
          </a:stretch>
        </p:blipFill>
        <p:spPr>
          <a:xfrm>
            <a:off x="2035834" y="659011"/>
            <a:ext cx="8536671" cy="4442344"/>
          </a:xfrm>
          <a:prstGeom prst="rect">
            <a:avLst/>
          </a:prstGeom>
        </p:spPr>
      </p:pic>
      <p:sp>
        <p:nvSpPr>
          <p:cNvPr id="6" name="TextBox 5">
            <a:extLst>
              <a:ext uri="{FF2B5EF4-FFF2-40B4-BE49-F238E27FC236}">
                <a16:creationId xmlns:a16="http://schemas.microsoft.com/office/drawing/2014/main" xmlns="" id="{B3684726-37E9-0A9F-A3CA-8BC5DB21AB48}"/>
              </a:ext>
            </a:extLst>
          </p:cNvPr>
          <p:cNvSpPr txBox="1"/>
          <p:nvPr/>
        </p:nvSpPr>
        <p:spPr>
          <a:xfrm>
            <a:off x="973044" y="5204740"/>
            <a:ext cx="10662249" cy="830997"/>
          </a:xfrm>
          <a:prstGeom prst="rect">
            <a:avLst/>
          </a:prstGeom>
          <a:noFill/>
        </p:spPr>
        <p:txBody>
          <a:bodyPr wrap="square">
            <a:spAutoFit/>
          </a:bodyPr>
          <a:lstStyle/>
          <a:p>
            <a:pPr algn="ctr"/>
            <a:r>
              <a:rPr lang="vi-VN" sz="1600" b="0" i="0" dirty="0">
                <a:solidFill>
                  <a:srgbClr val="3D3D3D"/>
                </a:solidFill>
                <a:effectLst/>
                <a:highlight>
                  <a:srgbClr val="FFFFFF"/>
                </a:highlight>
                <a:latin typeface="Tahoma" panose="020B0604030504040204" pitchFamily="34" charset="0"/>
              </a:rPr>
              <a:t>Ông Mặt Trời có rất nhiều con, nhưng chỉ có một con gái duy nhất là út Trăng xinh đẹp, bé bỏng.</a:t>
            </a:r>
            <a:r>
              <a:rPr lang="vi-VN" sz="1600" dirty="0"/>
              <a:t/>
            </a:r>
            <a:br>
              <a:rPr lang="vi-VN" sz="1600" dirty="0"/>
            </a:br>
            <a:r>
              <a:rPr lang="vi-VN" sz="1600" b="0" i="0" dirty="0">
                <a:solidFill>
                  <a:srgbClr val="3D3D3D"/>
                </a:solidFill>
                <a:effectLst/>
                <a:highlight>
                  <a:srgbClr val="FFFFFF"/>
                </a:highlight>
                <a:latin typeface="Tahoma" panose="020B0604030504040204" pitchFamily="34" charset="0"/>
              </a:rPr>
              <a:t>Người anh kề với cô là Đất. Ngay từ nhỏ hai anh em Đất và Trăng đã rất thân nhau. Trò chơi thích nhất của hai anh em là chạy vòng tròn. Trăng nắm tay anh chạy quanh. Hai anh em tính nết mỗi người một khác. </a:t>
            </a:r>
            <a:endParaRPr lang="en-US" sz="1600" dirty="0"/>
          </a:p>
        </p:txBody>
      </p:sp>
    </p:spTree>
    <p:extLst>
      <p:ext uri="{BB962C8B-B14F-4D97-AF65-F5344CB8AC3E}">
        <p14:creationId xmlns:p14="http://schemas.microsoft.com/office/powerpoint/2010/main" val="98937043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78FD5C-3F6C-43E6-15FB-4E573AC7A04A}"/>
              </a:ext>
            </a:extLst>
          </p:cNvPr>
          <p:cNvPicPr>
            <a:picLocks noChangeAspect="1"/>
          </p:cNvPicPr>
          <p:nvPr/>
        </p:nvPicPr>
        <p:blipFill>
          <a:blip r:embed="rId2"/>
          <a:stretch>
            <a:fillRect/>
          </a:stretch>
        </p:blipFill>
        <p:spPr>
          <a:xfrm>
            <a:off x="2337759" y="724973"/>
            <a:ext cx="7226119" cy="3760763"/>
          </a:xfrm>
          <a:prstGeom prst="rect">
            <a:avLst/>
          </a:prstGeom>
        </p:spPr>
      </p:pic>
      <p:sp>
        <p:nvSpPr>
          <p:cNvPr id="6" name="TextBox 5">
            <a:extLst>
              <a:ext uri="{FF2B5EF4-FFF2-40B4-BE49-F238E27FC236}">
                <a16:creationId xmlns:a16="http://schemas.microsoft.com/office/drawing/2014/main" xmlns="" id="{B1CFFA3D-F7BD-619D-EC8F-63596B7F4CD6}"/>
              </a:ext>
            </a:extLst>
          </p:cNvPr>
          <p:cNvSpPr txBox="1"/>
          <p:nvPr/>
        </p:nvSpPr>
        <p:spPr>
          <a:xfrm>
            <a:off x="2053087" y="4701722"/>
            <a:ext cx="7617124" cy="646331"/>
          </a:xfrm>
          <a:prstGeom prst="rect">
            <a:avLst/>
          </a:prstGeom>
          <a:noFill/>
        </p:spPr>
        <p:txBody>
          <a:bodyPr wrap="square">
            <a:spAutoFit/>
          </a:bodyPr>
          <a:lstStyle/>
          <a:p>
            <a:pPr algn="ctr"/>
            <a:r>
              <a:rPr lang="vi-VN" b="0" i="0" dirty="0">
                <a:solidFill>
                  <a:srgbClr val="3D3D3D"/>
                </a:solidFill>
                <a:effectLst/>
                <a:highlight>
                  <a:srgbClr val="FFFFFF"/>
                </a:highlight>
                <a:latin typeface="Tahoma" panose="020B0604030504040204" pitchFamily="34" charset="0"/>
              </a:rPr>
              <a:t>Đất hiền lành, làm lụng quanh năm. Đất làm ra bao nhiêu của cải cho con người. Khắp nơi chim chóc ca hát. </a:t>
            </a:r>
            <a:endParaRPr lang="en-US" dirty="0"/>
          </a:p>
        </p:txBody>
      </p:sp>
    </p:spTree>
    <p:extLst>
      <p:ext uri="{BB962C8B-B14F-4D97-AF65-F5344CB8AC3E}">
        <p14:creationId xmlns:p14="http://schemas.microsoft.com/office/powerpoint/2010/main" val="107046782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F06579-A826-D0EE-66D9-344CB0D08CBF}"/>
              </a:ext>
            </a:extLst>
          </p:cNvPr>
          <p:cNvPicPr>
            <a:picLocks noChangeAspect="1"/>
          </p:cNvPicPr>
          <p:nvPr/>
        </p:nvPicPr>
        <p:blipFill>
          <a:blip r:embed="rId2"/>
          <a:stretch>
            <a:fillRect/>
          </a:stretch>
        </p:blipFill>
        <p:spPr>
          <a:xfrm>
            <a:off x="2234242" y="671396"/>
            <a:ext cx="8222709" cy="4262911"/>
          </a:xfrm>
          <a:prstGeom prst="rect">
            <a:avLst/>
          </a:prstGeom>
        </p:spPr>
      </p:pic>
      <p:sp>
        <p:nvSpPr>
          <p:cNvPr id="6" name="TextBox 5">
            <a:extLst>
              <a:ext uri="{FF2B5EF4-FFF2-40B4-BE49-F238E27FC236}">
                <a16:creationId xmlns:a16="http://schemas.microsoft.com/office/drawing/2014/main" xmlns="" id="{C11FF057-05DC-5E2D-4818-52347423B035}"/>
              </a:ext>
            </a:extLst>
          </p:cNvPr>
          <p:cNvSpPr txBox="1"/>
          <p:nvPr/>
        </p:nvSpPr>
        <p:spPr>
          <a:xfrm>
            <a:off x="1958197" y="5236558"/>
            <a:ext cx="8635040" cy="369332"/>
          </a:xfrm>
          <a:prstGeom prst="rect">
            <a:avLst/>
          </a:prstGeom>
          <a:noFill/>
        </p:spPr>
        <p:txBody>
          <a:bodyPr wrap="square">
            <a:spAutoFit/>
          </a:bodyPr>
          <a:lstStyle/>
          <a:p>
            <a:r>
              <a:rPr lang="vi-VN" b="0" i="0" dirty="0">
                <a:solidFill>
                  <a:srgbClr val="3D3D3D"/>
                </a:solidFill>
                <a:effectLst/>
                <a:highlight>
                  <a:srgbClr val="FFFFFF"/>
                </a:highlight>
                <a:latin typeface="Tahoma" panose="020B0604030504040204" pitchFamily="34" charset="0"/>
              </a:rPr>
              <a:t>Cô Trăng tính tình dịu dàng, nhưng không thích làm việc, suốt ngày chỉ rong chơi</a:t>
            </a:r>
            <a:endParaRPr lang="en-US" dirty="0"/>
          </a:p>
        </p:txBody>
      </p:sp>
    </p:spTree>
    <p:extLst>
      <p:ext uri="{BB962C8B-B14F-4D97-AF65-F5344CB8AC3E}">
        <p14:creationId xmlns:p14="http://schemas.microsoft.com/office/powerpoint/2010/main" val="235260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8C8B86-E9E2-9663-FE1B-3AFEFB268309}"/>
              </a:ext>
            </a:extLst>
          </p:cNvPr>
          <p:cNvPicPr>
            <a:picLocks noChangeAspect="1"/>
          </p:cNvPicPr>
          <p:nvPr/>
        </p:nvPicPr>
        <p:blipFill>
          <a:blip r:embed="rId2"/>
          <a:stretch>
            <a:fillRect/>
          </a:stretch>
        </p:blipFill>
        <p:spPr>
          <a:xfrm>
            <a:off x="1570008" y="650386"/>
            <a:ext cx="9192285" cy="4777952"/>
          </a:xfrm>
          <a:prstGeom prst="rect">
            <a:avLst/>
          </a:prstGeom>
        </p:spPr>
      </p:pic>
      <p:sp>
        <p:nvSpPr>
          <p:cNvPr id="5" name="TextBox 4">
            <a:extLst>
              <a:ext uri="{FF2B5EF4-FFF2-40B4-BE49-F238E27FC236}">
                <a16:creationId xmlns:a16="http://schemas.microsoft.com/office/drawing/2014/main" xmlns="" id="{F925C8D8-9E9A-BA1B-53C3-A0748A60E1A6}"/>
              </a:ext>
            </a:extLst>
          </p:cNvPr>
          <p:cNvSpPr txBox="1"/>
          <p:nvPr/>
        </p:nvSpPr>
        <p:spPr>
          <a:xfrm>
            <a:off x="1669210" y="5428338"/>
            <a:ext cx="9355347" cy="646331"/>
          </a:xfrm>
          <a:prstGeom prst="rect">
            <a:avLst/>
          </a:prstGeom>
          <a:noFill/>
        </p:spPr>
        <p:txBody>
          <a:bodyPr wrap="square">
            <a:spAutoFit/>
          </a:bodyPr>
          <a:lstStyle/>
          <a:p>
            <a:r>
              <a:rPr lang="vi-VN" b="0" i="0" dirty="0">
                <a:solidFill>
                  <a:srgbClr val="3D3D3D"/>
                </a:solidFill>
                <a:effectLst/>
                <a:highlight>
                  <a:srgbClr val="FFFFFF"/>
                </a:highlight>
                <a:latin typeface="Tahoma" panose="020B0604030504040204" pitchFamily="34" charset="0"/>
              </a:rPr>
              <a:t>Ông Mặt Trời rất yêu thương các con. Ông tỏa hơi nóng sưởi ấm cho chúng. </a:t>
            </a:r>
            <a:endParaRPr lang="en-US" b="0" i="0" dirty="0">
              <a:solidFill>
                <a:srgbClr val="3D3D3D"/>
              </a:solidFill>
              <a:effectLst/>
              <a:highlight>
                <a:srgbClr val="FFFFFF"/>
              </a:highlight>
              <a:latin typeface="Tahoma" panose="020B0604030504040204" pitchFamily="34" charset="0"/>
            </a:endParaRPr>
          </a:p>
          <a:p>
            <a:pPr algn="ctr"/>
            <a:r>
              <a:rPr lang="vi-VN" b="0" i="0" dirty="0">
                <a:solidFill>
                  <a:srgbClr val="3D3D3D"/>
                </a:solidFill>
                <a:effectLst/>
                <a:highlight>
                  <a:srgbClr val="FFFFFF"/>
                </a:highlight>
                <a:latin typeface="Tahoma" panose="020B0604030504040204" pitchFamily="34" charset="0"/>
              </a:rPr>
              <a:t>Còn các con ông tươi vui rạng rỡ. </a:t>
            </a:r>
            <a:endParaRPr lang="en-US" dirty="0"/>
          </a:p>
        </p:txBody>
      </p:sp>
    </p:spTree>
    <p:extLst>
      <p:ext uri="{BB962C8B-B14F-4D97-AF65-F5344CB8AC3E}">
        <p14:creationId xmlns:p14="http://schemas.microsoft.com/office/powerpoint/2010/main" val="53241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D68596-67EE-F981-B574-3AECE011B396}"/>
              </a:ext>
            </a:extLst>
          </p:cNvPr>
          <p:cNvPicPr>
            <a:picLocks noChangeAspect="1"/>
          </p:cNvPicPr>
          <p:nvPr/>
        </p:nvPicPr>
        <p:blipFill>
          <a:blip r:embed="rId2"/>
          <a:stretch>
            <a:fillRect/>
          </a:stretch>
        </p:blipFill>
        <p:spPr>
          <a:xfrm>
            <a:off x="2182484" y="720900"/>
            <a:ext cx="8391614" cy="4348503"/>
          </a:xfrm>
          <a:prstGeom prst="rect">
            <a:avLst/>
          </a:prstGeom>
        </p:spPr>
      </p:pic>
      <p:sp>
        <p:nvSpPr>
          <p:cNvPr id="5" name="TextBox 4">
            <a:extLst>
              <a:ext uri="{FF2B5EF4-FFF2-40B4-BE49-F238E27FC236}">
                <a16:creationId xmlns:a16="http://schemas.microsoft.com/office/drawing/2014/main" xmlns="" id="{8837AB9F-46F9-D91F-B49F-45B1A8866562}"/>
              </a:ext>
            </a:extLst>
          </p:cNvPr>
          <p:cNvSpPr txBox="1"/>
          <p:nvPr/>
        </p:nvSpPr>
        <p:spPr>
          <a:xfrm>
            <a:off x="1673525" y="5202053"/>
            <a:ext cx="9014603" cy="369332"/>
          </a:xfrm>
          <a:prstGeom prst="rect">
            <a:avLst/>
          </a:prstGeom>
          <a:noFill/>
        </p:spPr>
        <p:txBody>
          <a:bodyPr wrap="square">
            <a:spAutoFit/>
          </a:bodyPr>
          <a:lstStyle/>
          <a:p>
            <a:pPr algn="ctr"/>
            <a:r>
              <a:rPr lang="vi-VN" b="0" i="0" dirty="0">
                <a:solidFill>
                  <a:srgbClr val="3D3D3D"/>
                </a:solidFill>
                <a:effectLst/>
                <a:highlight>
                  <a:srgbClr val="FFFFFF"/>
                </a:highlight>
                <a:latin typeface="Tahoma" panose="020B0604030504040204" pitchFamily="34" charset="0"/>
              </a:rPr>
              <a:t>Cô Trăng nũng nịu quỳ xuống bên cha thỏ thẻ: “Cha ơi! Con biết làm gì bây giờ?”.</a:t>
            </a:r>
            <a:endParaRPr lang="en-US" dirty="0"/>
          </a:p>
        </p:txBody>
      </p:sp>
    </p:spTree>
    <p:extLst>
      <p:ext uri="{BB962C8B-B14F-4D97-AF65-F5344CB8AC3E}">
        <p14:creationId xmlns:p14="http://schemas.microsoft.com/office/powerpoint/2010/main" val="138255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C942C8-10FA-71E7-B992-D323CB13EFE8}"/>
              </a:ext>
            </a:extLst>
          </p:cNvPr>
          <p:cNvPicPr>
            <a:picLocks noChangeAspect="1"/>
          </p:cNvPicPr>
          <p:nvPr/>
        </p:nvPicPr>
        <p:blipFill>
          <a:blip r:embed="rId2"/>
          <a:stretch>
            <a:fillRect/>
          </a:stretch>
        </p:blipFill>
        <p:spPr>
          <a:xfrm>
            <a:off x="2093452" y="706160"/>
            <a:ext cx="8005095" cy="4116006"/>
          </a:xfrm>
          <a:prstGeom prst="rect">
            <a:avLst/>
          </a:prstGeom>
        </p:spPr>
      </p:pic>
      <p:sp>
        <p:nvSpPr>
          <p:cNvPr id="5" name="TextBox 4">
            <a:extLst>
              <a:ext uri="{FF2B5EF4-FFF2-40B4-BE49-F238E27FC236}">
                <a16:creationId xmlns:a16="http://schemas.microsoft.com/office/drawing/2014/main" xmlns="" id="{06977225-417E-A711-2032-2F49B8A73AFD}"/>
              </a:ext>
            </a:extLst>
          </p:cNvPr>
          <p:cNvSpPr txBox="1"/>
          <p:nvPr/>
        </p:nvSpPr>
        <p:spPr>
          <a:xfrm>
            <a:off x="1690777" y="4822166"/>
            <a:ext cx="8980098" cy="1200329"/>
          </a:xfrm>
          <a:prstGeom prst="rect">
            <a:avLst/>
          </a:prstGeom>
          <a:noFill/>
        </p:spPr>
        <p:txBody>
          <a:bodyPr wrap="square">
            <a:spAutoFit/>
          </a:bodyPr>
          <a:lstStyle/>
          <a:p>
            <a:r>
              <a:rPr lang="vi-VN" b="0" i="0" dirty="0">
                <a:solidFill>
                  <a:srgbClr val="3D3D3D"/>
                </a:solidFill>
                <a:effectLst/>
                <a:highlight>
                  <a:srgbClr val="FFFFFF"/>
                </a:highlight>
                <a:latin typeface="Tahoma" panose="020B0604030504040204" pitchFamily="34" charset="0"/>
              </a:rPr>
              <a:t>Ông Mặt Trời vuốt mái tóc con bảo: “Đêm đêm con hãy tỏa ánh sáng của con xuống đất làm dịu mát muôn loài”. Từ đó cô Trăng đã bắt đầu làm việc. Nhiều khi anh Đất thấy thiếu em gái.</a:t>
            </a:r>
            <a:r>
              <a:rPr lang="vi-VN" dirty="0"/>
              <a:t/>
            </a:r>
            <a:br>
              <a:rPr lang="vi-VN" dirty="0"/>
            </a:br>
            <a:endParaRPr lang="en-US" dirty="0"/>
          </a:p>
        </p:txBody>
      </p:sp>
    </p:spTree>
    <p:extLst>
      <p:ext uri="{BB962C8B-B14F-4D97-AF65-F5344CB8AC3E}">
        <p14:creationId xmlns:p14="http://schemas.microsoft.com/office/powerpoint/2010/main" val="87634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E08BCA-3A11-4368-A283-EF57E4B018D9}"/>
              </a:ext>
            </a:extLst>
          </p:cNvPr>
          <p:cNvPicPr>
            <a:picLocks noChangeAspect="1"/>
          </p:cNvPicPr>
          <p:nvPr/>
        </p:nvPicPr>
        <p:blipFill>
          <a:blip r:embed="rId2"/>
          <a:stretch>
            <a:fillRect/>
          </a:stretch>
        </p:blipFill>
        <p:spPr>
          <a:xfrm>
            <a:off x="2260120" y="671239"/>
            <a:ext cx="8299662" cy="4319746"/>
          </a:xfrm>
          <a:prstGeom prst="rect">
            <a:avLst/>
          </a:prstGeom>
        </p:spPr>
      </p:pic>
      <p:sp>
        <p:nvSpPr>
          <p:cNvPr id="5" name="TextBox 4">
            <a:extLst>
              <a:ext uri="{FF2B5EF4-FFF2-40B4-BE49-F238E27FC236}">
                <a16:creationId xmlns:a16="http://schemas.microsoft.com/office/drawing/2014/main" xmlns="" id="{CE7F9C1F-4061-A6D9-2A43-B014AAF24028}"/>
              </a:ext>
            </a:extLst>
          </p:cNvPr>
          <p:cNvSpPr txBox="1"/>
          <p:nvPr/>
        </p:nvSpPr>
        <p:spPr>
          <a:xfrm>
            <a:off x="2001328" y="4990985"/>
            <a:ext cx="8893834" cy="923330"/>
          </a:xfrm>
          <a:prstGeom prst="rect">
            <a:avLst/>
          </a:prstGeom>
          <a:noFill/>
        </p:spPr>
        <p:txBody>
          <a:bodyPr wrap="square">
            <a:spAutoFit/>
          </a:bodyPr>
          <a:lstStyle/>
          <a:p>
            <a:r>
              <a:rPr lang="vi-VN" b="0" i="0" dirty="0">
                <a:solidFill>
                  <a:srgbClr val="3D3D3D"/>
                </a:solidFill>
                <a:effectLst/>
                <a:highlight>
                  <a:srgbClr val="FFFFFF"/>
                </a:highlight>
                <a:latin typeface="Tahoma" panose="020B0604030504040204" pitchFamily="34" charset="0"/>
              </a:rPr>
              <a:t>Mùa thu đến. Đất và Trăng đem đến cho con người bao nhiêu trái chín thơm ngon và ánh trăng vàng óng. Mỗi năm một lần, người lớn làm đèn cho trẻ nhỏ rước đi đón cô Trăng xuống chơi. </a:t>
            </a:r>
            <a:endParaRPr lang="en-US" dirty="0"/>
          </a:p>
        </p:txBody>
      </p:sp>
    </p:spTree>
    <p:extLst>
      <p:ext uri="{BB962C8B-B14F-4D97-AF65-F5344CB8AC3E}">
        <p14:creationId xmlns:p14="http://schemas.microsoft.com/office/powerpoint/2010/main" val="3876276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EE10DD-4AA5-CE99-DEA3-6DF368A43033}"/>
              </a:ext>
            </a:extLst>
          </p:cNvPr>
          <p:cNvPicPr>
            <a:picLocks noChangeAspect="1"/>
          </p:cNvPicPr>
          <p:nvPr/>
        </p:nvPicPr>
        <p:blipFill>
          <a:blip r:embed="rId2"/>
          <a:stretch>
            <a:fillRect/>
          </a:stretch>
        </p:blipFill>
        <p:spPr>
          <a:xfrm>
            <a:off x="1906941" y="603773"/>
            <a:ext cx="8378118" cy="4409536"/>
          </a:xfrm>
          <a:prstGeom prst="rect">
            <a:avLst/>
          </a:prstGeom>
        </p:spPr>
      </p:pic>
      <p:sp>
        <p:nvSpPr>
          <p:cNvPr id="5" name="TextBox 4">
            <a:extLst>
              <a:ext uri="{FF2B5EF4-FFF2-40B4-BE49-F238E27FC236}">
                <a16:creationId xmlns:a16="http://schemas.microsoft.com/office/drawing/2014/main" xmlns="" id="{6E49959C-FFBA-A528-3106-29D2E3493CBF}"/>
              </a:ext>
            </a:extLst>
          </p:cNvPr>
          <p:cNvSpPr txBox="1"/>
          <p:nvPr/>
        </p:nvSpPr>
        <p:spPr>
          <a:xfrm>
            <a:off x="1975449" y="5013309"/>
            <a:ext cx="8574657" cy="923330"/>
          </a:xfrm>
          <a:prstGeom prst="rect">
            <a:avLst/>
          </a:prstGeom>
          <a:noFill/>
        </p:spPr>
        <p:txBody>
          <a:bodyPr wrap="square">
            <a:spAutoFit/>
          </a:bodyPr>
          <a:lstStyle/>
          <a:p>
            <a:pPr algn="ctr"/>
            <a:r>
              <a:rPr lang="vi-VN" b="0" i="0" dirty="0">
                <a:solidFill>
                  <a:srgbClr val="3D3D3D"/>
                </a:solidFill>
                <a:effectLst/>
                <a:highlight>
                  <a:srgbClr val="FFFFFF"/>
                </a:highlight>
                <a:latin typeface="Tahoma" panose="020B0604030504040204" pitchFamily="34" charset="0"/>
              </a:rPr>
              <a:t>Đó là vào đêm Trung thu, các em nắm tay nhau nhảy múa ca hát vòng quanh cô. Cô Trăng thì cười long lanh ánh mắt, còn anh Đất thì tỏa ngát hương thơm trong quả chín. </a:t>
            </a:r>
            <a:endParaRPr lang="en-US" dirty="0"/>
          </a:p>
        </p:txBody>
      </p:sp>
    </p:spTree>
    <p:extLst>
      <p:ext uri="{BB962C8B-B14F-4D97-AF65-F5344CB8AC3E}">
        <p14:creationId xmlns:p14="http://schemas.microsoft.com/office/powerpoint/2010/main" val="1038124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3.1"/>
</p:tagLst>
</file>

<file path=ppt/tags/tag2.xml><?xml version="1.0" encoding="utf-8"?>
<p:tagLst xmlns:a="http://schemas.openxmlformats.org/drawingml/2006/main" xmlns:r="http://schemas.openxmlformats.org/officeDocument/2006/relationships" xmlns:p="http://schemas.openxmlformats.org/presentationml/2006/main">
  <p:tag name="TIMING" val="|4.4|1.6|1.2|3.6|9.3|1.3|15.9|2.1"/>
</p:tagLst>
</file>

<file path=ppt/tags/tag3.xml><?xml version="1.0" encoding="utf-8"?>
<p:tagLst xmlns:a="http://schemas.openxmlformats.org/drawingml/2006/main" xmlns:r="http://schemas.openxmlformats.org/officeDocument/2006/relationships" xmlns:p="http://schemas.openxmlformats.org/presentationml/2006/main">
  <p:tag name="TIMING" val="|2.7|8.1"/>
</p:tagLst>
</file>

<file path=ppt/tags/tag4.xml><?xml version="1.0" encoding="utf-8"?>
<p:tagLst xmlns:a="http://schemas.openxmlformats.org/drawingml/2006/main" xmlns:r="http://schemas.openxmlformats.org/officeDocument/2006/relationships" xmlns:p="http://schemas.openxmlformats.org/presentationml/2006/main">
  <p:tag name="TIMING" val="|2.9|7.4"/>
</p:tagLst>
</file>

<file path=ppt/tags/tag5.xml><?xml version="1.0" encoding="utf-8"?>
<p:tagLst xmlns:a="http://schemas.openxmlformats.org/drawingml/2006/main" xmlns:r="http://schemas.openxmlformats.org/officeDocument/2006/relationships" xmlns:p="http://schemas.openxmlformats.org/presentationml/2006/main">
  <p:tag name="TIMING" val="|2.5|11.6|6.2|7.9"/>
</p:tagLst>
</file>

<file path=ppt/tags/tag6.xml><?xml version="1.0" encoding="utf-8"?>
<p:tagLst xmlns:a="http://schemas.openxmlformats.org/drawingml/2006/main" xmlns:r="http://schemas.openxmlformats.org/officeDocument/2006/relationships" xmlns:p="http://schemas.openxmlformats.org/presentationml/2006/main">
  <p:tag name="TIMING" val="|2.2|12.9"/>
</p:tagLst>
</file>

<file path=ppt/tags/tag7.xml><?xml version="1.0" encoding="utf-8"?>
<p:tagLst xmlns:a="http://schemas.openxmlformats.org/drawingml/2006/main" xmlns:r="http://schemas.openxmlformats.org/officeDocument/2006/relationships" xmlns:p="http://schemas.openxmlformats.org/presentationml/2006/main">
  <p:tag name="TIMING" val="|3.1"/>
</p:tagLst>
</file>

<file path=ppt/tags/tag8.xml><?xml version="1.0" encoding="utf-8"?>
<p:tagLst xmlns:a="http://schemas.openxmlformats.org/drawingml/2006/main" xmlns:r="http://schemas.openxmlformats.org/officeDocument/2006/relationships" xmlns:p="http://schemas.openxmlformats.org/presentationml/2006/main">
  <p:tag name="TIMING" val="|2.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253</TotalTime>
  <Words>381</Words>
  <Application>Microsoft Office PowerPoint</Application>
  <PresentationFormat>Custom</PresentationFormat>
  <Paragraphs>18</Paragraphs>
  <Slides>18</Slides>
  <Notes>0</Notes>
  <HiddenSlides>0</HiddenSlides>
  <MMClips>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Windows User</cp:lastModifiedBy>
  <cp:revision>33</cp:revision>
  <dcterms:created xsi:type="dcterms:W3CDTF">2022-03-09T11:45:48Z</dcterms:created>
  <dcterms:modified xsi:type="dcterms:W3CDTF">2024-08-09T02:12:21Z</dcterms:modified>
</cp:coreProperties>
</file>