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4" r:id="rId3"/>
    <p:sldId id="296" r:id="rId4"/>
    <p:sldId id="262" r:id="rId5"/>
    <p:sldId id="263" r:id="rId6"/>
    <p:sldId id="264" r:id="rId7"/>
    <p:sldId id="265" r:id="rId8"/>
    <p:sldId id="266" r:id="rId9"/>
    <p:sldId id="267" r:id="rId10"/>
    <p:sldId id="287" r:id="rId11"/>
    <p:sldId id="269" r:id="rId12"/>
    <p:sldId id="288" r:id="rId13"/>
    <p:sldId id="271" r:id="rId14"/>
    <p:sldId id="289" r:id="rId15"/>
    <p:sldId id="273" r:id="rId16"/>
    <p:sldId id="274" r:id="rId17"/>
    <p:sldId id="290" r:id="rId18"/>
    <p:sldId id="276" r:id="rId19"/>
    <p:sldId id="291" r:id="rId20"/>
    <p:sldId id="279" r:id="rId21"/>
    <p:sldId id="292" r:id="rId22"/>
    <p:sldId id="29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8D4F-7C0F-4CFC-8B11-59F5CB1D10A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7624"/>
            <a:ext cx="9165457" cy="9087689"/>
          </a:xfrm>
          <a:prstGeom prst="rect">
            <a:avLst/>
          </a:prstGeom>
        </p:spPr>
      </p:pic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82228" y="188640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GD-ĐT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uân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Tr­ường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1228" y="1713646"/>
            <a:ext cx="8763000" cy="1303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en-US" sz="8000" b="1" i="1" kern="10" spc="-8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vi-VN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ĐI CHƠI PHỐ</a:t>
            </a:r>
            <a:endParaRPr lang="en-US" sz="8000" b="1" i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573015"/>
            <a:ext cx="6654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MẪU GIÁO NHỠ SỐ 2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NGUYỄN THỊ NGUYỆT QUỲNH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4490" y="6381328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0070C0"/>
                </a:solidFill>
                <a:latin typeface=".VnTime" pitchFamily="34" charset="0"/>
              </a:rPr>
              <a:t>N¨m</a:t>
            </a:r>
            <a:r>
              <a:rPr lang="en-US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.VnTime" pitchFamily="34" charset="0"/>
              </a:rPr>
              <a:t>häc</a:t>
            </a:r>
            <a:r>
              <a:rPr lang="en-US" b="1" dirty="0" smtClean="0">
                <a:solidFill>
                  <a:srgbClr val="0070C0"/>
                </a:solidFill>
                <a:latin typeface=".VnTime" pitchFamily="34" charset="0"/>
              </a:rPr>
              <a:t> 2017- 2018</a:t>
            </a:r>
            <a:endParaRPr lang="en-US" b="1" dirty="0">
              <a:solidFill>
                <a:srgbClr val="0070C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68952" cy="666936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22474" y="1347788"/>
            <a:ext cx="59710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Cô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vừa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đọc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thơ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gì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Của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tác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gia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̉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nào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?</a:t>
            </a:r>
            <a:b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</a:br>
            <a:endParaRPr lang="en-US" sz="30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474" y="3057681"/>
            <a:ext cx="4312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Bài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nói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vê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điều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Ai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phô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́?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AutoShape 74"/>
          <p:cNvSpPr>
            <a:spLocks noChangeArrowheads="1"/>
          </p:cNvSpPr>
          <p:nvPr/>
        </p:nvSpPr>
        <p:spPr bwMode="auto">
          <a:xfrm rot="257349">
            <a:off x="914400" y="4419600"/>
            <a:ext cx="3886200" cy="381000"/>
          </a:xfrm>
          <a:prstGeom prst="rightArrow">
            <a:avLst>
              <a:gd name="adj1" fmla="val 50000"/>
              <a:gd name="adj2" fmla="val 25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62469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0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62471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3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62474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5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476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62480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62483" name="Group 28"/>
          <p:cNvGrpSpPr>
            <a:grpSpLocks/>
          </p:cNvGrpSpPr>
          <p:nvPr/>
        </p:nvGrpSpPr>
        <p:grpSpPr bwMode="auto">
          <a:xfrm>
            <a:off x="6096000" y="3276600"/>
            <a:ext cx="1676400" cy="2971800"/>
            <a:chOff x="2496" y="2688"/>
            <a:chExt cx="1056" cy="1632"/>
          </a:xfrm>
        </p:grpSpPr>
        <p:sp>
          <p:nvSpPr>
            <p:cNvPr id="62484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5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6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7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8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9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0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1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2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2493" name="Rectangle 44"/>
          <p:cNvSpPr>
            <a:spLocks noChangeArrowheads="1"/>
          </p:cNvSpPr>
          <p:nvPr/>
        </p:nvSpPr>
        <p:spPr bwMode="auto">
          <a:xfrm>
            <a:off x="304800" y="2848928"/>
            <a:ext cx="8763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62494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62495" name="Group 4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62496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7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8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9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0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1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2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3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4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2505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62506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507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508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-4114800" y="3886200"/>
            <a:ext cx="3505200" cy="1752600"/>
            <a:chOff x="480" y="2064"/>
            <a:chExt cx="3456" cy="1634"/>
          </a:xfrm>
        </p:grpSpPr>
        <p:pic>
          <p:nvPicPr>
            <p:cNvPr id="62510" name="Picture 16" descr="xe o t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1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12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13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62514" name="Group 147"/>
          <p:cNvGrpSpPr>
            <a:grpSpLocks/>
          </p:cNvGrpSpPr>
          <p:nvPr/>
        </p:nvGrpSpPr>
        <p:grpSpPr bwMode="auto">
          <a:xfrm>
            <a:off x="838200" y="3962400"/>
            <a:ext cx="1066800" cy="2362200"/>
            <a:chOff x="3600" y="0"/>
            <a:chExt cx="480" cy="1920"/>
          </a:xfrm>
        </p:grpSpPr>
        <p:sp>
          <p:nvSpPr>
            <p:cNvPr id="62515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62516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62517" name="Picture 26" descr="1097598lgcsepnnyx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8" name="Picture 79" descr="den xanh d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5" name="Picture 79" descr="1(106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0">
            <a:off x="-1952625" y="5334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6" name="Picture 80" descr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990600" y="6858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33756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“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Vịt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cùng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16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-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46511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96929" y="2060848"/>
            <a:ext cx="38623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Vịt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va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ga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̃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gặp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gi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̀?</a:t>
            </a:r>
            <a:b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</a:br>
            <a:endParaRPr lang="en-US" sz="3200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66721" y="3356992"/>
            <a:ext cx="46105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Vịt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làm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827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34822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4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34825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7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4831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Rectangle 48"/>
          <p:cNvSpPr>
            <a:spLocks noChangeArrowheads="1"/>
          </p:cNvSpPr>
          <p:nvPr/>
        </p:nvSpPr>
        <p:spPr bwMode="auto">
          <a:xfrm>
            <a:off x="0" y="29718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dirty="0">
              <a:solidFill>
                <a:schemeClr val="bg2"/>
              </a:solidFill>
            </a:endParaRPr>
          </a:p>
        </p:txBody>
      </p:sp>
      <p:sp>
        <p:nvSpPr>
          <p:cNvPr id="34833" name="Rectangle 103"/>
          <p:cNvSpPr>
            <a:spLocks noChangeArrowheads="1"/>
          </p:cNvSpPr>
          <p:nvPr/>
        </p:nvSpPr>
        <p:spPr bwMode="auto">
          <a:xfrm>
            <a:off x="304800" y="46482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34834" name="Group 50"/>
          <p:cNvGrpSpPr>
            <a:grpSpLocks/>
          </p:cNvGrpSpPr>
          <p:nvPr/>
        </p:nvGrpSpPr>
        <p:grpSpPr bwMode="auto">
          <a:xfrm>
            <a:off x="4648200" y="2971800"/>
            <a:ext cx="1676400" cy="2895600"/>
            <a:chOff x="2496" y="2688"/>
            <a:chExt cx="1056" cy="1632"/>
          </a:xfrm>
        </p:grpSpPr>
        <p:sp>
          <p:nvSpPr>
            <p:cNvPr id="34835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6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7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8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9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0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1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2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3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34844" name="Rectangle 103"/>
          <p:cNvSpPr>
            <a:spLocks noChangeArrowheads="1"/>
          </p:cNvSpPr>
          <p:nvPr/>
        </p:nvSpPr>
        <p:spPr bwMode="auto">
          <a:xfrm>
            <a:off x="6477000" y="44958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34845" name="Rectangle 116"/>
          <p:cNvSpPr>
            <a:spLocks noChangeArrowheads="1"/>
          </p:cNvSpPr>
          <p:nvPr/>
        </p:nvSpPr>
        <p:spPr bwMode="auto">
          <a:xfrm>
            <a:off x="0" y="2667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846" name="Rectangle 116"/>
          <p:cNvSpPr>
            <a:spLocks noChangeArrowheads="1"/>
          </p:cNvSpPr>
          <p:nvPr/>
        </p:nvSpPr>
        <p:spPr bwMode="auto">
          <a:xfrm>
            <a:off x="0" y="6096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847" name="AutoShape 74"/>
          <p:cNvSpPr>
            <a:spLocks noChangeArrowheads="1"/>
          </p:cNvSpPr>
          <p:nvPr/>
        </p:nvSpPr>
        <p:spPr bwMode="auto">
          <a:xfrm>
            <a:off x="1905000" y="4495800"/>
            <a:ext cx="2057400" cy="4572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4848" name="Picture 60" descr="den xanh d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-3581400" y="4038600"/>
            <a:ext cx="2895600" cy="1828800"/>
            <a:chOff x="480" y="2064"/>
            <a:chExt cx="3456" cy="1634"/>
          </a:xfrm>
        </p:grpSpPr>
        <p:pic>
          <p:nvPicPr>
            <p:cNvPr id="34852" name="Picture 16" descr="xe o to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3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854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855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1587" name="Picture 83" descr="1(106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546">
            <a:off x="-2405063" y="3048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8" name="Picture 84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1066800" y="4572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58" name="Group 147"/>
          <p:cNvGrpSpPr>
            <a:grpSpLocks/>
          </p:cNvGrpSpPr>
          <p:nvPr/>
        </p:nvGrpSpPr>
        <p:grpSpPr bwMode="auto">
          <a:xfrm>
            <a:off x="228600" y="4038600"/>
            <a:ext cx="1066800" cy="2362200"/>
            <a:chOff x="3600" y="0"/>
            <a:chExt cx="480" cy="1920"/>
          </a:xfrm>
        </p:grpSpPr>
        <p:sp>
          <p:nvSpPr>
            <p:cNvPr id="34859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34860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520950" y="4455324"/>
            <a:ext cx="47561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vội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4167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2 0.00556 L 0.46666 0.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907 0.01112 L 0.51458 0.0333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84882" y="3595328"/>
            <a:ext cx="65742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đèn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còn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đèn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nữa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08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36868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36869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36870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1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2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3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4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5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6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7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8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36879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36880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6883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36884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6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6887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36888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36889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6890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6891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77250" y="49530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63492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63493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63494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5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6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7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8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9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500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501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502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3503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63504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3507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63508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9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10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3511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63512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63513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3514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50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1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8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304036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963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311700" y="3088983"/>
            <a:ext cx="2726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vàng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0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01996" y="2531827"/>
            <a:ext cx="7064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33CC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61444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61445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61446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47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48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49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0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1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2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3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4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1455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61456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1459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61460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1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2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1463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61464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61465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1466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50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1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9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963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07720" y="2953612"/>
            <a:ext cx="33842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</a:rPr>
              <a:t>“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nhanh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nhanh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nhé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”</a:t>
            </a:r>
            <a:b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CC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125 0.6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4.44444E-6 L 0.00295 0.61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71115" y="2955926"/>
            <a:ext cx="7778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chơi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phố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vịt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” 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?</a:t>
            </a:r>
            <a:b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- Vì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4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200800" cy="71287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5856" y="4234561"/>
            <a:ext cx="3024336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9752" y="4482523"/>
            <a:ext cx="45464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HÁT VÀ VẬN ĐỘNG </a:t>
            </a:r>
          </a:p>
          <a:p>
            <a:r>
              <a:rPr lang="en-US" sz="2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“EM ĐI QUA NGÃ TƯ ĐƯỜNG PHỐ”</a:t>
            </a:r>
            <a:endParaRPr lang="en-US" sz="23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EmDiQuaNgaTuDuongPho-DangCapNhat_4bkd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41.2312" end="59665.04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875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40964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40966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67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68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69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0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1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2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3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4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40975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40976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0979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40980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1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2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0983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40984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40985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0986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2560" name="Picture 32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2750"/>
            <a:ext cx="18637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4267200"/>
            <a:ext cx="1341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48675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467725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057899" y="377877"/>
            <a:ext cx="2655888" cy="18002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“Ồ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quá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nay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hay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0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.04444 L -0.00417 -0.040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2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0.05 L -0.00538 -0.05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684568" cy="70294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058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</a:rPr>
              <a:t>Giảng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</a:rPr>
              <a:t> dung: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phô</a:t>
            </a:r>
            <a:r>
              <a:rPr lang="en-US" sz="2800" b="1" dirty="0">
                <a:latin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Trần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Nhật</a:t>
            </a:r>
            <a:r>
              <a:rPr lang="en-US" sz="2800" b="1" dirty="0">
                <a:latin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luật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thấy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dừng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buổi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sáng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các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bạn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biết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điều</a:t>
            </a:r>
            <a:r>
              <a:rPr lang="en-US" sz="2800" b="1" dirty="0">
                <a:latin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</a:rPr>
              <a:t>vê</a:t>
            </a:r>
            <a:r>
              <a:rPr lang="en-US" sz="2800" b="1" dirty="0">
                <a:latin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</a:rPr>
              <a:t>luật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đường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bô</a:t>
            </a:r>
            <a:r>
              <a:rPr lang="en-US" sz="2800" b="1" dirty="0">
                <a:latin typeface="Times New Roman" pitchFamily="18" charset="0"/>
              </a:rPr>
              <a:t>̣ </a:t>
            </a:r>
            <a:r>
              <a:rPr lang="en-US" sz="2800" b="1" dirty="0" err="1">
                <a:latin typeface="Times New Roman" pitchFamily="18" charset="0"/>
              </a:rPr>
              <a:t>đấy</a:t>
            </a:r>
            <a:r>
              <a:rPr lang="en-US" sz="2800" b="1" dirty="0">
                <a:latin typeface="Times New Roman" pitchFamily="18" charset="0"/>
              </a:rPr>
              <a:t>.</a:t>
            </a:r>
            <a:br>
              <a:rPr lang="en-US" sz="2800" b="1" dirty="0">
                <a:latin typeface="Times New Roman" pitchFamily="18" charset="0"/>
              </a:rPr>
            </a:b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38200" y="4572000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Các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thấy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̀,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có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ngoan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012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3300"/>
                </a:solidFill>
                <a:latin typeface="Times New Roman" pitchFamily="18" charset="0"/>
              </a:rPr>
              <a:t>Giáo</a:t>
            </a:r>
            <a:r>
              <a:rPr lang="en-US" sz="30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C3300"/>
                </a:solidFill>
                <a:latin typeface="Times New Roman" pitchFamily="18" charset="0"/>
              </a:rPr>
              <a:t>dục</a:t>
            </a:r>
            <a:r>
              <a:rPr lang="en-US" sz="3000" b="1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  <a:r>
              <a:rPr lang="en-US" sz="30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bô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̣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phải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đường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dừng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mới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được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các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nhơ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272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have a great d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4114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638800" cy="350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7179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7624"/>
            <a:ext cx="9165457" cy="9087689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70950" y="-99392"/>
            <a:ext cx="8115188" cy="151842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ĐI CHƠI PHỐ</a:t>
            </a:r>
            <a:endParaRPr lang="en-US" sz="8000" b="1" i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144293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500" b="1" dirty="0">
                <a:solidFill>
                  <a:srgbClr val="00B050"/>
                </a:solidFill>
              </a:rPr>
              <a:t>Ði chơi phố 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>
                <a:solidFill>
                  <a:srgbClr val="00B050"/>
                </a:solidFill>
              </a:rPr>
              <a:t>Gặp đèn đỏ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Dừng </a:t>
            </a:r>
            <a:r>
              <a:rPr lang="vi-VN" sz="2500" b="1" dirty="0">
                <a:solidFill>
                  <a:srgbClr val="00B050"/>
                </a:solidFill>
              </a:rPr>
              <a:t>lại thôi </a:t>
            </a:r>
            <a:endParaRPr lang="en-US" sz="2500" b="1" dirty="0" smtClean="0">
              <a:solidFill>
                <a:srgbClr val="00B050"/>
              </a:solidFill>
            </a:endParaRPr>
          </a:p>
          <a:p>
            <a:r>
              <a:rPr lang="vi-VN" sz="2500" b="1" dirty="0" smtClean="0">
                <a:solidFill>
                  <a:srgbClr val="00B050"/>
                </a:solidFill>
              </a:rPr>
              <a:t>Không </a:t>
            </a:r>
            <a:r>
              <a:rPr lang="vi-VN" sz="2500" b="1" dirty="0">
                <a:solidFill>
                  <a:srgbClr val="00B050"/>
                </a:solidFill>
              </a:rPr>
              <a:t>qua vội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>
                <a:solidFill>
                  <a:srgbClr val="00B050"/>
                </a:solidFill>
              </a:rPr>
              <a:t>Ðèn vàng rồi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Tiếp </a:t>
            </a:r>
            <a:r>
              <a:rPr lang="vi-VN" sz="2500" b="1" dirty="0">
                <a:solidFill>
                  <a:srgbClr val="00B050"/>
                </a:solidFill>
              </a:rPr>
              <a:t>đèn xanh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Nào </a:t>
            </a:r>
            <a:r>
              <a:rPr lang="vi-VN" sz="2500" b="1" dirty="0">
                <a:solidFill>
                  <a:srgbClr val="00B050"/>
                </a:solidFill>
              </a:rPr>
              <a:t>nhanh nhanh 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Qua </a:t>
            </a:r>
            <a:r>
              <a:rPr lang="vi-VN" sz="2500" b="1" dirty="0">
                <a:solidFill>
                  <a:srgbClr val="00B050"/>
                </a:solidFill>
              </a:rPr>
              <a:t>đường nhé!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                 </a:t>
            </a:r>
            <a:r>
              <a:rPr lang="en-US" dirty="0" smtClean="0"/>
              <a:t>           </a:t>
            </a:r>
            <a:r>
              <a:rPr lang="vi-VN" dirty="0"/>
              <a:t> </a:t>
            </a:r>
            <a:r>
              <a:rPr lang="vi-VN" b="1" i="1" dirty="0"/>
              <a:t>Triệu Thị Lê 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74"/>
          <p:cNvSpPr>
            <a:spLocks noChangeArrowheads="1"/>
          </p:cNvSpPr>
          <p:nvPr/>
        </p:nvSpPr>
        <p:spPr bwMode="auto">
          <a:xfrm rot="257349">
            <a:off x="914400" y="4419600"/>
            <a:ext cx="3886200" cy="381000"/>
          </a:xfrm>
          <a:prstGeom prst="rightArrow">
            <a:avLst>
              <a:gd name="adj1" fmla="val 50000"/>
              <a:gd name="adj2" fmla="val 25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5605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25607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9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25610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2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5616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25619" name="Group 28"/>
          <p:cNvGrpSpPr>
            <a:grpSpLocks/>
          </p:cNvGrpSpPr>
          <p:nvPr/>
        </p:nvGrpSpPr>
        <p:grpSpPr bwMode="auto">
          <a:xfrm>
            <a:off x="6096000" y="3276600"/>
            <a:ext cx="1676400" cy="2971800"/>
            <a:chOff x="2496" y="2688"/>
            <a:chExt cx="1056" cy="1632"/>
          </a:xfrm>
        </p:grpSpPr>
        <p:sp>
          <p:nvSpPr>
            <p:cNvPr id="25620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1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2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3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4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5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6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7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8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5629" name="Rectangle 44"/>
          <p:cNvSpPr>
            <a:spLocks noChangeArrowheads="1"/>
          </p:cNvSpPr>
          <p:nvPr/>
        </p:nvSpPr>
        <p:spPr bwMode="auto">
          <a:xfrm>
            <a:off x="381000" y="2819400"/>
            <a:ext cx="8763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5630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5631" name="Group 4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5632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3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4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5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6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7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8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9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40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5641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25642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43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44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-4114800" y="3886200"/>
            <a:ext cx="3505200" cy="1752600"/>
            <a:chOff x="480" y="2064"/>
            <a:chExt cx="3456" cy="1634"/>
          </a:xfrm>
        </p:grpSpPr>
        <p:pic>
          <p:nvPicPr>
            <p:cNvPr id="25646" name="Picture 16" descr="xe o t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7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48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49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5650" name="Group 147"/>
          <p:cNvGrpSpPr>
            <a:grpSpLocks/>
          </p:cNvGrpSpPr>
          <p:nvPr/>
        </p:nvGrpSpPr>
        <p:grpSpPr bwMode="auto">
          <a:xfrm>
            <a:off x="838200" y="3962400"/>
            <a:ext cx="1066800" cy="2362200"/>
            <a:chOff x="3600" y="0"/>
            <a:chExt cx="480" cy="1920"/>
          </a:xfrm>
        </p:grpSpPr>
        <p:sp>
          <p:nvSpPr>
            <p:cNvPr id="25651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5652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5653" name="Picture 26" descr="1097598lgcsepnnyx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4" name="Picture 79" descr="den xanh d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5" name="Picture 79" descr="1(106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0">
            <a:off x="-1952625" y="5334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6" name="Picture 80" descr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990600" y="6858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16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-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46511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26630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2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26633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5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6639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Rectangle 48"/>
          <p:cNvSpPr>
            <a:spLocks noChangeArrowheads="1"/>
          </p:cNvSpPr>
          <p:nvPr/>
        </p:nvSpPr>
        <p:spPr bwMode="auto">
          <a:xfrm>
            <a:off x="0" y="29718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6641" name="Rectangle 103"/>
          <p:cNvSpPr>
            <a:spLocks noChangeArrowheads="1"/>
          </p:cNvSpPr>
          <p:nvPr/>
        </p:nvSpPr>
        <p:spPr bwMode="auto">
          <a:xfrm>
            <a:off x="304800" y="46482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6642" name="Group 50"/>
          <p:cNvGrpSpPr>
            <a:grpSpLocks/>
          </p:cNvGrpSpPr>
          <p:nvPr/>
        </p:nvGrpSpPr>
        <p:grpSpPr bwMode="auto">
          <a:xfrm>
            <a:off x="4648200" y="2971800"/>
            <a:ext cx="1676400" cy="2895600"/>
            <a:chOff x="2496" y="2688"/>
            <a:chExt cx="1056" cy="1632"/>
          </a:xfrm>
        </p:grpSpPr>
        <p:sp>
          <p:nvSpPr>
            <p:cNvPr id="26643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4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5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6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7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8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9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50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51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6652" name="Rectangle 103"/>
          <p:cNvSpPr>
            <a:spLocks noChangeArrowheads="1"/>
          </p:cNvSpPr>
          <p:nvPr/>
        </p:nvSpPr>
        <p:spPr bwMode="auto">
          <a:xfrm>
            <a:off x="6477000" y="44958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26653" name="Rectangle 116"/>
          <p:cNvSpPr>
            <a:spLocks noChangeArrowheads="1"/>
          </p:cNvSpPr>
          <p:nvPr/>
        </p:nvSpPr>
        <p:spPr bwMode="auto">
          <a:xfrm>
            <a:off x="0" y="2667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6654" name="Rectangle 116"/>
          <p:cNvSpPr>
            <a:spLocks noChangeArrowheads="1"/>
          </p:cNvSpPr>
          <p:nvPr/>
        </p:nvSpPr>
        <p:spPr bwMode="auto">
          <a:xfrm>
            <a:off x="0" y="6096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6655" name="AutoShape 74"/>
          <p:cNvSpPr>
            <a:spLocks noChangeArrowheads="1"/>
          </p:cNvSpPr>
          <p:nvPr/>
        </p:nvSpPr>
        <p:spPr bwMode="auto">
          <a:xfrm>
            <a:off x="1905000" y="4495800"/>
            <a:ext cx="2057400" cy="4572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6656" name="Picture 60" descr="den xanh d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-3581400" y="4038600"/>
            <a:ext cx="2895600" cy="1828800"/>
            <a:chOff x="480" y="2064"/>
            <a:chExt cx="3456" cy="1634"/>
          </a:xfrm>
        </p:grpSpPr>
        <p:pic>
          <p:nvPicPr>
            <p:cNvPr id="26660" name="Picture 16" descr="xe o to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1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2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3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1587" name="Picture 83" descr="1(106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546">
            <a:off x="-2405063" y="3048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8" name="Picture 84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1066800" y="4572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66" name="Group 147"/>
          <p:cNvGrpSpPr>
            <a:grpSpLocks/>
          </p:cNvGrpSpPr>
          <p:nvPr/>
        </p:nvGrpSpPr>
        <p:grpSpPr bwMode="auto">
          <a:xfrm>
            <a:off x="228600" y="4038600"/>
            <a:ext cx="1066800" cy="2362200"/>
            <a:chOff x="3600" y="0"/>
            <a:chExt cx="480" cy="1920"/>
          </a:xfrm>
        </p:grpSpPr>
        <p:sp>
          <p:nvSpPr>
            <p:cNvPr id="26667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6668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1634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4167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2 0.00556 L 0.46666 0.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907 0.01112 L 0.51458 0.0333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7652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7653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7654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5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6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7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8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9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60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61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62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7663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27664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7667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27668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0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7671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27672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7673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7674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7675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77250" y="49530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5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8676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8677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8678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79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0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1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2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3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4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5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6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8687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28688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8691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28692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4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8695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28696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8697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8698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50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1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963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8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125 0.6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4.44444E-6 L 0.00295 0.61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9700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9702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3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4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5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6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7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8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9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10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9711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29712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9715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29716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18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9719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29720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9721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9722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2560" name="Picture 32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2750"/>
            <a:ext cx="18637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4267200"/>
            <a:ext cx="1341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48675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467725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5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.04444 L -0.00417 -0.040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2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0.05 L -0.00538 -0.05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87186" y="2780928"/>
            <a:ext cx="8347066" cy="115212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83"/>
              </a:avLst>
            </a:prstTxWarp>
          </a:bodyPr>
          <a:lstStyle/>
          <a:p>
            <a:pPr algn="ctr"/>
            <a:r>
              <a:rPr lang="en-US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ĐÀM THOẠI – GIẢNG GIẢI NỘI DUNG BÀI THƠ</a:t>
            </a:r>
            <a:endParaRPr lang="en-US" sz="8000" b="1" i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4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265</Words>
  <Application>Microsoft Office PowerPoint</Application>
  <PresentationFormat>On-screen Show (4:3)</PresentationFormat>
  <Paragraphs>56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HoaQuynh</cp:lastModifiedBy>
  <cp:revision>39</cp:revision>
  <dcterms:created xsi:type="dcterms:W3CDTF">2017-12-04T02:24:20Z</dcterms:created>
  <dcterms:modified xsi:type="dcterms:W3CDTF">2021-04-23T03:24:48Z</dcterms:modified>
</cp:coreProperties>
</file>