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25"/>
  </p:notesMasterIdLst>
  <p:sldIdLst>
    <p:sldId id="264" r:id="rId6"/>
    <p:sldId id="276" r:id="rId7"/>
    <p:sldId id="263" r:id="rId8"/>
    <p:sldId id="265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6" r:id="rId17"/>
    <p:sldId id="267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embeddedFontLst>
    <p:embeddedFont>
      <p:font typeface="Showcard Gothic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90D8E-1DA8-4BC7-A4BD-A56E6E8EA190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25B90-BE2B-45D7-8AB9-77E83E694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4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Tom </a:t>
            </a:r>
            <a:r>
              <a:rPr lang="en-US" baseline="0" dirty="0" err="1" smtClean="0"/>
              <a:t>và</a:t>
            </a:r>
            <a:r>
              <a:rPr lang="en-US" baseline="0" smtClean="0"/>
              <a:t> Jerry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C4E05-0E05-4E82-B501-B53CB238535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4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D730-B5A6-4C91-B5A2-65CAE0AA32A3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A36-975C-4903-AEED-374ABC4D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D730-B5A6-4C91-B5A2-65CAE0AA32A3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A36-975C-4903-AEED-374ABC4D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D730-B5A6-4C91-B5A2-65CAE0AA32A3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A36-975C-4903-AEED-374ABC4D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45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75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7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9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24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35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6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D730-B5A6-4C91-B5A2-65CAE0AA32A3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A36-975C-4903-AEED-374ABC4D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4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0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45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34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96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87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38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32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D730-B5A6-4C91-B5A2-65CAE0AA32A3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A36-975C-4903-AEED-374ABC4D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08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89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84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00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33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83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54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84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63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6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D730-B5A6-4C91-B5A2-65CAE0AA32A3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A36-975C-4903-AEED-374ABC4D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486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68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41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06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29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96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933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24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98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7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D730-B5A6-4C91-B5A2-65CAE0AA32A3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A36-975C-4903-AEED-374ABC4D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69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73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70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692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593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429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9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D730-B5A6-4C91-B5A2-65CAE0AA32A3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A36-975C-4903-AEED-374ABC4D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D730-B5A6-4C91-B5A2-65CAE0AA32A3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A36-975C-4903-AEED-374ABC4D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D730-B5A6-4C91-B5A2-65CAE0AA32A3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A36-975C-4903-AEED-374ABC4D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D730-B5A6-4C91-B5A2-65CAE0AA32A3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A36-975C-4903-AEED-374ABC4D4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D730-B5A6-4C91-B5A2-65CAE0AA32A3}" type="datetimeFigureOut">
              <a:rPr lang="en-US" smtClean="0"/>
              <a:t>25-Oct-18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3A36-975C-4903-AEED-374ABC4D47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1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4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1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835F-DAE6-4C7A-A7C8-1B3F02B4D5A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8287-26D3-4559-9FE3-53F253AD02D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0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74047"/>
            <a:ext cx="9448800" cy="73290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572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 ÁN KHÁM PHÁ KHOA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4067" y="1219200"/>
            <a:ext cx="5735866" cy="584775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200" b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KHÁM PHÁ CÁC NGUỒN NGƯỚC</a:t>
            </a:r>
          </a:p>
        </p:txBody>
      </p:sp>
      <p:sp>
        <p:nvSpPr>
          <p:cNvPr id="9" name="Rectangle 8"/>
          <p:cNvSpPr/>
          <p:nvPr/>
        </p:nvSpPr>
        <p:spPr>
          <a:xfrm>
            <a:off x="2292979" y="6031468"/>
            <a:ext cx="4294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Giáo viên: Hoàng Việt Nga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5257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Lớp mẫu giáo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Nga\Downloads\nước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133600"/>
            <a:ext cx="4953000" cy="3083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8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Tác dụng của nguồn nước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ga\Downloads\nước đối với tr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038600" cy="4419599"/>
          </a:xfrm>
          <a:prstGeom prst="rect">
            <a:avLst/>
          </a:prstGeom>
          <a:noFill/>
        </p:spPr>
      </p:pic>
      <p:pic>
        <p:nvPicPr>
          <p:cNvPr id="5123" name="Picture 3" descr="C:\Users\Nga\Downloads\cây cối phát triể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4267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ảnh hưởng xấu của con người tới nguồn nước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Nga\Downloads\cạn kiệt nguồn nướ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4419600" cy="2743200"/>
          </a:xfrm>
          <a:prstGeom prst="rect">
            <a:avLst/>
          </a:prstGeom>
          <a:noFill/>
        </p:spPr>
      </p:pic>
      <p:pic>
        <p:nvPicPr>
          <p:cNvPr id="6147" name="Picture 3" descr="C:\Users\Nga\Downloads\ôi nhiễm  nguồn nướ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4114800" cy="2743200"/>
          </a:xfrm>
          <a:prstGeom prst="rect">
            <a:avLst/>
          </a:prstGeom>
          <a:noFill/>
        </p:spPr>
      </p:pic>
      <p:pic>
        <p:nvPicPr>
          <p:cNvPr id="6149" name="Picture 5" descr="C:\Users\Nga\Downloads\ôi nhiễm nguồn nướ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343400"/>
            <a:ext cx="5181600" cy="251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54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13202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B0F0"/>
                </a:solidFill>
              </a:rPr>
              <a:t>Hoạt động 3: Trò chơi củng cố</a:t>
            </a:r>
            <a:endParaRPr lang="en-US" sz="320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2098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smtClean="0"/>
              <a:t>Chơi lật tranh</a:t>
            </a:r>
          </a:p>
          <a:p>
            <a:pPr marL="457200" indent="-457200">
              <a:buFontTx/>
              <a:buChar char="-"/>
            </a:pPr>
            <a:r>
              <a:rPr lang="en-US" sz="3200" smtClean="0"/>
              <a:t>Trò chơi Tôm và Jerry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6929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Nga\Downloads\nước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7389"/>
            <a:ext cx="7086600" cy="41076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1"/>
            <a:ext cx="356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Trò chơi lật tranh</a:t>
            </a:r>
            <a:endParaRPr lang="en-US" sz="360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8200" y="1590183"/>
            <a:ext cx="3543300" cy="4124817"/>
            <a:chOff x="838200" y="1590183"/>
            <a:chExt cx="3543300" cy="41248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590183"/>
              <a:ext cx="3543300" cy="4124817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295400" y="2057400"/>
              <a:ext cx="762000" cy="685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1</a:t>
              </a: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81500" y="1607389"/>
            <a:ext cx="3543300" cy="4107611"/>
            <a:chOff x="4381500" y="1607389"/>
            <a:chExt cx="3543300" cy="41076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500" y="1607389"/>
              <a:ext cx="3543300" cy="4107611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4876800" y="1941871"/>
              <a:ext cx="762000" cy="685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46332"/>
            <a:ext cx="9144000" cy="8014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</a:rPr>
              <a:t>Câu hỏi 1: Trong bài hát “Cho tôi đi làm mưa với” có nói đến hiện tượng tự nhiên gì?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982721"/>
            <a:ext cx="9144000" cy="8014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</a:rPr>
              <a:t>Đáp án 1: Mưa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620" y="641207"/>
            <a:ext cx="9144000" cy="8014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</a:rPr>
              <a:t>Câu hỏi 2: Mưa rơi xuống đất tạo thành gì?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982721"/>
            <a:ext cx="9144000" cy="8014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</a:rPr>
              <a:t>Đáp án 2: Nước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7" y="2662285"/>
            <a:ext cx="2736304" cy="347490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3947" y="188640"/>
            <a:ext cx="543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38100">
                  <a:solidFill>
                    <a:schemeClr val="tx1"/>
                  </a:solidFill>
                </a:ln>
                <a:solidFill>
                  <a:srgbClr val="FFCC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Tom and jerry</a:t>
            </a:r>
            <a:endParaRPr lang="en-US" sz="5400" b="0" cap="none" spc="0" dirty="0">
              <a:ln w="38100">
                <a:solidFill>
                  <a:schemeClr val="tx1"/>
                </a:solidFill>
              </a:ln>
              <a:solidFill>
                <a:srgbClr val="FFCC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744911" y="1643136"/>
            <a:ext cx="6399090" cy="526297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-32467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653180"/>
            <a:ext cx="2516664" cy="319598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3347864" y="2199838"/>
            <a:ext cx="1788006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3821991" y="1986401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44" y="5733256"/>
            <a:ext cx="1579767" cy="78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753957" y="471522"/>
            <a:ext cx="543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38100">
                  <a:solidFill>
                    <a:schemeClr val="tx1"/>
                  </a:solidFill>
                </a:ln>
                <a:solidFill>
                  <a:srgbClr val="FFCC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Tom and jerry</a:t>
            </a:r>
            <a:endParaRPr lang="en-US" sz="5400" b="0" cap="none" spc="0" dirty="0">
              <a:ln w="38100">
                <a:solidFill>
                  <a:schemeClr val="tx1"/>
                </a:solidFill>
              </a:ln>
              <a:solidFill>
                <a:srgbClr val="FFCC0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3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055802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588224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569" y="3008671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15616" y="94898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2060"/>
                </a:solidFill>
              </a:rPr>
              <a:t>A</a:t>
            </a:r>
            <a:r>
              <a:rPr lang="es-ES_tradnl" sz="2800" b="1" smtClean="0">
                <a:solidFill>
                  <a:srgbClr val="002060"/>
                </a:solidFill>
              </a:rPr>
              <a:t>. 1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300192" y="9615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2060"/>
                </a:solidFill>
              </a:rPr>
              <a:t>C</a:t>
            </a:r>
            <a:r>
              <a:rPr lang="es-ES_tradnl" sz="2800" b="1" smtClean="0">
                <a:solidFill>
                  <a:srgbClr val="002060"/>
                </a:solidFill>
              </a:rPr>
              <a:t>. 3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747108" y="960042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2060"/>
                </a:solidFill>
              </a:rPr>
              <a:t>B</a:t>
            </a:r>
            <a:r>
              <a:rPr lang="es-ES_tradnl" sz="2800" b="1" smtClean="0">
                <a:solidFill>
                  <a:srgbClr val="002060"/>
                </a:solidFill>
              </a:rPr>
              <a:t>. 2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5940626" y="2060848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G</a:t>
            </a:r>
            <a:r>
              <a:rPr lang="es-ES_tradnl" sz="2400" b="1" dirty="0" err="1" smtClean="0">
                <a:solidFill>
                  <a:prstClr val="black"/>
                </a:solidFill>
              </a:rPr>
              <a:t>ood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s-ES_tradn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s-ES_tradn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s-ES_tradnl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Có mấy nguồn nước?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prstClr val="black"/>
                </a:solidFill>
              </a:rPr>
              <a:t>NEXT</a:t>
            </a:r>
            <a:endParaRPr lang="es-E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041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29531 -0.2423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199775" y="256490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422" y="2905152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410272" y="919779"/>
            <a:ext cx="201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>
                <a:solidFill>
                  <a:srgbClr val="002060"/>
                </a:solidFill>
              </a:rPr>
              <a:t>C. Vị chua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990600" y="91977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>
                <a:solidFill>
                  <a:srgbClr val="002060"/>
                </a:solidFill>
              </a:rPr>
              <a:t>A. Vị mặn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>
                <a:solidFill>
                  <a:srgbClr val="002060"/>
                </a:solidFill>
              </a:rPr>
              <a:t>B. Vị ngọt</a:t>
            </a:r>
            <a:endParaRPr lang="es-ES" sz="3200" b="1" dirty="0">
              <a:solidFill>
                <a:srgbClr val="002060"/>
              </a:solidFill>
            </a:endParaRPr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735080" y="198884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black"/>
                </a:solidFill>
              </a:rPr>
              <a:t>GOOD!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s-ES_tradnl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 2: Nước biển có vị gì?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prstClr val="black"/>
                </a:solidFill>
              </a:rPr>
              <a:t>NEXT</a:t>
            </a:r>
            <a:endParaRPr lang="es-E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117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27952 -0.253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3970307" y="254339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904" y="3100822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248400" y="986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smtClean="0">
                <a:solidFill>
                  <a:prstClr val="black"/>
                </a:solidFill>
              </a:rPr>
              <a:t>C. Bình thường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855387" y="919778"/>
            <a:ext cx="182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smtClean="0">
                <a:solidFill>
                  <a:prstClr val="black"/>
                </a:solidFill>
              </a:rPr>
              <a:t>B. Có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082812" y="919779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smtClean="0">
                <a:solidFill>
                  <a:prstClr val="black"/>
                </a:solidFill>
              </a:rPr>
              <a:t>A. Không</a:t>
            </a:r>
            <a:endParaRPr lang="es-ES" sz="2800" b="1" dirty="0">
              <a:solidFill>
                <a:prstClr val="black"/>
              </a:solidFill>
            </a:endParaRPr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055780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3207789" y="216886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prstClr val="black"/>
                </a:solidFill>
              </a:rPr>
              <a:t>GREAT!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 3 </a:t>
            </a:r>
            <a:r>
              <a:rPr lang="es-ES_tradnl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_tradnl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Nước có cần thiết với con người và sinh vật?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prstClr val="black"/>
                </a:solidFill>
              </a:rPr>
              <a:t>NEXT</a:t>
            </a:r>
            <a:endParaRPr lang="es-E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057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04 -0.2215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-32467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820949"/>
            <a:ext cx="2732688" cy="347031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4509435" y="3786685"/>
            <a:ext cx="2247962" cy="1840269"/>
          </a:xfrm>
          <a:prstGeom prst="rect">
            <a:avLst/>
          </a:prstGeom>
          <a:noFill/>
          <a:effectLst>
            <a:outerShdw blurRad="76200" dist="241300" dir="186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Llamada ovalada"/>
          <p:cNvSpPr/>
          <p:nvPr/>
        </p:nvSpPr>
        <p:spPr>
          <a:xfrm>
            <a:off x="2555776" y="764704"/>
            <a:ext cx="3960440" cy="1152128"/>
          </a:xfrm>
          <a:prstGeom prst="wedgeEllipseCallout">
            <a:avLst>
              <a:gd name="adj1" fmla="val -24097"/>
              <a:gd name="adj2" fmla="val 1460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</a:rPr>
              <a:t>CÁM ƠM THẦY CÔ NHÉ!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8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609600"/>
            <a:ext cx="7086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smtClean="0">
                <a:solidFill>
                  <a:srgbClr val="0070C0"/>
                </a:solidFill>
              </a:rPr>
              <a:t>Kiến thức 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</a:rPr>
              <a:t>Trẻ biết được đặc điểm các nguồn nước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</a:rPr>
              <a:t>Hiểu được uống nhiều nước tốt cho cơ thể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</a:rPr>
              <a:t>Biết ảnh hưởng xấu của con người môi trường đến nguồn nước.</a:t>
            </a:r>
          </a:p>
          <a:p>
            <a:r>
              <a:rPr lang="en-US" sz="3200" smtClean="0">
                <a:solidFill>
                  <a:srgbClr val="0070C0"/>
                </a:solidFill>
              </a:rPr>
              <a:t>2. Kỹ năng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</a:rPr>
              <a:t>Quan sát và ghi nhớ có chủ đích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</a:rPr>
              <a:t>Trả lời nhanh câu hỏi.</a:t>
            </a:r>
          </a:p>
          <a:p>
            <a:r>
              <a:rPr lang="en-US" sz="3200" smtClean="0">
                <a:solidFill>
                  <a:srgbClr val="0070C0"/>
                </a:solidFill>
              </a:rPr>
              <a:t>3. Thái độ</a:t>
            </a:r>
          </a:p>
          <a:p>
            <a:r>
              <a:rPr lang="en-US" sz="3200" smtClean="0">
                <a:solidFill>
                  <a:srgbClr val="0070C0"/>
                </a:solidFill>
              </a:rPr>
              <a:t>- Hứng thú tham gia các hoạt động giờ học.</a:t>
            </a:r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5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3" y="1"/>
            <a:ext cx="8885625" cy="6629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4400" y="1143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</a:rPr>
              <a:t>Hoạt động 1: Ổn định và gây hứng thú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21336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- Hát và vận động theo bài: Cho tôi đi làm mưa với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7895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1447800"/>
            <a:ext cx="6199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Hoạt </a:t>
            </a:r>
            <a:r>
              <a:rPr lang="en-US" sz="3200" smtClean="0">
                <a:solidFill>
                  <a:srgbClr val="0070C0"/>
                </a:solidFill>
              </a:rPr>
              <a:t>động 2: Quan sát và đàm thoại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4384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smtClean="0"/>
              <a:t>Sau khi mưa rơi xuống đất tạo thành gì?</a:t>
            </a:r>
          </a:p>
        </p:txBody>
      </p:sp>
    </p:spTree>
    <p:extLst>
      <p:ext uri="{BB962C8B-B14F-4D97-AF65-F5344CB8AC3E}">
        <p14:creationId xmlns:p14="http://schemas.microsoft.com/office/powerpoint/2010/main" val="25706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ga\Downloads\nước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8077200" cy="50292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nguồn nước khác nhau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ga\Downloads\nước biể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1"/>
            <a:ext cx="4191000" cy="2743199"/>
          </a:xfrm>
          <a:prstGeom prst="rect">
            <a:avLst/>
          </a:prstGeom>
          <a:noFill/>
        </p:spPr>
      </p:pic>
      <p:pic>
        <p:nvPicPr>
          <p:cNvPr id="2051" name="Picture 3" descr="C:\Users\Nga\Downloads\nước ao hồ sông suố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90600"/>
            <a:ext cx="4191000" cy="2743200"/>
          </a:xfrm>
          <a:prstGeom prst="rect">
            <a:avLst/>
          </a:prstGeom>
          <a:noFill/>
        </p:spPr>
      </p:pic>
      <p:pic>
        <p:nvPicPr>
          <p:cNvPr id="2052" name="Picture 4" descr="C:\Users\Nga\Downloads\nước má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038600"/>
            <a:ext cx="5410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ga\Downloads\nước biể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4648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Đây là nguồn nước gì?</a:t>
            </a:r>
            <a:br>
              <a:rPr lang="en-US" sz="2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Nó có vị gì?</a:t>
            </a:r>
            <a:br>
              <a:rPr lang="en-US" sz="2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=&gt; Đây là nguồn nước biển và nó có vị mặn.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bạn đang tắm ở đâu?</a:t>
            </a:r>
            <a:br>
              <a:rPr lang="en-US" sz="2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Đây là nguồn nước gì?</a:t>
            </a:r>
            <a:br>
              <a:rPr lang="en-US" sz="2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=&gt; Đây là nguồn nước ở ao hồ sông suối.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Nga\Downloads\nước 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4267200" cy="4419600"/>
          </a:xfrm>
          <a:prstGeom prst="rect">
            <a:avLst/>
          </a:prstGeom>
          <a:noFill/>
        </p:spPr>
      </p:pic>
      <p:pic>
        <p:nvPicPr>
          <p:cNvPr id="3075" name="Picture 3" descr="C:\Users\Nga\Downloads\nước sô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57200"/>
            <a:ext cx="42672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676400"/>
          </a:xfrm>
        </p:spPr>
        <p:txBody>
          <a:bodyPr>
            <a:noAutofit/>
          </a:bodyPr>
          <a:lstStyle/>
          <a:p>
            <a:pPr algn="l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Đây là nguồn nước gì?</a:t>
            </a:r>
            <a:br>
              <a:rPr lang="en-US" sz="2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Được lấy từ đâu?</a:t>
            </a:r>
            <a:br>
              <a:rPr lang="en-US" sz="2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=&gt; Đây là nguồn nước máy được lấy từ vòi nước ở nhà chúng mình.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ga\Downloads\nước má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2202"/>
            <a:ext cx="8001000" cy="4708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4797938</TotalTime>
  <Words>434</Words>
  <Application>Microsoft Office PowerPoint</Application>
  <PresentationFormat>On-screen Show (4:3)</PresentationFormat>
  <Paragraphs>60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Times New Roman</vt:lpstr>
      <vt:lpstr>Showcard Gothic</vt:lpstr>
      <vt:lpstr>Calibri</vt:lpstr>
      <vt:lpstr>Office Theme</vt:lpstr>
      <vt:lpstr>Tema de Office</vt:lpstr>
      <vt:lpstr>1_Tema de Office</vt:lpstr>
      <vt:lpstr>2_Tema de Office</vt:lpstr>
      <vt:lpstr>3_Tema de Office</vt:lpstr>
      <vt:lpstr>PowerPoint Presentation</vt:lpstr>
      <vt:lpstr>PowerPoint Presentation</vt:lpstr>
      <vt:lpstr>PowerPoint Presentation</vt:lpstr>
      <vt:lpstr>PowerPoint Presentation</vt:lpstr>
      <vt:lpstr>Nước</vt:lpstr>
      <vt:lpstr>Các nguồn nước khác nhau</vt:lpstr>
      <vt:lpstr>Đây là nguồn nước gì? Nó có vị gì? =&gt; Đây là nguồn nước biển và nó có vị mặn.</vt:lpstr>
      <vt:lpstr>Các bạn đang tắm ở đâu? Đây là nguồn nước gì? =&gt; Đây là nguồn nước ở ao hồ sông suối.</vt:lpstr>
      <vt:lpstr>Đây là nguồn nước gì? Được lấy từ đâu? =&gt; Đây là nguồn nước máy được lấy từ vòi nước ở nhà chúng mình.</vt:lpstr>
      <vt:lpstr>Tác dụng của nguồn nước</vt:lpstr>
      <vt:lpstr>ảnh hưởng xấu của con người tới nguồn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Nước</dc:title>
  <dc:creator>Nga</dc:creator>
  <cp:lastModifiedBy>Windows User</cp:lastModifiedBy>
  <cp:revision>34</cp:revision>
  <dcterms:created xsi:type="dcterms:W3CDTF">2017-04-09T09:55:19Z</dcterms:created>
  <dcterms:modified xsi:type="dcterms:W3CDTF">2018-10-25T05:46:42Z</dcterms:modified>
</cp:coreProperties>
</file>