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embeddedFontLst>
    <p:embeddedFont>
      <p:font typeface="Calibri" panose="020F0502020204030204" pitchFamily="34" charset="0"/>
      <p:regular r:id="rId36"/>
      <p:bold r:id="rId37"/>
      <p:italic r:id="rId38"/>
      <p:boldItalic r:id="rId39"/>
    </p:embeddedFont>
    <p:embeddedFont>
      <p:font typeface=".VnArial NarrowH" panose="020B7200000000000000" pitchFamily="34" charset="0"/>
      <p:regular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380"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09/10/2018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smtClean="0"/>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8</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smtClean="0"/>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9</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33</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smtClean="0"/>
              <a:t>25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6.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4.gif"/><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7.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4.gif"/><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9.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4.gif"/><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4.gif"/><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25.xml"/><Relationship Id="rId7" Type="http://schemas.openxmlformats.org/officeDocument/2006/relationships/image" Target="../media/image26.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4.gif"/><Relationship Id="rId4" Type="http://schemas.openxmlformats.org/officeDocument/2006/relationships/image" Target="../media/image3.gif"/></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gif"/><Relationship Id="rId7" Type="http://schemas.openxmlformats.org/officeDocument/2006/relationships/image" Target="../media/image35.gif"/><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0.png"/><Relationship Id="rId3" Type="http://schemas.openxmlformats.org/officeDocument/2006/relationships/image" Target="../media/image31.gif"/><Relationship Id="rId7" Type="http://schemas.openxmlformats.org/officeDocument/2006/relationships/image" Target="../media/image35.gif"/><Relationship Id="rId12" Type="http://schemas.openxmlformats.org/officeDocument/2006/relationships/slide" Target="slide30.xml"/><Relationship Id="rId2" Type="http://schemas.openxmlformats.org/officeDocument/2006/relationships/image" Target="../media/image37.jpeg"/><Relationship Id="rId16"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34.gif"/><Relationship Id="rId11" Type="http://schemas.openxmlformats.org/officeDocument/2006/relationships/image" Target="../media/image39.png"/><Relationship Id="rId5" Type="http://schemas.openxmlformats.org/officeDocument/2006/relationships/image" Target="../media/image33.gif"/><Relationship Id="rId15" Type="http://schemas.openxmlformats.org/officeDocument/2006/relationships/image" Target="../media/image41.png"/><Relationship Id="rId10" Type="http://schemas.openxmlformats.org/officeDocument/2006/relationships/slide" Target="slide29.xml"/><Relationship Id="rId4" Type="http://schemas.openxmlformats.org/officeDocument/2006/relationships/image" Target="../media/image32.png"/><Relationship Id="rId9" Type="http://schemas.openxmlformats.org/officeDocument/2006/relationships/image" Target="../media/image38.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slide" Target="slide27.xml"/><Relationship Id="rId3" Type="http://schemas.openxmlformats.org/officeDocument/2006/relationships/image" Target="../media/image37.jpeg"/><Relationship Id="rId7" Type="http://schemas.openxmlformats.org/officeDocument/2006/relationships/image" Target="../media/image45.gif"/><Relationship Id="rId12" Type="http://schemas.openxmlformats.org/officeDocument/2006/relationships/image" Target="../media/image31.gif"/><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gif"/><Relationship Id="rId10" Type="http://schemas.openxmlformats.org/officeDocument/2006/relationships/image" Target="../media/image32.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slide" Target="slide27.xml"/><Relationship Id="rId3" Type="http://schemas.openxmlformats.org/officeDocument/2006/relationships/image" Target="../media/image50.png"/><Relationship Id="rId7" Type="http://schemas.openxmlformats.org/officeDocument/2006/relationships/image" Target="../media/image45.gif"/><Relationship Id="rId12"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image" Target="../media/image32.png"/><Relationship Id="rId5" Type="http://schemas.openxmlformats.org/officeDocument/2006/relationships/image" Target="../media/image43.gif"/><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 Id="rId1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4.gif"/><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slide" Target="slide27.xml"/><Relationship Id="rId3" Type="http://schemas.openxmlformats.org/officeDocument/2006/relationships/image" Target="../media/image50.png"/><Relationship Id="rId7" Type="http://schemas.openxmlformats.org/officeDocument/2006/relationships/image" Target="../media/image46.png"/><Relationship Id="rId12" Type="http://schemas.openxmlformats.org/officeDocument/2006/relationships/image" Target="../media/image31.gif"/><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5.gif"/><Relationship Id="rId11" Type="http://schemas.openxmlformats.org/officeDocument/2006/relationships/image" Target="../media/image43.gif"/><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32.png"/><Relationship Id="rId1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slide" Target="slide27.xml"/><Relationship Id="rId3" Type="http://schemas.openxmlformats.org/officeDocument/2006/relationships/image" Target="../media/image50.png"/><Relationship Id="rId7" Type="http://schemas.openxmlformats.org/officeDocument/2006/relationships/image" Target="../media/image45.gif"/><Relationship Id="rId12"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png"/><Relationship Id="rId11" Type="http://schemas.openxmlformats.org/officeDocument/2006/relationships/image" Target="../media/image32.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3.gif"/><Relationship Id="rId9" Type="http://schemas.openxmlformats.org/officeDocument/2006/relationships/image" Target="../media/image46.png"/><Relationship Id="rId1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4.gif"/><Relationship Id="rId4" Type="http://schemas.openxmlformats.org/officeDocument/2006/relationships/image" Target="../media/image3.gif"/></Relationships>
</file>

<file path=ppt/slides/_rels/slide33.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slideLayout" Target="../slideLayouts/slideLayout1.xml"/><Relationship Id="rId18" Type="http://schemas.openxmlformats.org/officeDocument/2006/relationships/image" Target="../media/image53.gif"/><Relationship Id="rId3" Type="http://schemas.openxmlformats.org/officeDocument/2006/relationships/tags" Target="../tags/tag32.xml"/><Relationship Id="rId21" Type="http://schemas.openxmlformats.org/officeDocument/2006/relationships/image" Target="../media/image56.gif"/><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52.wmf"/><Relationship Id="rId2" Type="http://schemas.openxmlformats.org/officeDocument/2006/relationships/tags" Target="../tags/tag31.xml"/><Relationship Id="rId16" Type="http://schemas.openxmlformats.org/officeDocument/2006/relationships/image" Target="../media/image51.wmf"/><Relationship Id="rId20" Type="http://schemas.openxmlformats.org/officeDocument/2006/relationships/image" Target="../media/image55.gif"/><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audio" Target="../media/audio1.wav"/><Relationship Id="rId10" Type="http://schemas.openxmlformats.org/officeDocument/2006/relationships/tags" Target="../tags/tag39.xml"/><Relationship Id="rId19" Type="http://schemas.openxmlformats.org/officeDocument/2006/relationships/image" Target="../media/image54.gif"/><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12.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1.jpeg"/><Relationship Id="rId4" Type="http://schemas.openxmlformats.org/officeDocument/2006/relationships/audio" Target="../media/audio4.wav"/><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png"/><Relationship Id="rId11" Type="http://schemas.openxmlformats.org/officeDocument/2006/relationships/image" Target="../media/image11.jpe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0"/>
            <a:ext cx="9144000" cy="990600"/>
          </a:xfrm>
          <a:prstGeom prst="rect">
            <a:avLst/>
          </a:prstGeom>
          <a:blipFill>
            <a:blip r:embed="rId2"/>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sz="2400" b="1" dirty="0">
                <a:solidFill>
                  <a:srgbClr val="FFFFFF"/>
                </a:solidFill>
              </a:rPr>
              <a:t>ỦY BAN NHÂN DÂN QUẬN BẮC TỪ LIÊM</a:t>
            </a:r>
          </a:p>
          <a:p>
            <a:pPr algn="ctr" fontAlgn="base">
              <a:spcBef>
                <a:spcPct val="0"/>
              </a:spcBef>
              <a:spcAft>
                <a:spcPct val="0"/>
              </a:spcAft>
              <a:defRPr/>
            </a:pPr>
            <a:r>
              <a:rPr lang="en-US" sz="2400" b="1" dirty="0">
                <a:solidFill>
                  <a:srgbClr val="FFFFFF"/>
                </a:solidFill>
              </a:rPr>
              <a:t>TRƯỜNG MẦM NON THỤY PHƯƠNG</a:t>
            </a:r>
          </a:p>
        </p:txBody>
      </p:sp>
      <p:sp>
        <p:nvSpPr>
          <p:cNvPr id="9" name="TextBox 8"/>
          <p:cNvSpPr txBox="1">
            <a:spLocks noChangeArrowheads="1"/>
          </p:cNvSpPr>
          <p:nvPr/>
        </p:nvSpPr>
        <p:spPr bwMode="auto">
          <a:xfrm>
            <a:off x="1447800" y="2209800"/>
            <a:ext cx="6521450" cy="1938338"/>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400" b="1" dirty="0">
                <a:solidFill>
                  <a:srgbClr val="339933"/>
                </a:solidFill>
              </a:rPr>
              <a:t>Bài giảng: Trò chuyện về ngày tết trung thu</a:t>
            </a:r>
          </a:p>
          <a:p>
            <a:pPr eaLnBrk="1" fontAlgn="base" hangingPunct="1">
              <a:spcBef>
                <a:spcPct val="0"/>
              </a:spcBef>
              <a:spcAft>
                <a:spcPct val="0"/>
              </a:spcAft>
              <a:buFontTx/>
              <a:buNone/>
            </a:pPr>
            <a:r>
              <a:rPr lang="en-US" altLang="en-US" sz="2400" b="1" dirty="0">
                <a:solidFill>
                  <a:srgbClr val="339933"/>
                </a:solidFill>
              </a:rPr>
              <a:t>Lứa tuổi: 3-4 tuổi</a:t>
            </a:r>
          </a:p>
          <a:p>
            <a:pPr eaLnBrk="1" fontAlgn="base" hangingPunct="1">
              <a:spcBef>
                <a:spcPct val="0"/>
              </a:spcBef>
              <a:spcAft>
                <a:spcPct val="0"/>
              </a:spcAft>
              <a:buFontTx/>
              <a:buNone/>
            </a:pPr>
            <a:r>
              <a:rPr lang="en-US" altLang="en-US" sz="2400" b="1" dirty="0">
                <a:solidFill>
                  <a:srgbClr val="339933"/>
                </a:solidFill>
              </a:rPr>
              <a:t>Giáo viên: Nguyễn Huyền Anh</a:t>
            </a:r>
          </a:p>
          <a:p>
            <a:pPr eaLnBrk="1" fontAlgn="base" hangingPunct="1">
              <a:spcBef>
                <a:spcPct val="0"/>
              </a:spcBef>
              <a:spcAft>
                <a:spcPct val="0"/>
              </a:spcAft>
              <a:buFontTx/>
              <a:buNone/>
            </a:pPr>
            <a:r>
              <a:rPr lang="en-US" altLang="en-US" sz="2400" b="1" dirty="0">
                <a:solidFill>
                  <a:srgbClr val="339933"/>
                </a:solidFill>
              </a:rPr>
              <a:t>Email: huyenanhnguyen281@gmail.com</a:t>
            </a:r>
          </a:p>
          <a:p>
            <a:pPr eaLnBrk="1" fontAlgn="base" hangingPunct="1">
              <a:spcBef>
                <a:spcPct val="0"/>
              </a:spcBef>
              <a:spcAft>
                <a:spcPct val="0"/>
              </a:spcAft>
              <a:buFontTx/>
              <a:buNone/>
            </a:pPr>
            <a:r>
              <a:rPr lang="en-US" altLang="en-US" sz="2400" b="1" dirty="0">
                <a:solidFill>
                  <a:srgbClr val="339933"/>
                </a:solidFill>
              </a:rPr>
              <a:t>Điện thoại: 096435771</a:t>
            </a:r>
          </a:p>
        </p:txBody>
      </p:sp>
      <p:sp>
        <p:nvSpPr>
          <p:cNvPr id="2" name="Rectangle 1"/>
          <p:cNvSpPr/>
          <p:nvPr/>
        </p:nvSpPr>
        <p:spPr>
          <a:xfrm>
            <a:off x="2059666" y="1271973"/>
            <a:ext cx="5298245" cy="523220"/>
          </a:xfrm>
          <a:prstGeom prst="rect">
            <a:avLst/>
          </a:prstGeom>
          <a:noFill/>
        </p:spPr>
        <p:txBody>
          <a:bodyPr wrap="none">
            <a:spAutoFit/>
          </a:bodyPr>
          <a:lstStyle/>
          <a:p>
            <a:pPr algn="ctr" fontAlgn="base">
              <a:spcBef>
                <a:spcPct val="0"/>
              </a:spcBef>
              <a:spcAft>
                <a:spcPct val="0"/>
              </a:spcAft>
              <a:defRPr/>
            </a:pPr>
            <a:r>
              <a:rPr lang="en-US" sz="2800" b="1" dirty="0">
                <a:ln w="1905"/>
                <a:gradFill>
                  <a:gsLst>
                    <a:gs pos="0">
                      <a:srgbClr val="2D2D8A">
                        <a:shade val="20000"/>
                        <a:satMod val="200000"/>
                      </a:srgbClr>
                    </a:gs>
                    <a:gs pos="78000">
                      <a:srgbClr val="2D2D8A">
                        <a:tint val="90000"/>
                        <a:shade val="89000"/>
                        <a:satMod val="220000"/>
                      </a:srgbClr>
                    </a:gs>
                    <a:gs pos="100000">
                      <a:srgbClr val="2D2D8A">
                        <a:tint val="12000"/>
                        <a:satMod val="255000"/>
                      </a:srgbClr>
                    </a:gs>
                  </a:gsLst>
                  <a:lin ang="5400000"/>
                </a:gradFill>
                <a:effectLst>
                  <a:innerShdw blurRad="69850" dist="43180" dir="5400000">
                    <a:srgbClr val="000000">
                      <a:alpha val="65000"/>
                    </a:srgbClr>
                  </a:innerShdw>
                </a:effectLst>
              </a:rPr>
              <a:t>Lĩnh vực phát triển nhận thức</a:t>
            </a:r>
          </a:p>
        </p:txBody>
      </p:sp>
      <p:pic>
        <p:nvPicPr>
          <p:cNvPr id="4101" name="Picture 4"/>
          <p:cNvPicPr>
            <a:picLocks noChangeAspect="1"/>
          </p:cNvPicPr>
          <p:nvPr/>
        </p:nvPicPr>
        <p:blipFill>
          <a:blip r:embed="rId3">
            <a:extLst>
              <a:ext uri="{28A0092B-C50C-407E-A947-70E740481C1C}">
                <a14:useLocalDpi xmlns:a14="http://schemas.microsoft.com/office/drawing/2010/main" val="0"/>
              </a:ext>
            </a:extLst>
          </a:blip>
          <a:srcRect t="54866"/>
          <a:stretch>
            <a:fillRect/>
          </a:stretch>
        </p:blipFill>
        <p:spPr bwMode="auto">
          <a:xfrm>
            <a:off x="0" y="5029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75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nodeType="afterGroup">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90"/>
                                          </p:val>
                                        </p:tav>
                                        <p:tav tm="100000">
                                          <p:val>
                                            <p:fltVal val="0"/>
                                          </p:val>
                                        </p:tav>
                                      </p:tavLst>
                                    </p:anim>
                                    <p:animEffect transition="in" filter="fade">
                                      <p:cBhvr>
                                        <p:cTn id="19" dur="1000"/>
                                        <p:tgtEl>
                                          <p:spTgt spid="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6" presetClass="entr" presetSubtype="0" fill="hold" nodeType="clickEffect">
                                  <p:stCondLst>
                                    <p:cond delay="0"/>
                                  </p:stCondLst>
                                  <p:childTnLst>
                                    <p:set>
                                      <p:cBhvr>
                                        <p:cTn id="23" dur="1" fill="hold">
                                          <p:stCondLst>
                                            <p:cond delay="0"/>
                                          </p:stCondLst>
                                        </p:cTn>
                                        <p:tgtEl>
                                          <p:spTgt spid="4101"/>
                                        </p:tgtEl>
                                        <p:attrNameLst>
                                          <p:attrName>style.visibility</p:attrName>
                                        </p:attrNameLst>
                                      </p:cBhvr>
                                      <p:to>
                                        <p:strVal val="visible"/>
                                      </p:to>
                                    </p:set>
                                    <p:animEffect transition="in" filter="wipe(down)">
                                      <p:cBhvr>
                                        <p:cTn id="24" dur="580">
                                          <p:stCondLst>
                                            <p:cond delay="0"/>
                                          </p:stCondLst>
                                        </p:cTn>
                                        <p:tgtEl>
                                          <p:spTgt spid="4101"/>
                                        </p:tgtEl>
                                      </p:cBhvr>
                                    </p:animEffect>
                                    <p:anim calcmode="lin" valueType="num">
                                      <p:cBhvr>
                                        <p:cTn id="25"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30" dur="26">
                                          <p:stCondLst>
                                            <p:cond delay="650"/>
                                          </p:stCondLst>
                                        </p:cTn>
                                        <p:tgtEl>
                                          <p:spTgt spid="4101"/>
                                        </p:tgtEl>
                                      </p:cBhvr>
                                      <p:to x="100000" y="60000"/>
                                    </p:animScale>
                                    <p:animScale>
                                      <p:cBhvr>
                                        <p:cTn id="31" dur="166" decel="50000">
                                          <p:stCondLst>
                                            <p:cond delay="676"/>
                                          </p:stCondLst>
                                        </p:cTn>
                                        <p:tgtEl>
                                          <p:spTgt spid="4101"/>
                                        </p:tgtEl>
                                      </p:cBhvr>
                                      <p:to x="100000" y="100000"/>
                                    </p:animScale>
                                    <p:animScale>
                                      <p:cBhvr>
                                        <p:cTn id="32" dur="26">
                                          <p:stCondLst>
                                            <p:cond delay="1312"/>
                                          </p:stCondLst>
                                        </p:cTn>
                                        <p:tgtEl>
                                          <p:spTgt spid="4101"/>
                                        </p:tgtEl>
                                      </p:cBhvr>
                                      <p:to x="100000" y="80000"/>
                                    </p:animScale>
                                    <p:animScale>
                                      <p:cBhvr>
                                        <p:cTn id="33" dur="166" decel="50000">
                                          <p:stCondLst>
                                            <p:cond delay="1338"/>
                                          </p:stCondLst>
                                        </p:cTn>
                                        <p:tgtEl>
                                          <p:spTgt spid="4101"/>
                                        </p:tgtEl>
                                      </p:cBhvr>
                                      <p:to x="100000" y="100000"/>
                                    </p:animScale>
                                    <p:animScale>
                                      <p:cBhvr>
                                        <p:cTn id="34" dur="26">
                                          <p:stCondLst>
                                            <p:cond delay="1642"/>
                                          </p:stCondLst>
                                        </p:cTn>
                                        <p:tgtEl>
                                          <p:spTgt spid="4101"/>
                                        </p:tgtEl>
                                      </p:cBhvr>
                                      <p:to x="100000" y="90000"/>
                                    </p:animScale>
                                    <p:animScale>
                                      <p:cBhvr>
                                        <p:cTn id="35" dur="166" decel="50000">
                                          <p:stCondLst>
                                            <p:cond delay="1668"/>
                                          </p:stCondLst>
                                        </p:cTn>
                                        <p:tgtEl>
                                          <p:spTgt spid="4101"/>
                                        </p:tgtEl>
                                      </p:cBhvr>
                                      <p:to x="100000" y="100000"/>
                                    </p:animScale>
                                    <p:animScale>
                                      <p:cBhvr>
                                        <p:cTn id="36" dur="26">
                                          <p:stCondLst>
                                            <p:cond delay="1808"/>
                                          </p:stCondLst>
                                        </p:cTn>
                                        <p:tgtEl>
                                          <p:spTgt spid="4101"/>
                                        </p:tgtEl>
                                      </p:cBhvr>
                                      <p:to x="100000" y="95000"/>
                                    </p:animScale>
                                    <p:animScale>
                                      <p:cBhvr>
                                        <p:cTn id="37" dur="166" decel="50000">
                                          <p:stCondLst>
                                            <p:cond delay="1834"/>
                                          </p:stCondLst>
                                        </p:cTn>
                                        <p:tgtEl>
                                          <p:spTgt spid="410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smtClean="0"/>
          </a:p>
        </p:txBody>
      </p:sp>
      <p:sp>
        <p:nvSpPr>
          <p:cNvPr id="17411" name="Rectangle 3"/>
          <p:cNvSpPr>
            <a:spLocks noGrp="1" noChangeArrowheads="1"/>
          </p:cNvSpPr>
          <p:nvPr>
            <p:ph type="body" idx="1"/>
          </p:nvPr>
        </p:nvSpPr>
        <p:spPr/>
        <p:txBody>
          <a:bodyPr/>
          <a:lstStyle/>
          <a:p>
            <a:pPr eaLnBrk="1" hangingPunct="1"/>
            <a:endParaRPr lang="en-US" altLang="en-US" smtClean="0"/>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smtClean="0"/>
          </a:p>
        </p:txBody>
      </p:sp>
      <p:sp>
        <p:nvSpPr>
          <p:cNvPr id="21507" name="Rectangle 3"/>
          <p:cNvSpPr>
            <a:spLocks noGrp="1" noChangeArrowheads="1"/>
          </p:cNvSpPr>
          <p:nvPr>
            <p:ph type="body" idx="1"/>
          </p:nvPr>
        </p:nvSpPr>
        <p:spPr/>
        <p:txBody>
          <a:bodyPr/>
          <a:lstStyle/>
          <a:p>
            <a:pPr eaLnBrk="1" hangingPunct="1"/>
            <a:endParaRPr lang="en-US" altLang="en-US" smtClean="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smtClean="0"/>
          </a:p>
        </p:txBody>
      </p:sp>
      <p:sp>
        <p:nvSpPr>
          <p:cNvPr id="24579" name="Rectangle 3"/>
          <p:cNvSpPr>
            <a:spLocks noGrp="1" noChangeArrowheads="1"/>
          </p:cNvSpPr>
          <p:nvPr>
            <p:ph type="body" idx="1"/>
          </p:nvPr>
        </p:nvSpPr>
        <p:spPr/>
        <p:txBody>
          <a:bodyPr/>
          <a:lstStyle/>
          <a:p>
            <a:pPr eaLnBrk="1" hangingPunct="1"/>
            <a:endParaRPr lang="en-US" altLang="en-US" smtClean="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smtClean="0"/>
          </a:p>
        </p:txBody>
      </p:sp>
      <p:sp>
        <p:nvSpPr>
          <p:cNvPr id="26627" name="Rectangle 3"/>
          <p:cNvSpPr>
            <a:spLocks noGrp="1" noChangeArrowheads="1"/>
          </p:cNvSpPr>
          <p:nvPr>
            <p:ph type="body" idx="1"/>
          </p:nvPr>
        </p:nvSpPr>
        <p:spPr/>
        <p:txBody>
          <a:bodyPr/>
          <a:lstStyle/>
          <a:p>
            <a:pPr eaLnBrk="1" hangingPunct="1"/>
            <a:endParaRPr lang="en-US" altLang="en-US" smtClean="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wavAudioFile r:embed="rId1" name="DF056017.wav"/>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wavAudioFile r:embed="rId1" name="DF056017.wav"/>
          </p:nvPr>
        </p:nvPicPr>
        <p:blipFill>
          <a:blip r:embed="rId7">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smtClean="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smtClean="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itchFamily="18" charset="0"/>
              </a:rPr>
              <a:t>Hoạt động khám phá của các bé đến đây là kết thúc rồi, chúc các bé chăm ngoan học giỏi. Xin cảm ơn quý vị, các cô giáo đã theo dõi bài giảng.</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6"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7"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8" name="32 Imagen"/>
          <p:cNvPicPr>
            <a:picLocks noChangeAspect="1"/>
          </p:cNvPicPr>
          <p:nvPr/>
        </p:nvPicPr>
        <p:blipFill>
          <a:blip r:embed="rId4"/>
          <a:stretch>
            <a:fillRect/>
          </a:stretch>
        </p:blipFill>
        <p:spPr bwMode="auto">
          <a:xfrm>
            <a:off x="7938" y="2662238"/>
            <a:ext cx="2736850" cy="347503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53947" y="188640"/>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
        <p:nvSpPr>
          <p:cNvPr id="10" name="Text Box 11"/>
          <p:cNvSpPr txBox="1">
            <a:spLocks noChangeArrowheads="1"/>
          </p:cNvSpPr>
          <p:nvPr/>
        </p:nvSpPr>
        <p:spPr bwMode="auto">
          <a:xfrm>
            <a:off x="2744788" y="1557338"/>
            <a:ext cx="6399212" cy="5262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fontAlgn="base" hangingPunct="1">
              <a:spcBef>
                <a:spcPct val="0"/>
              </a:spcBef>
              <a:spcAft>
                <a:spcPct val="0"/>
              </a:spcAft>
              <a:buFontTx/>
              <a:buChar char="-"/>
            </a:pPr>
            <a:r>
              <a:rPr lang="en-US" altLang="en-US" sz="2800">
                <a:solidFill>
                  <a:srgbClr val="FFFFFF"/>
                </a:solidFill>
                <a:cs typeface="Arial" charset="0"/>
              </a:rPr>
              <a:t> Nhấn nút </a:t>
            </a:r>
            <a:r>
              <a:rPr lang="en-US" altLang="en-US" sz="2800" b="1">
                <a:solidFill>
                  <a:srgbClr val="FFFFFF"/>
                </a:solidFill>
                <a:cs typeface="Arial" charset="0"/>
              </a:rPr>
              <a:t>Play</a:t>
            </a:r>
            <a:r>
              <a:rPr lang="en-US" altLang="en-US" sz="2800">
                <a:solidFill>
                  <a:srgbClr val="FFFFFF"/>
                </a:solidFill>
                <a:cs typeface="Arial" charset="0"/>
              </a:rPr>
              <a:t> để bắt đầu.</a:t>
            </a:r>
            <a:endParaRPr lang="en-US" altLang="en-US" sz="2800">
              <a:solidFill>
                <a:srgbClr val="FFFFFF"/>
              </a:solidFill>
            </a:endParaRPr>
          </a:p>
          <a:p>
            <a:pPr algn="just" eaLnBrk="1" fontAlgn="base" hangingPunct="1">
              <a:spcBef>
                <a:spcPct val="0"/>
              </a:spcBef>
              <a:spcAft>
                <a:spcPct val="0"/>
              </a:spcAft>
              <a:buFontTx/>
              <a:buChar char="-"/>
            </a:pPr>
            <a:r>
              <a:rPr lang="en-US" altLang="en-US" sz="2800">
                <a:solidFill>
                  <a:srgbClr val="FFFFFF"/>
                </a:solidFill>
                <a:cs typeface="Arial" charset="0"/>
              </a:rPr>
              <a:t> Đọc kỹ nội dung câu hỏi, nhấn chọn phương án đúng. Nếu trả lời đúng sẽ xuất hiện miếng bánh chuột Jerry sẽ tiến về phía miếng bánh đó, trả lời sai mèo Tom sẽ xuất hiện. Trả lời đúng bạn nhận được một phần quà. Trả lời sai, quyền trả lời thuộc về người khác.</a:t>
            </a:r>
          </a:p>
          <a:p>
            <a:pPr algn="just" eaLnBrk="1" fontAlgn="base" hangingPunct="1">
              <a:spcBef>
                <a:spcPct val="0"/>
              </a:spcBef>
              <a:spcAft>
                <a:spcPct val="0"/>
              </a:spcAft>
              <a:buFontTx/>
              <a:buChar char="-"/>
            </a:pPr>
            <a:r>
              <a:rPr lang="en-US" altLang="en-US" sz="2800">
                <a:solidFill>
                  <a:srgbClr val="FFFFFF"/>
                </a:solidFill>
                <a:cs typeface="Arial" charset="0"/>
              </a:rPr>
              <a:t> Trong thời gian 5 giây bạn phải vừa suy nghĩ vừa đưa ra câu trả lời. Trả lời đúng thì người chơi khác có thể nhấn </a:t>
            </a:r>
            <a:r>
              <a:rPr lang="en-US" altLang="en-US" sz="2800" b="1">
                <a:solidFill>
                  <a:srgbClr val="FFFFFF"/>
                </a:solidFill>
                <a:cs typeface="Arial" charset="0"/>
              </a:rPr>
              <a:t>next</a:t>
            </a:r>
            <a:r>
              <a:rPr lang="en-US" altLang="en-US" sz="2800">
                <a:solidFill>
                  <a:srgbClr val="FFFFFF"/>
                </a:solidFill>
                <a:cs typeface="Arial" charset="0"/>
              </a:rPr>
              <a:t> để tiếp tục!</a:t>
            </a:r>
          </a:p>
        </p:txBody>
      </p:sp>
    </p:spTree>
    <p:extLst>
      <p:ext uri="{BB962C8B-B14F-4D97-AF65-F5344CB8AC3E}">
        <p14:creationId xmlns:p14="http://schemas.microsoft.com/office/powerpoint/2010/main" val="17768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a:t>
            </a:r>
            <a:r>
              <a:rPr lang="es-ES_tradnl" altLang="en-US" sz="1800" b="1" dirty="0" smtClean="0">
                <a:solidFill>
                  <a:srgbClr val="000000"/>
                </a:solidFill>
              </a:rPr>
              <a:t>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6.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7.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TotalTime>
  <Words>740</Words>
  <Application>Microsoft Office PowerPoint</Application>
  <PresentationFormat>On-screen Show (4:3)</PresentationFormat>
  <Paragraphs>100</Paragraphs>
  <Slides>33</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Showcard Gothic</vt:lpstr>
      <vt:lpstr>Times New Roman</vt:lpstr>
      <vt:lpstr>.VnArial NarrowH</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9</cp:revision>
  <dcterms:created xsi:type="dcterms:W3CDTF">2018-09-10T12:35:01Z</dcterms:created>
  <dcterms:modified xsi:type="dcterms:W3CDTF">2018-09-10T15:17:51Z</dcterms:modified>
</cp:coreProperties>
</file>