
<file path=[Content_Types].xml><?xml version="1.0" encoding="utf-8"?>
<Types xmlns="http://schemas.openxmlformats.org/package/2006/content-types">
  <Default Extension="jfif" ContentType="image/j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84"/>
  </p:notesMasterIdLst>
  <p:handoutMasterIdLst>
    <p:handoutMasterId r:id="rId85"/>
  </p:handoutMasterIdLst>
  <p:sldIdLst>
    <p:sldId id="555" r:id="rId2"/>
    <p:sldId id="1056" r:id="rId3"/>
    <p:sldId id="1123" r:id="rId4"/>
    <p:sldId id="1058" r:id="rId5"/>
    <p:sldId id="1067" r:id="rId6"/>
    <p:sldId id="1068" r:id="rId7"/>
    <p:sldId id="1069" r:id="rId8"/>
    <p:sldId id="1070" r:id="rId9"/>
    <p:sldId id="1071" r:id="rId10"/>
    <p:sldId id="1072" r:id="rId11"/>
    <p:sldId id="1073" r:id="rId12"/>
    <p:sldId id="1074" r:id="rId13"/>
    <p:sldId id="1075" r:id="rId14"/>
    <p:sldId id="1076" r:id="rId15"/>
    <p:sldId id="1077" r:id="rId16"/>
    <p:sldId id="1078" r:id="rId17"/>
    <p:sldId id="1079" r:id="rId18"/>
    <p:sldId id="1080" r:id="rId19"/>
    <p:sldId id="1081" r:id="rId20"/>
    <p:sldId id="1082" r:id="rId21"/>
    <p:sldId id="1083" r:id="rId22"/>
    <p:sldId id="1084" r:id="rId23"/>
    <p:sldId id="1085" r:id="rId24"/>
    <p:sldId id="1087" r:id="rId25"/>
    <p:sldId id="1088" r:id="rId26"/>
    <p:sldId id="1089" r:id="rId27"/>
    <p:sldId id="1090" r:id="rId28"/>
    <p:sldId id="1091" r:id="rId29"/>
    <p:sldId id="1092" r:id="rId30"/>
    <p:sldId id="1093" r:id="rId31"/>
    <p:sldId id="1094" r:id="rId32"/>
    <p:sldId id="1095" r:id="rId33"/>
    <p:sldId id="1045" r:id="rId34"/>
    <p:sldId id="738" r:id="rId35"/>
    <p:sldId id="764" r:id="rId36"/>
    <p:sldId id="792" r:id="rId37"/>
    <p:sldId id="793" r:id="rId38"/>
    <p:sldId id="795" r:id="rId39"/>
    <p:sldId id="794" r:id="rId40"/>
    <p:sldId id="796" r:id="rId41"/>
    <p:sldId id="797" r:id="rId42"/>
    <p:sldId id="799" r:id="rId43"/>
    <p:sldId id="798" r:id="rId44"/>
    <p:sldId id="1048" r:id="rId45"/>
    <p:sldId id="1049" r:id="rId46"/>
    <p:sldId id="1050" r:id="rId47"/>
    <p:sldId id="1051" r:id="rId48"/>
    <p:sldId id="1052" r:id="rId49"/>
    <p:sldId id="1053" r:id="rId50"/>
    <p:sldId id="1054" r:id="rId51"/>
    <p:sldId id="1055" r:id="rId52"/>
    <p:sldId id="800" r:id="rId53"/>
    <p:sldId id="801" r:id="rId54"/>
    <p:sldId id="804" r:id="rId55"/>
    <p:sldId id="805" r:id="rId56"/>
    <p:sldId id="802" r:id="rId57"/>
    <p:sldId id="1046" r:id="rId58"/>
    <p:sldId id="639" r:id="rId59"/>
    <p:sldId id="643" r:id="rId60"/>
    <p:sldId id="660" r:id="rId61"/>
    <p:sldId id="656" r:id="rId62"/>
    <p:sldId id="1016" r:id="rId63"/>
    <p:sldId id="1032" r:id="rId64"/>
    <p:sldId id="1018" r:id="rId65"/>
    <p:sldId id="1019" r:id="rId66"/>
    <p:sldId id="1047" r:id="rId67"/>
    <p:sldId id="1021" r:id="rId68"/>
    <p:sldId id="1024" r:id="rId69"/>
    <p:sldId id="1124" r:id="rId70"/>
    <p:sldId id="1125" r:id="rId71"/>
    <p:sldId id="1126" r:id="rId72"/>
    <p:sldId id="1127" r:id="rId73"/>
    <p:sldId id="1128" r:id="rId74"/>
    <p:sldId id="1129" r:id="rId75"/>
    <p:sldId id="1130" r:id="rId76"/>
    <p:sldId id="1131" r:id="rId77"/>
    <p:sldId id="1132" r:id="rId78"/>
    <p:sldId id="1133" r:id="rId79"/>
    <p:sldId id="1134" r:id="rId80"/>
    <p:sldId id="1135" r:id="rId81"/>
    <p:sldId id="1031" r:id="rId82"/>
    <p:sldId id="970" r:id="rId83"/>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00"/>
    <a:srgbClr val="FF0000"/>
    <a:srgbClr val="FFFF00"/>
    <a:srgbClr val="00FFFF"/>
    <a:srgbClr val="FFFFCC"/>
    <a:srgbClr val="6600CC"/>
    <a:srgbClr val="66FFFF"/>
    <a:srgbClr val="CCE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9" autoAdjust="0"/>
    <p:restoredTop sz="94607" autoAdjust="0"/>
  </p:normalViewPr>
  <p:slideViewPr>
    <p:cSldViewPr>
      <p:cViewPr varScale="1">
        <p:scale>
          <a:sx n="68" d="100"/>
          <a:sy n="68" d="100"/>
        </p:scale>
        <p:origin x="14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526339"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26340"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526341"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02D1DE1-0A68-4046-B5FC-282A915A808F}" type="slidenum">
              <a:rPr lang="en-US"/>
              <a:pPr>
                <a:defRPr/>
              </a:pPr>
              <a:t>‹#›</a:t>
            </a:fld>
            <a:endParaRPr lang="en-US"/>
          </a:p>
        </p:txBody>
      </p:sp>
    </p:spTree>
    <p:extLst>
      <p:ext uri="{BB962C8B-B14F-4D97-AF65-F5344CB8AC3E}">
        <p14:creationId xmlns:p14="http://schemas.microsoft.com/office/powerpoint/2010/main" val="189372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eaLnBrk="1" hangingPunct="1">
              <a:defRPr sz="1200"/>
            </a:lvl1pPr>
          </a:lstStyle>
          <a:p>
            <a:pPr>
              <a:defRPr/>
            </a:pPr>
            <a:endParaRPr lang="en-US"/>
          </a:p>
        </p:txBody>
      </p:sp>
      <p:sp>
        <p:nvSpPr>
          <p:cNvPr id="63491" name="Rectangle 3"/>
          <p:cNvSpPr>
            <a:spLocks noGrp="1" noChangeArrowheads="1"/>
          </p:cNvSpPr>
          <p:nvPr>
            <p:ph type="dt" idx="1"/>
          </p:nvPr>
        </p:nvSpPr>
        <p:spPr bwMode="auto">
          <a:xfrm>
            <a:off x="3816350" y="0"/>
            <a:ext cx="2917825" cy="493713"/>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lvl1pPr algn="r" eaLnBrk="1" hangingPunct="1">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900113" y="739775"/>
            <a:ext cx="4933950" cy="3700463"/>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674688" y="4686300"/>
            <a:ext cx="5386387" cy="4440238"/>
          </a:xfrm>
          <a:prstGeom prst="rect">
            <a:avLst/>
          </a:prstGeom>
          <a:noFill/>
          <a:ln w="9525">
            <a:noFill/>
            <a:miter lim="800000"/>
            <a:headEnd/>
            <a:tailEnd/>
          </a:ln>
          <a:effectLst/>
        </p:spPr>
        <p:txBody>
          <a:bodyPr vert="horz" wrap="square" lIns="91367" tIns="45683" rIns="91367" bIns="456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eaLnBrk="1" hangingPunct="1">
              <a:defRPr sz="1200"/>
            </a:lvl1pPr>
          </a:lstStyle>
          <a:p>
            <a:pPr>
              <a:defRPr/>
            </a:pPr>
            <a:endParaRPr lang="en-US"/>
          </a:p>
        </p:txBody>
      </p:sp>
      <p:sp>
        <p:nvSpPr>
          <p:cNvPr id="63495" name="Rectangle 7"/>
          <p:cNvSpPr>
            <a:spLocks noGrp="1" noChangeArrowheads="1"/>
          </p:cNvSpPr>
          <p:nvPr>
            <p:ph type="sldNum" sz="quarter" idx="5"/>
          </p:nvPr>
        </p:nvSpPr>
        <p:spPr bwMode="auto">
          <a:xfrm>
            <a:off x="3816350" y="9371013"/>
            <a:ext cx="2917825" cy="493712"/>
          </a:xfrm>
          <a:prstGeom prst="rect">
            <a:avLst/>
          </a:prstGeom>
          <a:noFill/>
          <a:ln w="9525">
            <a:noFill/>
            <a:miter lim="800000"/>
            <a:headEnd/>
            <a:tailEnd/>
          </a:ln>
          <a:effectLst/>
        </p:spPr>
        <p:txBody>
          <a:bodyPr vert="horz" wrap="square" lIns="91367" tIns="45683" rIns="91367" bIns="45683" numCol="1" anchor="b" anchorCtr="0" compatLnSpc="1">
            <a:prstTxWarp prst="textNoShape">
              <a:avLst/>
            </a:prstTxWarp>
          </a:bodyPr>
          <a:lstStyle>
            <a:lvl1pPr algn="r" eaLnBrk="1" hangingPunct="1">
              <a:defRPr sz="1200"/>
            </a:lvl1pPr>
          </a:lstStyle>
          <a:p>
            <a:pPr>
              <a:defRPr/>
            </a:pPr>
            <a:fld id="{8361BEC1-FCAA-4B41-BD0E-56DB4EBF2394}" type="slidenum">
              <a:rPr lang="en-US"/>
              <a:pPr>
                <a:defRPr/>
              </a:pPr>
              <a:t>‹#›</a:t>
            </a:fld>
            <a:endParaRPr lang="en-US"/>
          </a:p>
        </p:txBody>
      </p:sp>
    </p:spTree>
    <p:extLst>
      <p:ext uri="{BB962C8B-B14F-4D97-AF65-F5344CB8AC3E}">
        <p14:creationId xmlns:p14="http://schemas.microsoft.com/office/powerpoint/2010/main" val="47349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3</a:t>
            </a:fld>
            <a:endParaRPr lang="en-US"/>
          </a:p>
        </p:txBody>
      </p:sp>
    </p:spTree>
    <p:extLst>
      <p:ext uri="{BB962C8B-B14F-4D97-AF65-F5344CB8AC3E}">
        <p14:creationId xmlns:p14="http://schemas.microsoft.com/office/powerpoint/2010/main" val="235677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332264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59621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96465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78577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83877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32413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3491660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80707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97364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2009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5</a:t>
            </a:fld>
            <a:endParaRPr lang="en-US"/>
          </a:p>
        </p:txBody>
      </p:sp>
    </p:spTree>
    <p:extLst>
      <p:ext uri="{BB962C8B-B14F-4D97-AF65-F5344CB8AC3E}">
        <p14:creationId xmlns:p14="http://schemas.microsoft.com/office/powerpoint/2010/main" val="274801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8304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151422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49105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3508202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a:xfrm>
            <a:off x="1166813" y="1241425"/>
            <a:ext cx="4465637" cy="3349625"/>
          </a:xfrm>
          <a:ln>
            <a:solidFill>
              <a:srgbClr val="000000">
                <a:alpha val="100000"/>
              </a:srgbClr>
            </a:solidFill>
            <a:miter lim="800000"/>
          </a:ln>
        </p:spPr>
      </p:sp>
      <p:sp>
        <p:nvSpPr>
          <p:cNvPr id="7171" name="Rectangle 3"/>
          <p:cNvSpPr>
            <a:spLocks noGrp="1"/>
          </p:cNvSpPr>
          <p:nvPr>
            <p:ph type="body" idx="1"/>
          </p:nvPr>
        </p:nvSpPr>
        <p:spPr>
          <a:xfrm>
            <a:off x="679288" y="4778009"/>
            <a:ext cx="5439101" cy="3908988"/>
          </a:xfrm>
          <a:noFill/>
          <a:ln>
            <a:noFill/>
          </a:ln>
        </p:spPr>
        <p:txBody>
          <a:bodyPr wrap="square" lIns="92117" tIns="46058" rIns="92117" bIns="46058" anchor="t" anchorCtr="0"/>
          <a:lstStyle/>
          <a:p>
            <a:pPr lvl="0" eaLnBrk="1" hangingPunct="1">
              <a:spcBef>
                <a:spcPct val="0"/>
              </a:spcBef>
            </a:pPr>
            <a:endParaRPr lang="en-US" altLang="en-US" dirty="0"/>
          </a:p>
        </p:txBody>
      </p:sp>
    </p:spTree>
    <p:extLst>
      <p:ext uri="{BB962C8B-B14F-4D97-AF65-F5344CB8AC3E}">
        <p14:creationId xmlns:p14="http://schemas.microsoft.com/office/powerpoint/2010/main" val="286668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D5FA701-120F-4A4C-81D1-69424A26A4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a:extLst>
              <a:ext uri="{FF2B5EF4-FFF2-40B4-BE49-F238E27FC236}">
                <a16:creationId xmlns:a16="http://schemas.microsoft.com/office/drawing/2014/main" id="{C371E65C-7167-4BFA-AA36-5CCDC7001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69114EC-0CF1-486B-AEBF-6A3D004F95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a:extLst>
              <a:ext uri="{FF2B5EF4-FFF2-40B4-BE49-F238E27FC236}">
                <a16:creationId xmlns:a16="http://schemas.microsoft.com/office/drawing/2014/main" id="{F172BA9A-DF6D-444A-A4F6-3B3CFDEFF5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D15E28D-BF76-4D39-8D6B-525BE9531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AD44C38C-5DBE-428D-A5FA-A9EFF20C4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29D45C-55D1-4499-AA17-E42FD9235F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a:extLst>
              <a:ext uri="{FF2B5EF4-FFF2-40B4-BE49-F238E27FC236}">
                <a16:creationId xmlns:a16="http://schemas.microsoft.com/office/drawing/2014/main" id="{7A7EAF3F-419F-4B51-895C-A3B8F4F3D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0113" y="739775"/>
            <a:ext cx="4933950" cy="3700463"/>
          </a:xfrm>
          <a:ln/>
        </p:spPr>
      </p:sp>
      <p:sp>
        <p:nvSpPr>
          <p:cNvPr id="70659" name="Notes Placeholder 2"/>
          <p:cNvSpPr>
            <a:spLocks noGrp="1"/>
          </p:cNvSpPr>
          <p:nvPr>
            <p:ph type="body" idx="1"/>
          </p:nvPr>
        </p:nvSpPr>
        <p:spPr>
          <a:noFill/>
          <a:ln/>
        </p:spPr>
        <p:txBody>
          <a:bodyPr/>
          <a:lstStyle/>
          <a:p>
            <a:endParaRPr lang="en-US"/>
          </a:p>
        </p:txBody>
      </p:sp>
      <p:sp>
        <p:nvSpPr>
          <p:cNvPr id="70660" name="Slide Number Placeholder 3"/>
          <p:cNvSpPr>
            <a:spLocks noGrp="1"/>
          </p:cNvSpPr>
          <p:nvPr>
            <p:ph type="sldNum" sz="quarter" idx="5"/>
          </p:nvPr>
        </p:nvSpPr>
        <p:spPr>
          <a:noFill/>
        </p:spPr>
        <p:txBody>
          <a:bodyPr/>
          <a:lstStyle/>
          <a:p>
            <a:fld id="{DB9DC04C-8B71-45FD-9769-DA1659DA2573}" type="slidenum">
              <a:rPr lang="en-US" smtClean="0">
                <a:ea typeface="MS PGothic" pitchFamily="34" charset="-128"/>
              </a:rPr>
              <a:pPr/>
              <a:t>82</a:t>
            </a:fld>
            <a:endParaRPr lang="en-US">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6</a:t>
            </a:fld>
            <a:endParaRPr lang="en-US"/>
          </a:p>
        </p:txBody>
      </p:sp>
    </p:spTree>
    <p:extLst>
      <p:ext uri="{BB962C8B-B14F-4D97-AF65-F5344CB8AC3E}">
        <p14:creationId xmlns:p14="http://schemas.microsoft.com/office/powerpoint/2010/main" val="179573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7</a:t>
            </a:fld>
            <a:endParaRPr lang="en-US"/>
          </a:p>
        </p:txBody>
      </p:sp>
    </p:spTree>
    <p:extLst>
      <p:ext uri="{BB962C8B-B14F-4D97-AF65-F5344CB8AC3E}">
        <p14:creationId xmlns:p14="http://schemas.microsoft.com/office/powerpoint/2010/main" val="386297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8</a:t>
            </a:fld>
            <a:endParaRPr lang="en-US"/>
          </a:p>
        </p:txBody>
      </p:sp>
    </p:spTree>
    <p:extLst>
      <p:ext uri="{BB962C8B-B14F-4D97-AF65-F5344CB8AC3E}">
        <p14:creationId xmlns:p14="http://schemas.microsoft.com/office/powerpoint/2010/main" val="97215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9</a:t>
            </a:fld>
            <a:endParaRPr lang="en-US"/>
          </a:p>
        </p:txBody>
      </p:sp>
    </p:spTree>
    <p:extLst>
      <p:ext uri="{BB962C8B-B14F-4D97-AF65-F5344CB8AC3E}">
        <p14:creationId xmlns:p14="http://schemas.microsoft.com/office/powerpoint/2010/main" val="161496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10</a:t>
            </a:fld>
            <a:endParaRPr lang="en-US"/>
          </a:p>
        </p:txBody>
      </p:sp>
    </p:spTree>
    <p:extLst>
      <p:ext uri="{BB962C8B-B14F-4D97-AF65-F5344CB8AC3E}">
        <p14:creationId xmlns:p14="http://schemas.microsoft.com/office/powerpoint/2010/main" val="332849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14</a:t>
            </a:fld>
            <a:endParaRPr lang="en-US"/>
          </a:p>
        </p:txBody>
      </p:sp>
    </p:spTree>
    <p:extLst>
      <p:ext uri="{BB962C8B-B14F-4D97-AF65-F5344CB8AC3E}">
        <p14:creationId xmlns:p14="http://schemas.microsoft.com/office/powerpoint/2010/main" val="15639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3B3B7-BD71-47B3-AA1E-A01B494D12BD}" type="slidenum">
              <a:rPr lang="en-US" smtClean="0"/>
              <a:pPr/>
              <a:t>15</a:t>
            </a:fld>
            <a:endParaRPr lang="en-US"/>
          </a:p>
        </p:txBody>
      </p:sp>
    </p:spTree>
    <p:extLst>
      <p:ext uri="{BB962C8B-B14F-4D97-AF65-F5344CB8AC3E}">
        <p14:creationId xmlns:p14="http://schemas.microsoft.com/office/powerpoint/2010/main" val="250382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E09F6-A188-45CC-9FE8-09CABC87E160}" type="slidenum">
              <a:rPr lang="en-US"/>
              <a:pPr>
                <a:defRPr/>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CC8125-8814-4DA9-BE6F-4A532FCE26A4}" type="slidenum">
              <a:rPr lang="en-US"/>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ABEED-4640-40C0-9D5E-ECEBF85AAE13}" type="slidenum">
              <a:rPr lang="en-US"/>
              <a:pPr>
                <a:defRPr/>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DE33D6-81E7-4A85-8489-E7506F50E883}" type="slidenum">
              <a:rPr lang="en-US"/>
              <a:pPr>
                <a:defRPr/>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D2503-864B-466B-BC6A-76ECE5F29C8E}" type="slidenum">
              <a:rPr lang="en-US"/>
              <a:pPr>
                <a:defRPr/>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271C8-C2D6-4E00-BC03-8D3EE6379BD3}" type="slidenum">
              <a:rPr lang="en-US"/>
              <a:pPr>
                <a:defRPr/>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483DFA-42C0-4674-9E41-83BB9CDAA456}" type="slidenum">
              <a:rPr lang="en-US"/>
              <a:pPr>
                <a:defRPr/>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D0D66F-540B-47BD-B1BF-5E6352A1A551}" type="slidenum">
              <a:rPr lang="en-US"/>
              <a:pPr>
                <a:defRPr/>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25BD61-49EC-4E41-9D86-7FA693BE634F}" type="slidenum">
              <a:rPr lang="en-US"/>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829CAF-99AC-467E-838D-67829EF2B060}" type="slidenum">
              <a:rPr lang="en-US"/>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88190-5B6D-4EA3-832B-23C544FE5177}" type="slidenum">
              <a:rPr lang="en-US"/>
              <a:pPr>
                <a:defRPr/>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8C5B5-58CC-461C-A3E1-AF054A26F110}" type="slidenum">
              <a:rPr lang="en-US"/>
              <a:pPr>
                <a:defRPr/>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4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34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34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6B7C930-7964-45F4-BE45-EA734BB3A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905000"/>
            <a:ext cx="9144000" cy="3276600"/>
          </a:xfrm>
        </p:spPr>
        <p:txBody>
          <a:bodyPr/>
          <a:lstStyle/>
          <a:p>
            <a:pPr eaLnBrk="1" hangingPunct="1">
              <a:lnSpc>
                <a:spcPct val="110000"/>
              </a:lnSpc>
            </a:pPr>
            <a:r>
              <a:rPr lang="en-US" sz="6600" b="1" dirty="0">
                <a:solidFill>
                  <a:srgbClr val="FF3300"/>
                </a:solidFill>
              </a:rPr>
              <a:t>TẬP HUẤN</a:t>
            </a:r>
            <a:br>
              <a:rPr lang="en-US" sz="3200" b="1" dirty="0">
                <a:solidFill>
                  <a:srgbClr val="FF3300"/>
                </a:solidFill>
              </a:rPr>
            </a:br>
            <a:r>
              <a:rPr lang="en-US" sz="3200" b="1" dirty="0">
                <a:solidFill>
                  <a:srgbClr val="0000CC"/>
                </a:solidFill>
              </a:rPr>
              <a:t>CÔNG TÁC Y TẾ TRƯỜNG HỌC, </a:t>
            </a:r>
            <a:r>
              <a:rPr lang="en-US" sz="3200" b="1" dirty="0">
                <a:solidFill>
                  <a:srgbClr val="0000FF"/>
                </a:solidFill>
              </a:rPr>
              <a:t>AN TOÀN THỰC PHẨM, PHÒNG CHỐNG DỊCH BỆNH, PHÒNG CHỐNG TAI NẠN THƯƠNG TÍCH TRONG TRƯỜNG HỌC</a:t>
            </a:r>
            <a:endParaRPr lang="en-US" sz="3200" dirty="0">
              <a:solidFill>
                <a:srgbClr val="0000FF"/>
              </a:solidFill>
            </a:endParaRPr>
          </a:p>
        </p:txBody>
      </p:sp>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9144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800" b="1">
                <a:solidFill>
                  <a:srgbClr val="0000CC"/>
                </a:solidFill>
              </a:rPr>
              <a:t>BAN CHỈ ĐẠO ATTP QUẬN LONG  BIÊN</a:t>
            </a:r>
          </a:p>
          <a:p>
            <a:pPr algn="ctr" defTabSz="912813" eaLnBrk="0" hangingPunct="0"/>
            <a:r>
              <a:rPr lang="en-US" altLang="vi-VN" sz="2800" b="1">
                <a:solidFill>
                  <a:srgbClr val="0000CC"/>
                </a:solidFill>
              </a:rPr>
              <a:t>PHÒNG Y TẾ</a:t>
            </a:r>
          </a:p>
        </p:txBody>
      </p:sp>
      <p:sp>
        <p:nvSpPr>
          <p:cNvPr id="6149" name="Subtitle 2"/>
          <p:cNvSpPr>
            <a:spLocks/>
          </p:cNvSpPr>
          <p:nvPr/>
        </p:nvSpPr>
        <p:spPr bwMode="auto">
          <a:xfrm>
            <a:off x="1444625" y="6165849"/>
            <a:ext cx="6251575" cy="527051"/>
          </a:xfrm>
          <a:prstGeom prst="rect">
            <a:avLst/>
          </a:prstGeom>
          <a:noFill/>
          <a:ln w="9525">
            <a:noFill/>
            <a:miter lim="800000"/>
            <a:headEnd/>
            <a:tailEnd/>
          </a:ln>
        </p:spPr>
        <p:txBody>
          <a:bodyPr lIns="91436" tIns="45719" rIns="91436" bIns="45719"/>
          <a:lstStyle/>
          <a:p>
            <a:pPr algn="ctr" defTabSz="912813" eaLnBrk="0" hangingPunct="0">
              <a:lnSpc>
                <a:spcPct val="90000"/>
              </a:lnSpc>
              <a:spcBef>
                <a:spcPts val="1000"/>
              </a:spcBef>
            </a:pPr>
            <a:r>
              <a:rPr lang="en-US" altLang="en-US" sz="2000" b="1" dirty="0" err="1">
                <a:solidFill>
                  <a:srgbClr val="002060"/>
                </a:solidFill>
              </a:rPr>
              <a:t>Năm</a:t>
            </a:r>
            <a:r>
              <a:rPr lang="en-US" altLang="en-US" sz="2000" b="1" dirty="0">
                <a:solidFill>
                  <a:srgbClr val="002060"/>
                </a:solidFill>
              </a:rPr>
              <a:t> 2024</a:t>
            </a:r>
          </a:p>
          <a:p>
            <a:pPr algn="ctr" defTabSz="912813" eaLnBrk="0" hangingPunct="0">
              <a:lnSpc>
                <a:spcPct val="90000"/>
              </a:lnSpc>
              <a:spcBef>
                <a:spcPts val="1000"/>
              </a:spcBef>
            </a:pPr>
            <a:endParaRPr lang="en-US" altLang="en-US" sz="2000" b="1" dirty="0">
              <a:solidFill>
                <a:srgbClr val="002060"/>
              </a:solidFill>
              <a:latin typeface="Times New Roman" pitchFamily="18" charset="0"/>
              <a:cs typeface="Times New Roman" pitchFamily="18" charset="0"/>
            </a:endParaRPr>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2. </a:t>
            </a:r>
            <a:r>
              <a:rPr lang="en-US" sz="2800" b="1" kern="1200">
                <a:solidFill>
                  <a:srgbClr val="0000CC"/>
                </a:solidFill>
                <a:latin typeface="Arial" charset="0"/>
                <a:ea typeface="+mn-ea"/>
                <a:cs typeface="Arial" charset="0"/>
              </a:rPr>
              <a:t>Hoàn </a:t>
            </a:r>
            <a:r>
              <a:rPr lang="en-US" sz="2800" b="1" kern="1200" dirty="0" err="1">
                <a:solidFill>
                  <a:srgbClr val="0000CC"/>
                </a:solidFill>
                <a:latin typeface="Arial" charset="0"/>
                <a:ea typeface="+mn-ea"/>
                <a:cs typeface="Arial" charset="0"/>
              </a:rPr>
              <a:t>thiện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sổ</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sách</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biểu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mẫu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tại</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phòng</a:t>
            </a:r>
            <a:r>
              <a:rPr lang="en-US" sz="2800" b="1" kern="1200" dirty="0">
                <a:solidFill>
                  <a:srgbClr val="0000CC"/>
                </a:solidFill>
                <a:latin typeface="Arial" charset="0"/>
                <a:ea typeface="+mn-ea"/>
                <a:cs typeface="Arial" charset="0"/>
              </a:rPr>
              <a:t> y </a:t>
            </a:r>
            <a:r>
              <a:rPr lang="en-US" sz="2800" b="1" kern="1200" dirty="0" err="1">
                <a:solidFill>
                  <a:srgbClr val="0000CC"/>
                </a:solidFill>
                <a:latin typeface="Arial" charset="0"/>
                <a:ea typeface="+mn-ea"/>
                <a:cs typeface="Arial" charset="0"/>
              </a:rPr>
              <a:t>tế</a:t>
            </a:r>
            <a:endParaRPr lang="en-US" sz="2800" b="1" kern="1200" dirty="0">
              <a:solidFill>
                <a:srgbClr val="0000CC"/>
              </a:solidFill>
              <a:latin typeface="Arial" charset="0"/>
              <a:ea typeface="+mn-ea"/>
              <a:cs typeface="Arial" charset="0"/>
            </a:endParaRPr>
          </a:p>
        </p:txBody>
      </p:sp>
      <p:sp>
        <p:nvSpPr>
          <p:cNvPr id="3" name="Content Placeholder 2"/>
          <p:cNvSpPr>
            <a:spLocks noGrp="1"/>
          </p:cNvSpPr>
          <p:nvPr>
            <p:ph idx="1"/>
          </p:nvPr>
        </p:nvSpPr>
        <p:spPr>
          <a:xfrm>
            <a:off x="228600" y="1143000"/>
            <a:ext cx="5257800" cy="5715000"/>
          </a:xfrm>
        </p:spPr>
        <p:txBody>
          <a:bodyPr>
            <a:noAutofit/>
          </a:bodyPr>
          <a:lstStyle/>
          <a:p>
            <a:pPr algn="just">
              <a:spcBef>
                <a:spcPts val="600"/>
              </a:spcBef>
              <a:buFont typeface="Wingdings" pitchFamily="2" charset="2"/>
              <a:buChar char="Ø"/>
            </a:pPr>
            <a:r>
              <a:rPr lang="nb-NO" dirty="0">
                <a:latin typeface="Times New Roman" pitchFamily="18" charset="0"/>
                <a:ea typeface="Verdana" pitchFamily="34" charset="0"/>
                <a:cs typeface="Times New Roman" pitchFamily="18" charset="0"/>
              </a:rPr>
              <a:t>Sổ khám bệnh theo mẫu A1/YTCS quy định tại Thông tư 27/2014/TT-BYT ngày 14 tháng 8 năm 2014 của Bộ Y tế</a:t>
            </a:r>
          </a:p>
          <a:p>
            <a:pPr algn="just">
              <a:spcBef>
                <a:spcPts val="600"/>
              </a:spcBef>
              <a:buFont typeface="Wingdings" pitchFamily="2" charset="2"/>
              <a:buChar char="Ø"/>
            </a:pPr>
            <a:r>
              <a:rPr lang="nb-NO" dirty="0">
                <a:latin typeface="Times New Roman" pitchFamily="18" charset="0"/>
                <a:ea typeface="Verdana" pitchFamily="34" charset="0"/>
                <a:cs typeface="Times New Roman" pitchFamily="18" charset="0"/>
              </a:rPr>
              <a:t>Sổ theo dõi sức khỏe HS (mẫu số 01- Phụ lục 01)</a:t>
            </a:r>
          </a:p>
          <a:p>
            <a:pPr algn="just">
              <a:spcBef>
                <a:spcPts val="600"/>
              </a:spcBef>
              <a:buFont typeface="Wingdings" pitchFamily="2" charset="2"/>
              <a:buChar char="Ø"/>
            </a:pPr>
            <a:r>
              <a:rPr lang="nb-NO" dirty="0">
                <a:latin typeface="Times New Roman" pitchFamily="18" charset="0"/>
                <a:ea typeface="Verdana" pitchFamily="34" charset="0"/>
                <a:cs typeface="Times New Roman" pitchFamily="18" charset="0"/>
              </a:rPr>
              <a:t>Sổ theo dõi tổng hợp tình trạng sức khỏe HS (mẫu số 02 - Phụ lục 01) </a:t>
            </a: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pic>
        <p:nvPicPr>
          <p:cNvPr id="6" name="Picture 2" descr="Káº¿t quáº£ hÃ¬nh áº£nh cho sÆ¡ cáº¥p cá»©u há»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943088"/>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0" y="0"/>
            <a:ext cx="9144000" cy="944562"/>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dirty="0">
                <a:solidFill>
                  <a:srgbClr val="0000CC"/>
                </a:solidFill>
                <a:latin typeface="Arial" charset="0"/>
                <a:ea typeface="+mn-ea"/>
                <a:cs typeface="Arial" charset="0"/>
              </a:rPr>
              <a:t>SỔ THEO DÕI SỨC KHỎE HỌC SINH</a:t>
            </a:r>
          </a:p>
        </p:txBody>
      </p:sp>
      <p:pic>
        <p:nvPicPr>
          <p:cNvPr id="79875" name="Content Placeholder 3" descr="IMG20170521194850.jpg"/>
          <p:cNvPicPr>
            <a:picLocks noGrp="1" noChangeAspect="1"/>
          </p:cNvPicPr>
          <p:nvPr>
            <p:ph idx="1"/>
          </p:nvPr>
        </p:nvPicPr>
        <p:blipFill>
          <a:blip r:embed="rId2"/>
          <a:srcRect/>
          <a:stretch>
            <a:fillRect/>
          </a:stretch>
        </p:blipFill>
        <p:spPr>
          <a:xfrm>
            <a:off x="2438400" y="1143000"/>
            <a:ext cx="4059238" cy="5413375"/>
          </a:xfrm>
        </p:spPr>
      </p:pic>
    </p:spTree>
    <p:extLst>
      <p:ext uri="{BB962C8B-B14F-4D97-AF65-F5344CB8AC3E}">
        <p14:creationId xmlns:p14="http://schemas.microsoft.com/office/powerpoint/2010/main" val="35046818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0"/>
            <a:ext cx="9144000" cy="9144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dirty="0">
                <a:solidFill>
                  <a:srgbClr val="0000CC"/>
                </a:solidFill>
                <a:latin typeface="Arial" charset="0"/>
                <a:ea typeface="+mn-ea"/>
                <a:cs typeface="Arial" charset="0"/>
              </a:rPr>
              <a:t>SỔ THEO DÕI SỨC KHỎE HỌC SINH</a:t>
            </a:r>
          </a:p>
        </p:txBody>
      </p:sp>
      <p:pic>
        <p:nvPicPr>
          <p:cNvPr id="80899" name="Content Placeholder 3" descr="IMG20170521194910.jpg"/>
          <p:cNvPicPr>
            <a:picLocks noGrp="1" noChangeAspect="1"/>
          </p:cNvPicPr>
          <p:nvPr>
            <p:ph idx="1"/>
          </p:nvPr>
        </p:nvPicPr>
        <p:blipFill>
          <a:blip r:embed="rId2"/>
          <a:srcRect/>
          <a:stretch>
            <a:fillRect/>
          </a:stretch>
        </p:blipFill>
        <p:spPr>
          <a:xfrm>
            <a:off x="2514600" y="1119188"/>
            <a:ext cx="4114800" cy="5487987"/>
          </a:xfrm>
        </p:spPr>
      </p:pic>
    </p:spTree>
    <p:extLst>
      <p:ext uri="{BB962C8B-B14F-4D97-AF65-F5344CB8AC3E}">
        <p14:creationId xmlns:p14="http://schemas.microsoft.com/office/powerpoint/2010/main" val="25585861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dirty="0">
                <a:solidFill>
                  <a:srgbClr val="0000CC"/>
                </a:solidFill>
                <a:latin typeface="Arial" charset="0"/>
                <a:ea typeface="+mn-ea"/>
                <a:cs typeface="Arial" charset="0"/>
              </a:rPr>
              <a:t>SỔ TỔNG HỢP TÌNH TRẠNG SỨC KHỎE HỌC SINH</a:t>
            </a:r>
          </a:p>
        </p:txBody>
      </p:sp>
      <p:pic>
        <p:nvPicPr>
          <p:cNvPr id="81923" name="Content Placeholder 3" descr="IMG20170521194942.jpg"/>
          <p:cNvPicPr>
            <a:picLocks noGrp="1" noChangeAspect="1"/>
          </p:cNvPicPr>
          <p:nvPr>
            <p:ph idx="1"/>
          </p:nvPr>
        </p:nvPicPr>
        <p:blipFill>
          <a:blip r:embed="rId2"/>
          <a:srcRect/>
          <a:stretch>
            <a:fillRect/>
          </a:stretch>
        </p:blipFill>
        <p:spPr>
          <a:xfrm>
            <a:off x="2514600" y="1119188"/>
            <a:ext cx="4191000" cy="5589587"/>
          </a:xfrm>
        </p:spPr>
      </p:pic>
    </p:spTree>
    <p:extLst>
      <p:ext uri="{BB962C8B-B14F-4D97-AF65-F5344CB8AC3E}">
        <p14:creationId xmlns:p14="http://schemas.microsoft.com/office/powerpoint/2010/main" val="12034198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4038600" cy="5715000"/>
          </a:xfrm>
        </p:spPr>
        <p:txBody>
          <a:bodyPr>
            <a:noAutofit/>
          </a:bodyPr>
          <a:lstStyle/>
          <a:p>
            <a:pPr algn="just">
              <a:spcBef>
                <a:spcPts val="600"/>
              </a:spcBef>
              <a:buFont typeface="Wingdings" pitchFamily="2" charset="2"/>
              <a:buChar char="Ø"/>
            </a:pPr>
            <a:r>
              <a:rPr lang="nb-NO" dirty="0">
                <a:latin typeface="Times New Roman" pitchFamily="18" charset="0"/>
                <a:ea typeface="Verdana" pitchFamily="34" charset="0"/>
                <a:cs typeface="Times New Roman" pitchFamily="18" charset="0"/>
              </a:rPr>
              <a:t>Sổ </a:t>
            </a:r>
            <a:r>
              <a:rPr lang="en-US" dirty="0" err="1">
                <a:latin typeface="Times New Roman" pitchFamily="18" charset="0"/>
                <a:ea typeface="Verdana" pitchFamily="34" charset="0"/>
                <a:cs typeface="Times New Roman" pitchFamily="18" charset="0"/>
              </a:rPr>
              <a:t>sách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dõi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hoạt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động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của</a:t>
            </a:r>
            <a:r>
              <a:rPr lang="en-US" dirty="0">
                <a:latin typeface="Times New Roman" pitchFamily="18" charset="0"/>
                <a:ea typeface="Verdana" pitchFamily="34" charset="0"/>
                <a:cs typeface="Times New Roman" pitchFamily="18" charset="0"/>
              </a:rPr>
              <a:t> y </a:t>
            </a:r>
            <a:r>
              <a:rPr lang="en-US" dirty="0" err="1">
                <a:latin typeface="Times New Roman" pitchFamily="18" charset="0"/>
                <a:ea typeface="Verdana" pitchFamily="34" charset="0"/>
                <a:cs typeface="Times New Roman" pitchFamily="18" charset="0"/>
              </a:rPr>
              <a:t>tế</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pic>
        <p:nvPicPr>
          <p:cNvPr id="95236" name="Picture 4" descr="Káº¿t quáº£ hÃ¬nh áº£nh cho sá» sÃ¡ch táº¡i phong y te  trong trÆ°á»ng há»c"/>
          <p:cNvPicPr>
            <a:picLocks noChangeAspect="1" noChangeArrowheads="1"/>
          </p:cNvPicPr>
          <p:nvPr/>
        </p:nvPicPr>
        <p:blipFill>
          <a:blip r:embed="rId3"/>
          <a:srcRect/>
          <a:stretch>
            <a:fillRect/>
          </a:stretch>
        </p:blipFill>
        <p:spPr bwMode="auto">
          <a:xfrm>
            <a:off x="5181600" y="1143000"/>
            <a:ext cx="3124200" cy="4648200"/>
          </a:xfrm>
          <a:prstGeom prst="rect">
            <a:avLst/>
          </a:prstGeom>
          <a:noFill/>
        </p:spPr>
      </p:pic>
      <p:sp>
        <p:nvSpPr>
          <p:cNvPr id="6" name="Title 1"/>
          <p:cNvSpPr>
            <a:spLocks noGrp="1"/>
          </p:cNvSpPr>
          <p:nvPr>
            <p:ph type="title"/>
          </p:nvPr>
        </p:nvSpPr>
        <p:spPr>
          <a:xfrm>
            <a:off x="0" y="0"/>
            <a:ext cx="9144000" cy="8382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2. </a:t>
            </a:r>
            <a:r>
              <a:rPr lang="en-US" sz="2800" b="1" kern="1200">
                <a:solidFill>
                  <a:srgbClr val="0000CC"/>
                </a:solidFill>
                <a:latin typeface="Arial" charset="0"/>
                <a:ea typeface="+mn-ea"/>
                <a:cs typeface="Arial" charset="0"/>
              </a:rPr>
              <a:t>Hoàn </a:t>
            </a:r>
            <a:r>
              <a:rPr lang="en-US" sz="2800" b="1" kern="1200" dirty="0" err="1">
                <a:solidFill>
                  <a:srgbClr val="0000CC"/>
                </a:solidFill>
                <a:latin typeface="Arial" charset="0"/>
                <a:ea typeface="+mn-ea"/>
                <a:cs typeface="Arial" charset="0"/>
              </a:rPr>
              <a:t>thiện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sổ</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sách</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biểu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mẫu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tại</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phòng</a:t>
            </a:r>
            <a:r>
              <a:rPr lang="en-US" sz="2800" b="1" kern="1200" dirty="0">
                <a:solidFill>
                  <a:srgbClr val="0000CC"/>
                </a:solidFill>
                <a:latin typeface="Arial" charset="0"/>
                <a:ea typeface="+mn-ea"/>
                <a:cs typeface="Arial" charset="0"/>
              </a:rPr>
              <a:t> y </a:t>
            </a:r>
            <a:r>
              <a:rPr lang="en-US" sz="2800" b="1" kern="1200" dirty="0" err="1">
                <a:solidFill>
                  <a:srgbClr val="0000CC"/>
                </a:solidFill>
                <a:latin typeface="Arial" charset="0"/>
                <a:ea typeface="+mn-ea"/>
                <a:cs typeface="Arial" charset="0"/>
              </a:rPr>
              <a:t>tế</a:t>
            </a:r>
            <a:endParaRPr lang="en-US" sz="2800" b="1" kern="1200" dirty="0">
              <a:solidFill>
                <a:srgbClr val="0000CC"/>
              </a:solidFill>
              <a:latin typeface="Arial" charset="0"/>
              <a:ea typeface="+mn-ea"/>
              <a:cs typeface="Arial" charset="0"/>
            </a:endParaRPr>
          </a:p>
        </p:txBody>
      </p:sp>
    </p:spTree>
    <p:extLst>
      <p:ext uri="{BB962C8B-B14F-4D97-AF65-F5344CB8AC3E}">
        <p14:creationId xmlns:p14="http://schemas.microsoft.com/office/powerpoint/2010/main" val="3997892392"/>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2286000" cy="5715000"/>
          </a:xfrm>
        </p:spPr>
        <p:txBody>
          <a:bodyPr>
            <a:noAutofit/>
          </a:bodyPr>
          <a:lstStyle/>
          <a:p>
            <a:pPr algn="just">
              <a:spcBef>
                <a:spcPts val="600"/>
              </a:spcBef>
              <a:buFont typeface="Wingdings" pitchFamily="2" charset="2"/>
              <a:buChar char="Ø"/>
            </a:pPr>
            <a:r>
              <a:rPr lang="nb-NO" dirty="0">
                <a:latin typeface="Times New Roman" pitchFamily="18" charset="0"/>
                <a:ea typeface="Verdana" pitchFamily="34" charset="0"/>
                <a:cs typeface="Times New Roman" pitchFamily="18" charset="0"/>
              </a:rPr>
              <a:t>Sổ </a:t>
            </a:r>
            <a:r>
              <a:rPr lang="en-US" dirty="0" err="1">
                <a:latin typeface="Times New Roman" pitchFamily="18" charset="0"/>
                <a:ea typeface="Verdana" pitchFamily="34" charset="0"/>
                <a:cs typeface="Times New Roman" pitchFamily="18" charset="0"/>
              </a:rPr>
              <a:t>sách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dõi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hoạt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động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của</a:t>
            </a:r>
            <a:r>
              <a:rPr lang="en-US" dirty="0">
                <a:latin typeface="Times New Roman" pitchFamily="18" charset="0"/>
                <a:ea typeface="Verdana" pitchFamily="34" charset="0"/>
                <a:cs typeface="Times New Roman" pitchFamily="18" charset="0"/>
              </a:rPr>
              <a:t> y </a:t>
            </a:r>
            <a:r>
              <a:rPr lang="en-US" dirty="0" err="1">
                <a:latin typeface="Times New Roman" pitchFamily="18" charset="0"/>
                <a:ea typeface="Verdana" pitchFamily="34" charset="0"/>
                <a:cs typeface="Times New Roman" pitchFamily="18" charset="0"/>
              </a:rPr>
              <a:t>tế</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pic>
        <p:nvPicPr>
          <p:cNvPr id="97282" name="Picture 2" descr="Káº¿t quáº£ hÃ¬nh áº£nh cho máº«u sá» theo dÃµi xuÃ¢t nháº­p thuá»c"/>
          <p:cNvPicPr>
            <a:picLocks noChangeAspect="1" noChangeArrowheads="1"/>
          </p:cNvPicPr>
          <p:nvPr/>
        </p:nvPicPr>
        <p:blipFill>
          <a:blip r:embed="rId3"/>
          <a:srcRect/>
          <a:stretch>
            <a:fillRect/>
          </a:stretch>
        </p:blipFill>
        <p:spPr bwMode="auto">
          <a:xfrm>
            <a:off x="2743200" y="2362200"/>
            <a:ext cx="6191250" cy="4019550"/>
          </a:xfrm>
          <a:prstGeom prst="rect">
            <a:avLst/>
          </a:prstGeom>
          <a:noFill/>
        </p:spPr>
      </p:pic>
      <p:sp>
        <p:nvSpPr>
          <p:cNvPr id="6" name="Title 1"/>
          <p:cNvSpPr>
            <a:spLocks noGrp="1"/>
          </p:cNvSpPr>
          <p:nvPr>
            <p:ph type="title"/>
          </p:nvPr>
        </p:nvSpPr>
        <p:spPr>
          <a:xfrm>
            <a:off x="0" y="0"/>
            <a:ext cx="9144000" cy="8382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2. </a:t>
            </a:r>
            <a:r>
              <a:rPr lang="en-US" sz="2800" b="1" kern="1200">
                <a:solidFill>
                  <a:srgbClr val="0000CC"/>
                </a:solidFill>
                <a:latin typeface="Arial" charset="0"/>
                <a:ea typeface="+mn-ea"/>
                <a:cs typeface="Arial" charset="0"/>
              </a:rPr>
              <a:t>Hoàn </a:t>
            </a:r>
            <a:r>
              <a:rPr lang="en-US" sz="2800" b="1" kern="1200" dirty="0" err="1">
                <a:solidFill>
                  <a:srgbClr val="0000CC"/>
                </a:solidFill>
                <a:latin typeface="Arial" charset="0"/>
                <a:ea typeface="+mn-ea"/>
                <a:cs typeface="Arial" charset="0"/>
              </a:rPr>
              <a:t>thiện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sổ</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sách</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biểu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mẫu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tại</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phòng</a:t>
            </a:r>
            <a:r>
              <a:rPr lang="en-US" sz="2800" b="1" kern="1200" dirty="0">
                <a:solidFill>
                  <a:srgbClr val="0000CC"/>
                </a:solidFill>
                <a:latin typeface="Arial" charset="0"/>
                <a:ea typeface="+mn-ea"/>
                <a:cs typeface="Arial" charset="0"/>
              </a:rPr>
              <a:t> y </a:t>
            </a:r>
            <a:r>
              <a:rPr lang="en-US" sz="2800" b="1" kern="1200" dirty="0" err="1">
                <a:solidFill>
                  <a:srgbClr val="0000CC"/>
                </a:solidFill>
                <a:latin typeface="Arial" charset="0"/>
                <a:ea typeface="+mn-ea"/>
                <a:cs typeface="Arial" charset="0"/>
              </a:rPr>
              <a:t>tế</a:t>
            </a:r>
            <a:endParaRPr lang="en-US" sz="2800" b="1" kern="1200" dirty="0">
              <a:solidFill>
                <a:srgbClr val="0000CC"/>
              </a:solidFill>
              <a:latin typeface="Arial" charset="0"/>
              <a:ea typeface="+mn-ea"/>
              <a:cs typeface="Arial" charset="0"/>
            </a:endParaRPr>
          </a:p>
        </p:txBody>
      </p:sp>
    </p:spTree>
    <p:extLst>
      <p:ext uri="{BB962C8B-B14F-4D97-AF65-F5344CB8AC3E}">
        <p14:creationId xmlns:p14="http://schemas.microsoft.com/office/powerpoint/2010/main" val="3762213238"/>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Káº¿t quáº£ hÃ¬nh áº£nh cho hÃ¬nh áº£nh y te truong hoc"/>
          <p:cNvPicPr>
            <a:picLocks noChangeAspect="1" noChangeArrowheads="1"/>
          </p:cNvPicPr>
          <p:nvPr/>
        </p:nvPicPr>
        <p:blipFill>
          <a:blip r:embed="rId2"/>
          <a:srcRect/>
          <a:stretch>
            <a:fillRect/>
          </a:stretch>
        </p:blipFill>
        <p:spPr bwMode="auto">
          <a:xfrm>
            <a:off x="2133600" y="1143000"/>
            <a:ext cx="5067300" cy="5410200"/>
          </a:xfrm>
          <a:prstGeom prst="rect">
            <a:avLst/>
          </a:prstGeom>
          <a:noFill/>
        </p:spPr>
      </p:pic>
      <p:sp>
        <p:nvSpPr>
          <p:cNvPr id="6" name="Title 1"/>
          <p:cNvSpPr>
            <a:spLocks noGrp="1"/>
          </p:cNvSpPr>
          <p:nvPr>
            <p:ph type="title"/>
          </p:nvPr>
        </p:nvSpPr>
        <p:spPr>
          <a:xfrm>
            <a:off x="0" y="0"/>
            <a:ext cx="9144000" cy="8382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2. </a:t>
            </a:r>
            <a:r>
              <a:rPr lang="en-US" sz="2800" b="1" kern="1200">
                <a:solidFill>
                  <a:srgbClr val="0000CC"/>
                </a:solidFill>
                <a:latin typeface="Arial" charset="0"/>
                <a:ea typeface="+mn-ea"/>
                <a:cs typeface="Arial" charset="0"/>
              </a:rPr>
              <a:t>Hoàn </a:t>
            </a:r>
            <a:r>
              <a:rPr lang="en-US" sz="2800" b="1" kern="1200" dirty="0" err="1">
                <a:solidFill>
                  <a:srgbClr val="0000CC"/>
                </a:solidFill>
                <a:latin typeface="Arial" charset="0"/>
                <a:ea typeface="+mn-ea"/>
                <a:cs typeface="Arial" charset="0"/>
              </a:rPr>
              <a:t>thiện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sổ</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sách</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biểu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mẫu</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tại</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phòng</a:t>
            </a:r>
            <a:r>
              <a:rPr lang="en-US" sz="2800" b="1" kern="1200" dirty="0">
                <a:solidFill>
                  <a:srgbClr val="0000CC"/>
                </a:solidFill>
                <a:latin typeface="Arial" charset="0"/>
                <a:ea typeface="+mn-ea"/>
                <a:cs typeface="Arial" charset="0"/>
              </a:rPr>
              <a:t> y </a:t>
            </a:r>
            <a:r>
              <a:rPr lang="en-US" sz="2800" b="1" kern="1200" dirty="0" err="1">
                <a:solidFill>
                  <a:srgbClr val="0000CC"/>
                </a:solidFill>
                <a:latin typeface="Arial" charset="0"/>
                <a:ea typeface="+mn-ea"/>
                <a:cs typeface="Arial" charset="0"/>
              </a:rPr>
              <a:t>tế</a:t>
            </a:r>
            <a:endParaRPr lang="en-US" sz="2800" b="1" kern="1200" dirty="0">
              <a:solidFill>
                <a:srgbClr val="0000CC"/>
              </a:solidFill>
              <a:latin typeface="Arial" charset="0"/>
              <a:ea typeface="+mn-ea"/>
              <a:cs typeface="Arial" charset="0"/>
            </a:endParaRPr>
          </a:p>
        </p:txBody>
      </p:sp>
    </p:spTree>
    <p:extLst>
      <p:ext uri="{BB962C8B-B14F-4D97-AF65-F5344CB8AC3E}">
        <p14:creationId xmlns:p14="http://schemas.microsoft.com/office/powerpoint/2010/main" val="3621193297"/>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chuyên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môn</a:t>
            </a:r>
            <a:endParaRPr lang="en-US" sz="2800" b="1" kern="1200" dirty="0">
              <a:solidFill>
                <a:srgbClr val="0000CC"/>
              </a:solidFill>
              <a:latin typeface="Arial" charset="0"/>
              <a:ea typeface="+mn-ea"/>
              <a:cs typeface="Arial" charset="0"/>
            </a:endParaRPr>
          </a:p>
        </p:txBody>
      </p:sp>
      <p:sp>
        <p:nvSpPr>
          <p:cNvPr id="38915" name="Content Placeholder 2"/>
          <p:cNvSpPr>
            <a:spLocks noGrp="1"/>
          </p:cNvSpPr>
          <p:nvPr>
            <p:ph idx="1"/>
          </p:nvPr>
        </p:nvSpPr>
        <p:spPr>
          <a:xfrm>
            <a:off x="152400" y="914400"/>
            <a:ext cx="8763000" cy="2667000"/>
          </a:xfrm>
        </p:spPr>
        <p:txBody>
          <a:bodyPr>
            <a:normAutofit/>
          </a:bodyPr>
          <a:lstStyle/>
          <a:p>
            <a:pPr algn="just" eaLnBrk="1" hangingPunct="1">
              <a:spcBef>
                <a:spcPts val="600"/>
              </a:spcBef>
              <a:buClr>
                <a:srgbClr val="FFFF00"/>
              </a:buClr>
              <a:buFont typeface="Wingdings" pitchFamily="2" charset="2"/>
              <a:buNone/>
            </a:pPr>
            <a:r>
              <a:rPr lang="en-US" dirty="0">
                <a:solidFill>
                  <a:srgbClr val="0000FF"/>
                </a:solidFill>
                <a:latin typeface="Times New Roman" pitchFamily="18" charset="0"/>
                <a:ea typeface="Verdana" pitchFamily="34" charset="0"/>
                <a:cs typeface="Times New Roman" pitchFamily="18" charset="0"/>
              </a:rPr>
              <a:t>12 </a:t>
            </a:r>
            <a:r>
              <a:rPr lang="en-US" dirty="0" err="1">
                <a:solidFill>
                  <a:srgbClr val="0000FF"/>
                </a:solidFill>
                <a:latin typeface="Times New Roman" pitchFamily="18" charset="0"/>
                <a:ea typeface="Verdana" pitchFamily="34" charset="0"/>
                <a:cs typeface="Times New Roman" pitchFamily="18" charset="0"/>
              </a:rPr>
              <a:t>hoạt</a:t>
            </a:r>
            <a:r>
              <a:rPr lang="en-US" dirty="0">
                <a:solidFill>
                  <a:srgbClr val="0000FF"/>
                </a:solidFill>
                <a:latin typeface="Times New Roman" pitchFamily="18" charset="0"/>
                <a:ea typeface="Verdana" pitchFamily="34" charset="0"/>
                <a:cs typeface="Times New Roman" pitchFamily="18" charset="0"/>
              </a:rPr>
              <a:t> </a:t>
            </a:r>
            <a:r>
              <a:rPr lang="en-US" dirty="0" err="1">
                <a:solidFill>
                  <a:srgbClr val="0000FF"/>
                </a:solidFill>
                <a:latin typeface="Times New Roman" pitchFamily="18" charset="0"/>
                <a:ea typeface="Verdana" pitchFamily="34" charset="0"/>
                <a:cs typeface="Times New Roman" pitchFamily="18" charset="0"/>
              </a:rPr>
              <a:t>động</a:t>
            </a:r>
            <a:r>
              <a:rPr lang="en-US" dirty="0">
                <a:solidFill>
                  <a:srgbClr val="0000FF"/>
                </a:solidFill>
                <a:latin typeface="Times New Roman" pitchFamily="18" charset="0"/>
                <a:ea typeface="Verdana" pitchFamily="34" charset="0"/>
                <a:cs typeface="Times New Roman" pitchFamily="18" charset="0"/>
              </a:rPr>
              <a:t> </a:t>
            </a:r>
            <a:r>
              <a:rPr lang="en-US" dirty="0" err="1">
                <a:solidFill>
                  <a:srgbClr val="0000FF"/>
                </a:solidFill>
                <a:latin typeface="Times New Roman" pitchFamily="18" charset="0"/>
                <a:ea typeface="Verdana" pitchFamily="34" charset="0"/>
                <a:cs typeface="Times New Roman" pitchFamily="18" charset="0"/>
              </a:rPr>
              <a:t>tại</a:t>
            </a:r>
            <a:r>
              <a:rPr lang="en-US" dirty="0">
                <a:solidFill>
                  <a:srgbClr val="0000FF"/>
                </a:solidFill>
                <a:latin typeface="Times New Roman" pitchFamily="18" charset="0"/>
                <a:ea typeface="Verdana" pitchFamily="34" charset="0"/>
                <a:cs typeface="Times New Roman" pitchFamily="18" charset="0"/>
              </a:rPr>
              <a:t> </a:t>
            </a:r>
            <a:r>
              <a:rPr lang="en-US" dirty="0" err="1">
                <a:solidFill>
                  <a:srgbClr val="0000FF"/>
                </a:solidFill>
                <a:latin typeface="Times New Roman" pitchFamily="18" charset="0"/>
                <a:ea typeface="Verdana" pitchFamily="34" charset="0"/>
                <a:cs typeface="Times New Roman" pitchFamily="18" charset="0"/>
              </a:rPr>
              <a:t>điều</a:t>
            </a:r>
            <a:r>
              <a:rPr lang="en-US" dirty="0">
                <a:solidFill>
                  <a:srgbClr val="0000FF"/>
                </a:solidFill>
                <a:latin typeface="Times New Roman" pitchFamily="18" charset="0"/>
                <a:ea typeface="Verdana" pitchFamily="34" charset="0"/>
                <a:cs typeface="Times New Roman" pitchFamily="18" charset="0"/>
              </a:rPr>
              <a:t> 9 (</a:t>
            </a:r>
            <a:r>
              <a:rPr lang="en-US" dirty="0" err="1">
                <a:solidFill>
                  <a:srgbClr val="0000FF"/>
                </a:solidFill>
                <a:latin typeface="Times New Roman" pitchFamily="18" charset="0"/>
                <a:ea typeface="Verdana" pitchFamily="34" charset="0"/>
                <a:cs typeface="Times New Roman" pitchFamily="18" charset="0"/>
              </a:rPr>
              <a:t>Thông</a:t>
            </a:r>
            <a:r>
              <a:rPr lang="en-US" dirty="0">
                <a:solidFill>
                  <a:srgbClr val="0000FF"/>
                </a:solidFill>
                <a:latin typeface="Times New Roman" pitchFamily="18" charset="0"/>
                <a:ea typeface="Verdana" pitchFamily="34" charset="0"/>
                <a:cs typeface="Times New Roman" pitchFamily="18" charset="0"/>
              </a:rPr>
              <a:t> </a:t>
            </a:r>
            <a:r>
              <a:rPr lang="en-US" dirty="0" err="1">
                <a:solidFill>
                  <a:srgbClr val="0000FF"/>
                </a:solidFill>
                <a:latin typeface="Times New Roman" pitchFamily="18" charset="0"/>
                <a:ea typeface="Verdana" pitchFamily="34" charset="0"/>
                <a:cs typeface="Times New Roman" pitchFamily="18" charset="0"/>
              </a:rPr>
              <a:t>tư</a:t>
            </a:r>
            <a:r>
              <a:rPr lang="en-US" dirty="0">
                <a:solidFill>
                  <a:srgbClr val="0000FF"/>
                </a:solidFill>
                <a:latin typeface="Times New Roman" pitchFamily="18" charset="0"/>
                <a:ea typeface="Verdana" pitchFamily="34" charset="0"/>
                <a:cs typeface="Times New Roman" pitchFamily="18" charset="0"/>
              </a:rPr>
              <a:t> 13):</a:t>
            </a:r>
          </a:p>
          <a:p>
            <a:pPr>
              <a:buFont typeface="Arial" charset="0"/>
              <a:buNone/>
            </a:pPr>
            <a:r>
              <a:rPr lang="en-US" b="1" dirty="0">
                <a:solidFill>
                  <a:srgbClr val="FF3300"/>
                </a:solidFill>
                <a:latin typeface="Times New Roman" pitchFamily="18" charset="0"/>
                <a:ea typeface="Verdana" pitchFamily="34" charset="0"/>
                <a:cs typeface="Times New Roman" pitchFamily="18" charset="0"/>
              </a:rPr>
              <a:t>1</a:t>
            </a:r>
            <a:r>
              <a:rPr lang="en-US" b="1">
                <a:solidFill>
                  <a:srgbClr val="FF3300"/>
                </a:solidFill>
                <a:latin typeface="Times New Roman" pitchFamily="18" charset="0"/>
                <a:ea typeface="Verdana" pitchFamily="34" charset="0"/>
                <a:cs typeface="Times New Roman" pitchFamily="18" charset="0"/>
              </a:rPr>
              <a:t>. </a:t>
            </a:r>
            <a:r>
              <a:rPr lang="en-US">
                <a:latin typeface="Times New Roman" pitchFamily="18" charset="0"/>
                <a:ea typeface="Verdana" pitchFamily="34" charset="0"/>
                <a:cs typeface="Times New Roman" pitchFamily="18" charset="0"/>
              </a:rPr>
              <a:t>Kiểm tra sức khoẻ </a:t>
            </a:r>
            <a:r>
              <a:rPr lang="en-US" dirty="0">
                <a:latin typeface="Times New Roman" pitchFamily="18" charset="0"/>
                <a:ea typeface="Verdana" pitchFamily="34" charset="0"/>
                <a:cs typeface="Times New Roman" pitchFamily="18" charset="0"/>
              </a:rPr>
              <a:t>v</a:t>
            </a:r>
            <a:r>
              <a:rPr lang="vi-VN" dirty="0">
                <a:latin typeface="Times New Roman" pitchFamily="18" charset="0"/>
                <a:ea typeface="Verdana" pitchFamily="34" charset="0"/>
                <a:cs typeface="Times New Roman" pitchFamily="18" charset="0"/>
              </a:rPr>
              <a:t>ào đầu năm 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để</a:t>
            </a:r>
            <a:r>
              <a:rPr lang="en-US" dirty="0">
                <a:latin typeface="Times New Roman" pitchFamily="18" charset="0"/>
                <a:ea typeface="Verdana" pitchFamily="34" charset="0"/>
                <a:cs typeface="Times New Roman" pitchFamily="18" charset="0"/>
              </a:rPr>
              <a:t> ĐG TTDD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SK: </a:t>
            </a:r>
            <a:r>
              <a:rPr lang="vi-VN" dirty="0">
                <a:latin typeface="Times New Roman" pitchFamily="18" charset="0"/>
                <a:ea typeface="Verdana" pitchFamily="34" charset="0"/>
                <a:cs typeface="Times New Roman" pitchFamily="18" charset="0"/>
              </a:rPr>
              <a:t>đo </a:t>
            </a:r>
            <a:r>
              <a:rPr lang="en-US" dirty="0" err="1">
                <a:latin typeface="Times New Roman" pitchFamily="18" charset="0"/>
                <a:ea typeface="Verdana" pitchFamily="34" charset="0"/>
                <a:cs typeface="Times New Roman" pitchFamily="18" charset="0"/>
              </a:rPr>
              <a:t>chiều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cao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cân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nặng</a:t>
            </a:r>
            <a:r>
              <a:rPr lang="vi-VN" dirty="0">
                <a:latin typeface="Times New Roman" pitchFamily="18" charset="0"/>
                <a:ea typeface="Verdana" pitchFamily="34" charset="0"/>
                <a:cs typeface="Times New Roman" pitchFamily="18" charset="0"/>
              </a:rPr>
              <a:t> </a:t>
            </a:r>
            <a:r>
              <a:rPr lang="en-US" dirty="0">
                <a:latin typeface="Times New Roman" pitchFamily="18" charset="0"/>
                <a:ea typeface="Verdana" pitchFamily="34" charset="0"/>
                <a:cs typeface="Times New Roman" pitchFamily="18" charset="0"/>
              </a:rPr>
              <a:t>(</a:t>
            </a:r>
            <a:r>
              <a:rPr lang="vi-VN" dirty="0">
                <a:latin typeface="Times New Roman" pitchFamily="18" charset="0"/>
                <a:ea typeface="Verdana" pitchFamily="34" charset="0"/>
                <a:cs typeface="Times New Roman" pitchFamily="18" charset="0"/>
              </a:rPr>
              <a:t>trẻ </a:t>
            </a:r>
            <a:r>
              <a:rPr lang="en-US" dirty="0">
                <a:latin typeface="Times New Roman" pitchFamily="18" charset="0"/>
                <a:ea typeface="Verdana" pitchFamily="34" charset="0"/>
                <a:cs typeface="Times New Roman" pitchFamily="18" charset="0"/>
              </a:rPr>
              <a:t>&lt;</a:t>
            </a:r>
            <a:r>
              <a:rPr lang="vi-VN" dirty="0">
                <a:latin typeface="Times New Roman" pitchFamily="18" charset="0"/>
                <a:ea typeface="Verdana" pitchFamily="34" charset="0"/>
                <a:cs typeface="Times New Roman" pitchFamily="18" charset="0"/>
              </a:rPr>
              <a:t> 36 tháng tuổi</a:t>
            </a:r>
            <a:r>
              <a:rPr lang="en-US" dirty="0">
                <a:latin typeface="Times New Roman" pitchFamily="18" charset="0"/>
                <a:ea typeface="Verdana" pitchFamily="34" charset="0"/>
                <a:cs typeface="Times New Roman" pitchFamily="18" charset="0"/>
              </a:rPr>
              <a:t>)</a:t>
            </a:r>
            <a:r>
              <a:rPr lang="vi-VN" dirty="0">
                <a:latin typeface="Times New Roman" pitchFamily="18" charset="0"/>
                <a:ea typeface="Verdana" pitchFamily="34" charset="0"/>
                <a:cs typeface="Times New Roman" pitchFamily="18" charset="0"/>
              </a:rPr>
              <a:t>; đo chiều cao, cân nặng,</a:t>
            </a:r>
            <a:r>
              <a:rPr lang="en-US" dirty="0">
                <a:latin typeface="Times New Roman" pitchFamily="18" charset="0"/>
                <a:ea typeface="Verdana" pitchFamily="34" charset="0"/>
                <a:cs typeface="Times New Roman" pitchFamily="18" charset="0"/>
              </a:rPr>
              <a:t> HA, </a:t>
            </a:r>
            <a:r>
              <a:rPr lang="en-US" dirty="0" err="1">
                <a:latin typeface="Times New Roman" pitchFamily="18" charset="0"/>
                <a:ea typeface="Verdana" pitchFamily="34" charset="0"/>
                <a:cs typeface="Times New Roman" pitchFamily="18" charset="0"/>
              </a:rPr>
              <a:t>nhịp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tim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thị</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lực</a:t>
            </a:r>
            <a:r>
              <a:rPr lang="vi-VN" dirty="0">
                <a:latin typeface="Times New Roman" pitchFamily="18" charset="0"/>
                <a:ea typeface="Verdana" pitchFamily="34" charset="0"/>
                <a:cs typeface="Times New Roman" pitchFamily="18" charset="0"/>
              </a:rPr>
              <a:t> </a:t>
            </a:r>
            <a:r>
              <a:rPr lang="en-US" dirty="0">
                <a:latin typeface="Times New Roman" pitchFamily="18" charset="0"/>
                <a:ea typeface="Verdana" pitchFamily="34" charset="0"/>
                <a:cs typeface="Times New Roman" pitchFamily="18" charset="0"/>
              </a:rPr>
              <a:t>(HS</a:t>
            </a:r>
            <a:r>
              <a:rPr lang="vi-VN" dirty="0">
                <a:latin typeface="Times New Roman" pitchFamily="18" charset="0"/>
                <a:ea typeface="Verdana" pitchFamily="34" charset="0"/>
                <a:cs typeface="Times New Roman" pitchFamily="18" charset="0"/>
              </a:rPr>
              <a:t> từ 36 tháng tuổi trở lên</a:t>
            </a:r>
            <a:r>
              <a:rPr lang="en-US" dirty="0">
                <a:latin typeface="Times New Roman" pitchFamily="18" charset="0"/>
                <a:ea typeface="Verdana" pitchFamily="34" charset="0"/>
                <a:cs typeface="Times New Roman" pitchFamily="18" charset="0"/>
              </a:rPr>
              <a:t>). </a:t>
            </a:r>
          </a:p>
          <a:p>
            <a:pPr>
              <a:buFont typeface="Arial" charset="0"/>
              <a:buNone/>
            </a:pPr>
            <a:endParaRPr lang="en-US" dirty="0">
              <a:latin typeface="Times New Roman" pitchFamily="18" charset="0"/>
              <a:ea typeface="Verdana" pitchFamily="34" charset="0"/>
              <a:cs typeface="Times New Roman" pitchFamily="18" charset="0"/>
            </a:endParaRPr>
          </a:p>
          <a:p>
            <a:pPr>
              <a:buFont typeface="Arial" charset="0"/>
              <a:buNone/>
            </a:pPr>
            <a:endParaRPr lang="en-US" dirty="0">
              <a:latin typeface="Times New Roman" pitchFamily="18" charset="0"/>
              <a:ea typeface="Verdana" pitchFamily="34" charset="0"/>
              <a:cs typeface="Times New Roman" pitchFamily="18" charset="0"/>
            </a:endParaRPr>
          </a:p>
        </p:txBody>
      </p:sp>
      <p:pic>
        <p:nvPicPr>
          <p:cNvPr id="113666" name="Picture 2" descr="Káº¿t quáº£ hÃ¬nh áº£nh cho cÃ¢n náº·ng, Äo chiá»u cao há»c sinh"/>
          <p:cNvPicPr>
            <a:picLocks noChangeAspect="1" noChangeArrowheads="1"/>
          </p:cNvPicPr>
          <p:nvPr/>
        </p:nvPicPr>
        <p:blipFill>
          <a:blip r:embed="rId2"/>
          <a:srcRect/>
          <a:stretch>
            <a:fillRect/>
          </a:stretch>
        </p:blipFill>
        <p:spPr bwMode="auto">
          <a:xfrm>
            <a:off x="3429000" y="3448049"/>
            <a:ext cx="5715000" cy="3409951"/>
          </a:xfrm>
          <a:prstGeom prst="rect">
            <a:avLst/>
          </a:prstGeom>
          <a:noFill/>
        </p:spPr>
      </p:pic>
    </p:spTree>
    <p:extLst>
      <p:ext uri="{BB962C8B-B14F-4D97-AF65-F5344CB8AC3E}">
        <p14:creationId xmlns:p14="http://schemas.microsoft.com/office/powerpoint/2010/main" val="3735988550"/>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152400" y="914400"/>
            <a:ext cx="5029200" cy="5791200"/>
          </a:xfrm>
        </p:spPr>
        <p:txBody>
          <a:bodyPr>
            <a:normAutofit/>
          </a:bodyPr>
          <a:lstStyle/>
          <a:p>
            <a:pPr>
              <a:buFont typeface="Arial" charset="0"/>
              <a:buNone/>
            </a:pPr>
            <a:r>
              <a:rPr lang="en-US" b="1" dirty="0">
                <a:solidFill>
                  <a:srgbClr val="FF3300"/>
                </a:solidFill>
                <a:latin typeface="Times New Roman" pitchFamily="18" charset="0"/>
                <a:ea typeface="Verdana" pitchFamily="34" charset="0"/>
                <a:cs typeface="Times New Roman" pitchFamily="18" charset="0"/>
              </a:rPr>
              <a:t>2. </a:t>
            </a:r>
            <a:r>
              <a:rPr lang="en-US" dirty="0" err="1">
                <a:latin typeface="Times New Roman" pitchFamily="18" charset="0"/>
                <a:ea typeface="Verdana" pitchFamily="34" charset="0"/>
                <a:cs typeface="Times New Roman" pitchFamily="18" charset="0"/>
              </a:rPr>
              <a:t>Đo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chiều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cao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cân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nặng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ghi</a:t>
            </a:r>
            <a:r>
              <a:rPr lang="en-US" dirty="0">
                <a:latin typeface="Times New Roman" pitchFamily="18" charset="0"/>
                <a:ea typeface="Verdana" pitchFamily="34" charset="0"/>
                <a:cs typeface="Times New Roman" pitchFamily="18" charset="0"/>
              </a:rPr>
              <a:t> BĐTT,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dõi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sự</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phát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triển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lực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trẻ</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dưới</a:t>
            </a:r>
            <a:r>
              <a:rPr lang="en-US" dirty="0">
                <a:latin typeface="Times New Roman" pitchFamily="18" charset="0"/>
                <a:ea typeface="Verdana" pitchFamily="34" charset="0"/>
                <a:cs typeface="Times New Roman" pitchFamily="18" charset="0"/>
              </a:rPr>
              <a:t> 24 </a:t>
            </a:r>
            <a:r>
              <a:rPr lang="en-US" dirty="0" err="1">
                <a:latin typeface="Times New Roman" pitchFamily="18" charset="0"/>
                <a:ea typeface="Verdana" pitchFamily="34" charset="0"/>
                <a:cs typeface="Times New Roman" pitchFamily="18" charset="0"/>
              </a:rPr>
              <a:t>tháng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tuổi</a:t>
            </a:r>
            <a:r>
              <a:rPr lang="en-US" dirty="0">
                <a:latin typeface="Times New Roman" pitchFamily="18" charset="0"/>
                <a:ea typeface="Verdana" pitchFamily="34" charset="0"/>
                <a:cs typeface="Times New Roman" pitchFamily="18" charset="0"/>
              </a:rPr>
              <a:t> 1tháng/1lần, TE </a:t>
            </a:r>
            <a:r>
              <a:rPr lang="en-US" dirty="0" err="1">
                <a:latin typeface="Times New Roman" pitchFamily="18" charset="0"/>
                <a:ea typeface="Verdana" pitchFamily="34" charset="0"/>
                <a:cs typeface="Times New Roman" pitchFamily="18" charset="0"/>
              </a:rPr>
              <a:t>từ</a:t>
            </a:r>
            <a:r>
              <a:rPr lang="en-US" dirty="0">
                <a:latin typeface="Times New Roman" pitchFamily="18" charset="0"/>
                <a:ea typeface="Verdana" pitchFamily="34" charset="0"/>
                <a:cs typeface="Times New Roman" pitchFamily="18" charset="0"/>
              </a:rPr>
              <a:t> 24 </a:t>
            </a:r>
            <a:r>
              <a:rPr lang="en-US" dirty="0" err="1">
                <a:latin typeface="Times New Roman" pitchFamily="18" charset="0"/>
                <a:ea typeface="Verdana" pitchFamily="34" charset="0"/>
                <a:cs typeface="Times New Roman" pitchFamily="18" charset="0"/>
              </a:rPr>
              <a:t>tháng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tuổi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đến</a:t>
            </a:r>
            <a:r>
              <a:rPr lang="en-US" dirty="0">
                <a:latin typeface="Times New Roman" pitchFamily="18" charset="0"/>
                <a:ea typeface="Verdana" pitchFamily="34" charset="0"/>
                <a:cs typeface="Times New Roman" pitchFamily="18" charset="0"/>
              </a:rPr>
              <a:t> 6 </a:t>
            </a:r>
            <a:r>
              <a:rPr lang="en-US" dirty="0" err="1">
                <a:latin typeface="Times New Roman" pitchFamily="18" charset="0"/>
                <a:ea typeface="Verdana" pitchFamily="34" charset="0"/>
                <a:cs typeface="Times New Roman" pitchFamily="18" charset="0"/>
              </a:rPr>
              <a:t>tuổi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mỗi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quý</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một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lần</a:t>
            </a:r>
            <a:r>
              <a:rPr lang="en-US" dirty="0">
                <a:latin typeface="Times New Roman" pitchFamily="18" charset="0"/>
                <a:ea typeface="Verdana" pitchFamily="34" charset="0"/>
                <a:cs typeface="Times New Roman" pitchFamily="18" charset="0"/>
              </a:rPr>
              <a:t>; </a:t>
            </a:r>
          </a:p>
          <a:p>
            <a:pPr>
              <a:buFont typeface="Arial" charset="0"/>
              <a:buNone/>
            </a:pPr>
            <a:r>
              <a:rPr lang="en-US" dirty="0">
                <a:latin typeface="Times New Roman" pitchFamily="18" charset="0"/>
                <a:ea typeface="Verdana" pitchFamily="34" charset="0"/>
                <a:cs typeface="Times New Roman" pitchFamily="18" charset="0"/>
              </a:rPr>
              <a:t>   Theo </a:t>
            </a:r>
            <a:r>
              <a:rPr lang="en-US" dirty="0" err="1">
                <a:latin typeface="Times New Roman" pitchFamily="18" charset="0"/>
                <a:ea typeface="Verdana" pitchFamily="34" charset="0"/>
                <a:cs typeface="Times New Roman" pitchFamily="18" charset="0"/>
              </a:rPr>
              <a:t>dõi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chỉ</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số</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khối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cơ</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thể</a:t>
            </a:r>
            <a:r>
              <a:rPr lang="en-US" dirty="0">
                <a:latin typeface="Times New Roman" pitchFamily="18" charset="0"/>
                <a:ea typeface="Verdana" pitchFamily="34" charset="0"/>
                <a:cs typeface="Times New Roman" pitchFamily="18" charset="0"/>
              </a:rPr>
              <a:t> (BMI) </a:t>
            </a:r>
            <a:r>
              <a:rPr lang="en-US" dirty="0" err="1">
                <a:latin typeface="Times New Roman" pitchFamily="18" charset="0"/>
                <a:ea typeface="Verdana" pitchFamily="34" charset="0"/>
                <a:cs typeface="Times New Roman" pitchFamily="18" charset="0"/>
              </a:rPr>
              <a:t>ít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nhất</a:t>
            </a:r>
            <a:r>
              <a:rPr lang="en-US" dirty="0">
                <a:latin typeface="Times New Roman" pitchFamily="18" charset="0"/>
                <a:ea typeface="Verdana" pitchFamily="34" charset="0"/>
                <a:cs typeface="Times New Roman" pitchFamily="18" charset="0"/>
              </a:rPr>
              <a:t> 02 </a:t>
            </a:r>
            <a:r>
              <a:rPr lang="en-US" dirty="0" err="1">
                <a:latin typeface="Times New Roman" pitchFamily="18" charset="0"/>
                <a:ea typeface="Verdana" pitchFamily="34" charset="0"/>
                <a:cs typeface="Times New Roman" pitchFamily="18" charset="0"/>
              </a:rPr>
              <a:t>lần</a:t>
            </a:r>
            <a:r>
              <a:rPr lang="en-US" dirty="0">
                <a:latin typeface="Times New Roman" pitchFamily="18" charset="0"/>
                <a:ea typeface="Verdana" pitchFamily="34" charset="0"/>
                <a:cs typeface="Times New Roman" pitchFamily="18" charset="0"/>
              </a:rPr>
              <a:t>/</a:t>
            </a:r>
            <a:r>
              <a:rPr lang="en-US" dirty="0" err="1">
                <a:latin typeface="Times New Roman" pitchFamily="18" charset="0"/>
                <a:ea typeface="Verdana" pitchFamily="34" charset="0"/>
                <a:cs typeface="Times New Roman" pitchFamily="18" charset="0"/>
              </a:rPr>
              <a:t>năm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tư</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vấn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về</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dinh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dưỡng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lý</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hoạt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động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lực</a:t>
            </a:r>
            <a:r>
              <a:rPr lang="en-US" dirty="0">
                <a:latin typeface="Times New Roman" pitchFamily="18" charset="0"/>
                <a:ea typeface="Verdana" pitchFamily="34" charset="0"/>
                <a:cs typeface="Times New Roman" pitchFamily="18" charset="0"/>
              </a:rPr>
              <a:t> đ/v HS PT </a:t>
            </a:r>
          </a:p>
          <a:p>
            <a:pPr>
              <a:buFont typeface="Arial" charset="0"/>
              <a:buNone/>
            </a:pPr>
            <a:endParaRPr lang="en-US" dirty="0">
              <a:latin typeface="Times New Roman" pitchFamily="18" charset="0"/>
              <a:ea typeface="Verdana" pitchFamily="34" charset="0"/>
              <a:cs typeface="Times New Roman" pitchFamily="18" charset="0"/>
            </a:endParaRPr>
          </a:p>
        </p:txBody>
      </p:sp>
      <p:pic>
        <p:nvPicPr>
          <p:cNvPr id="115714" name="Picture 2" descr="Káº¿t quáº£ hÃ¬nh áº£nh cho cÃ¢n náº·ng, Äo chiá»u cao há»c sinh"/>
          <p:cNvPicPr>
            <a:picLocks noChangeAspect="1" noChangeArrowheads="1"/>
          </p:cNvPicPr>
          <p:nvPr/>
        </p:nvPicPr>
        <p:blipFill>
          <a:blip r:embed="rId2"/>
          <a:srcRect/>
          <a:stretch>
            <a:fillRect/>
          </a:stretch>
        </p:blipFill>
        <p:spPr bwMode="auto">
          <a:xfrm>
            <a:off x="5105400" y="990600"/>
            <a:ext cx="4038600" cy="5867400"/>
          </a:xfrm>
          <a:prstGeom prst="rect">
            <a:avLst/>
          </a:prstGeom>
          <a:noFill/>
        </p:spPr>
      </p:pic>
      <p:sp>
        <p:nvSpPr>
          <p:cNvPr id="8"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2526146365"/>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838200"/>
          </a:xfrm>
          <a:solidFill>
            <a:srgbClr val="FF0066"/>
          </a:solidFill>
        </p:spPr>
        <p:txBody>
          <a:bodyPr/>
          <a:lstStyle/>
          <a:p>
            <a:pPr eaLnBrk="1" hangingPunct="1"/>
            <a:r>
              <a:rPr lang="en-US" sz="3600">
                <a:solidFill>
                  <a:srgbClr val="FFFF00"/>
                </a:solidFill>
                <a:latin typeface="Times New Roman" pitchFamily="18" charset="0"/>
              </a:rPr>
              <a:t>Phương pháp đánh giá tình trạng dinh dưỡng</a:t>
            </a:r>
          </a:p>
        </p:txBody>
      </p:sp>
      <p:sp>
        <p:nvSpPr>
          <p:cNvPr id="33795" name="Rectangle 3"/>
          <p:cNvSpPr>
            <a:spLocks noGrp="1" noChangeArrowheads="1"/>
          </p:cNvSpPr>
          <p:nvPr>
            <p:ph idx="1"/>
          </p:nvPr>
        </p:nvSpPr>
        <p:spPr>
          <a:xfrm>
            <a:off x="0" y="1219200"/>
            <a:ext cx="9144000" cy="4495800"/>
          </a:xfrm>
        </p:spPr>
        <p:txBody>
          <a:bodyPr/>
          <a:lstStyle/>
          <a:p>
            <a:pPr marL="609600" indent="-609600" eaLnBrk="1" hangingPunct="1">
              <a:lnSpc>
                <a:spcPct val="90000"/>
              </a:lnSpc>
              <a:spcBef>
                <a:spcPct val="35000"/>
              </a:spcBef>
              <a:buClr>
                <a:srgbClr val="FFFF99"/>
              </a:buClr>
              <a:buFont typeface="Wingdings 2" pitchFamily="18" charset="2"/>
              <a:buNone/>
            </a:pPr>
            <a:r>
              <a:rPr lang="en-US" dirty="0">
                <a:solidFill>
                  <a:srgbClr val="FFFF00"/>
                </a:solidFill>
                <a:latin typeface=".VnTime" pitchFamily="34" charset="0"/>
              </a:rPr>
              <a:t>	</a:t>
            </a:r>
            <a:r>
              <a:rPr lang="en-US" dirty="0">
                <a:solidFill>
                  <a:srgbClr val="00B0F0"/>
                </a:solidFill>
                <a:latin typeface="Times New Roman" pitchFamily="18" charset="0"/>
              </a:rPr>
              <a:t>			</a:t>
            </a:r>
            <a:r>
              <a:rPr lang="en-US" b="1" dirty="0" err="1">
                <a:solidFill>
                  <a:srgbClr val="00B0F0"/>
                </a:solidFill>
                <a:latin typeface="Times New Roman" pitchFamily="18" charset="0"/>
              </a:rPr>
              <a:t>Cân</a:t>
            </a:r>
            <a:r>
              <a:rPr lang="en-US" b="1" dirty="0">
                <a:solidFill>
                  <a:srgbClr val="00B0F0"/>
                </a:solidFill>
                <a:latin typeface="Times New Roman" pitchFamily="18" charset="0"/>
              </a:rPr>
              <a:t> </a:t>
            </a:r>
            <a:r>
              <a:rPr lang="en-US" b="1" dirty="0" err="1">
                <a:solidFill>
                  <a:srgbClr val="00B0F0"/>
                </a:solidFill>
                <a:latin typeface="Times New Roman" pitchFamily="18" charset="0"/>
              </a:rPr>
              <a:t>nặng</a:t>
            </a:r>
            <a:r>
              <a:rPr lang="en-US" b="1" dirty="0">
                <a:solidFill>
                  <a:srgbClr val="00B0F0"/>
                </a:solidFill>
                <a:latin typeface="Times New Roman" pitchFamily="18" charset="0"/>
              </a:rPr>
              <a:t> (kg)</a:t>
            </a:r>
          </a:p>
          <a:p>
            <a:pPr marL="990600" lvl="1" indent="-533400" eaLnBrk="1" hangingPunct="1">
              <a:lnSpc>
                <a:spcPct val="90000"/>
              </a:lnSpc>
              <a:spcBef>
                <a:spcPct val="35000"/>
              </a:spcBef>
              <a:buClr>
                <a:srgbClr val="FFFF99"/>
              </a:buClr>
              <a:buFont typeface="Wingdings 2" pitchFamily="18" charset="2"/>
              <a:buNone/>
            </a:pPr>
            <a:r>
              <a:rPr lang="en-US" sz="3200" b="1" dirty="0">
                <a:solidFill>
                  <a:srgbClr val="00B0F0"/>
                </a:solidFill>
                <a:latin typeface="Times New Roman" pitchFamily="18" charset="0"/>
              </a:rPr>
              <a:t>1.	    BMI =</a:t>
            </a:r>
            <a:r>
              <a:rPr lang="en-US" b="1" dirty="0">
                <a:solidFill>
                  <a:srgbClr val="00B0F0"/>
                </a:solidFill>
                <a:latin typeface="Times New Roman" pitchFamily="18" charset="0"/>
              </a:rPr>
              <a:t> 	------------------</a:t>
            </a:r>
          </a:p>
          <a:p>
            <a:pPr marL="609600" indent="-609600" eaLnBrk="1" hangingPunct="1">
              <a:lnSpc>
                <a:spcPct val="90000"/>
              </a:lnSpc>
              <a:spcBef>
                <a:spcPct val="35000"/>
              </a:spcBef>
              <a:buClr>
                <a:srgbClr val="FFFF99"/>
              </a:buClr>
              <a:buFont typeface="Wingdings 2" pitchFamily="18" charset="2"/>
              <a:buNone/>
            </a:pPr>
            <a:r>
              <a:rPr lang="en-US" b="1" dirty="0">
                <a:solidFill>
                  <a:srgbClr val="00B0F0"/>
                </a:solidFill>
                <a:latin typeface="Times New Roman" pitchFamily="18" charset="0"/>
              </a:rPr>
              <a:t>				</a:t>
            </a:r>
            <a:r>
              <a:rPr lang="en-US" b="1" dirty="0" err="1">
                <a:solidFill>
                  <a:srgbClr val="00B0F0"/>
                </a:solidFill>
                <a:latin typeface="Times New Roman" pitchFamily="18" charset="0"/>
              </a:rPr>
              <a:t>Chiều</a:t>
            </a:r>
            <a:r>
              <a:rPr lang="en-US" b="1" dirty="0">
                <a:solidFill>
                  <a:srgbClr val="00B0F0"/>
                </a:solidFill>
                <a:latin typeface="Times New Roman" pitchFamily="18" charset="0"/>
              </a:rPr>
              <a:t> cao</a:t>
            </a:r>
            <a:r>
              <a:rPr lang="en-US" b="1" baseline="30000" dirty="0">
                <a:solidFill>
                  <a:srgbClr val="00B0F0"/>
                </a:solidFill>
                <a:latin typeface="Times New Roman" pitchFamily="18" charset="0"/>
              </a:rPr>
              <a:t>2</a:t>
            </a:r>
            <a:r>
              <a:rPr lang="en-US" b="1" dirty="0">
                <a:solidFill>
                  <a:srgbClr val="00B0F0"/>
                </a:solidFill>
                <a:latin typeface="Times New Roman" pitchFamily="18" charset="0"/>
              </a:rPr>
              <a:t> (m)</a:t>
            </a:r>
          </a:p>
          <a:p>
            <a:pPr marL="609600" indent="-609600" eaLnBrk="1" hangingPunct="1">
              <a:lnSpc>
                <a:spcPct val="90000"/>
              </a:lnSpc>
              <a:spcBef>
                <a:spcPct val="50000"/>
              </a:spcBef>
              <a:buClr>
                <a:srgbClr val="FFFF99"/>
              </a:buClr>
              <a:buFont typeface="Wingdings 2" pitchFamily="18" charset="2"/>
              <a:buNone/>
            </a:pPr>
            <a:r>
              <a:rPr lang="en-US" dirty="0">
                <a:solidFill>
                  <a:srgbClr val="FFFF00"/>
                </a:solidFill>
                <a:latin typeface="Times New Roman" pitchFamily="18" charset="0"/>
              </a:rPr>
              <a:t>	</a:t>
            </a:r>
            <a:r>
              <a:rPr lang="en-US" dirty="0">
                <a:latin typeface="Times New Roman" pitchFamily="18" charset="0"/>
              </a:rPr>
              <a:t>Ví dụ: </a:t>
            </a:r>
            <a:r>
              <a:rPr lang="en-US" dirty="0" err="1">
                <a:latin typeface="Times New Roman" pitchFamily="18" charset="0"/>
              </a:rPr>
              <a:t>Cân</a:t>
            </a:r>
            <a:r>
              <a:rPr lang="en-US" dirty="0">
                <a:latin typeface="Times New Roman" pitchFamily="18" charset="0"/>
              </a:rPr>
              <a:t> </a:t>
            </a:r>
            <a:r>
              <a:rPr lang="en-US" dirty="0" err="1">
                <a:latin typeface="Times New Roman" pitchFamily="18" charset="0"/>
              </a:rPr>
              <a:t>nặng</a:t>
            </a:r>
            <a:r>
              <a:rPr lang="en-US" dirty="0">
                <a:latin typeface="Times New Roman" pitchFamily="18" charset="0"/>
              </a:rPr>
              <a:t> 56,5 kg, </a:t>
            </a:r>
            <a:r>
              <a:rPr lang="en-US" dirty="0" err="1">
                <a:latin typeface="Times New Roman" pitchFamily="18" charset="0"/>
              </a:rPr>
              <a:t>chiều</a:t>
            </a:r>
            <a:r>
              <a:rPr lang="en-US" dirty="0">
                <a:latin typeface="Times New Roman" pitchFamily="18" charset="0"/>
              </a:rPr>
              <a:t> </a:t>
            </a:r>
            <a:r>
              <a:rPr lang="en-US" dirty="0" err="1">
                <a:latin typeface="Times New Roman" pitchFamily="18" charset="0"/>
              </a:rPr>
              <a:t>cao</a:t>
            </a:r>
            <a:r>
              <a:rPr lang="en-US" dirty="0">
                <a:latin typeface="Times New Roman" pitchFamily="18" charset="0"/>
              </a:rPr>
              <a:t> 1,52 m</a:t>
            </a:r>
          </a:p>
          <a:p>
            <a:pPr marL="609600" indent="-609600" eaLnBrk="1" hangingPunct="1">
              <a:lnSpc>
                <a:spcPct val="90000"/>
              </a:lnSpc>
              <a:spcBef>
                <a:spcPct val="50000"/>
              </a:spcBef>
              <a:buClr>
                <a:srgbClr val="FFFF99"/>
              </a:buClr>
              <a:buFont typeface="Wingdings 2" pitchFamily="18" charset="2"/>
              <a:buNone/>
            </a:pPr>
            <a:r>
              <a:rPr lang="en-US" dirty="0">
                <a:latin typeface="Times New Roman" pitchFamily="18" charset="0"/>
              </a:rPr>
              <a:t>      Chỉ </a:t>
            </a:r>
            <a:r>
              <a:rPr lang="en-US" dirty="0" err="1">
                <a:latin typeface="Times New Roman" pitchFamily="18" charset="0"/>
              </a:rPr>
              <a:t>sô</a:t>
            </a:r>
            <a:r>
              <a:rPr lang="en-US" dirty="0">
                <a:latin typeface="Times New Roman" pitchFamily="18" charset="0"/>
              </a:rPr>
              <a:t>́ BMI = 56,5 : (1,52 x 1,52)</a:t>
            </a:r>
          </a:p>
          <a:p>
            <a:pPr marL="609600" indent="-609600" eaLnBrk="1" hangingPunct="1">
              <a:lnSpc>
                <a:spcPct val="90000"/>
              </a:lnSpc>
              <a:spcBef>
                <a:spcPct val="50000"/>
              </a:spcBef>
              <a:buClr>
                <a:srgbClr val="FFFF99"/>
              </a:buClr>
              <a:buFont typeface="Wingdings 2" pitchFamily="18" charset="2"/>
              <a:buNone/>
            </a:pPr>
            <a:r>
              <a:rPr lang="en-US" dirty="0">
                <a:latin typeface="Times New Roman" pitchFamily="18" charset="0"/>
              </a:rPr>
              <a:t>                         =  24,5</a:t>
            </a:r>
          </a:p>
          <a:p>
            <a:pPr marL="609600" indent="-609600" eaLnBrk="1" hangingPunct="1">
              <a:lnSpc>
                <a:spcPct val="90000"/>
              </a:lnSpc>
              <a:spcBef>
                <a:spcPct val="30000"/>
              </a:spcBef>
              <a:buClr>
                <a:srgbClr val="FFFF99"/>
              </a:buClr>
              <a:buFont typeface="Wingdings 2" pitchFamily="18" charset="2"/>
              <a:buNone/>
            </a:pPr>
            <a:r>
              <a:rPr lang="en-US" dirty="0">
                <a:latin typeface="Times New Roman" pitchFamily="18" charset="0"/>
              </a:rPr>
              <a:t>       </a:t>
            </a:r>
            <a:endParaRPr lang="en-US" dirty="0">
              <a:latin typeface="Times New Roman" pitchFamily="18" charset="0"/>
              <a:cs typeface="Times New Roman" pitchFamily="18" charset="0"/>
            </a:endParaRPr>
          </a:p>
        </p:txBody>
      </p:sp>
      <p:pic>
        <p:nvPicPr>
          <p:cNvPr id="33796" name="Picture 4" descr="j0390539"/>
          <p:cNvPicPr>
            <a:picLocks noChangeAspect="1" noChangeArrowheads="1"/>
          </p:cNvPicPr>
          <p:nvPr/>
        </p:nvPicPr>
        <p:blipFill>
          <a:blip r:embed="rId2"/>
          <a:srcRect/>
          <a:stretch>
            <a:fillRect/>
          </a:stretch>
        </p:blipFill>
        <p:spPr bwMode="auto">
          <a:xfrm>
            <a:off x="6248400" y="4332288"/>
            <a:ext cx="2895600" cy="2525712"/>
          </a:xfrm>
          <a:prstGeom prst="rect">
            <a:avLst/>
          </a:prstGeom>
          <a:noFill/>
          <a:ln w="9525">
            <a:noFill/>
            <a:miter lim="800000"/>
            <a:headEnd/>
            <a:tailEnd/>
          </a:ln>
        </p:spPr>
      </p:pic>
      <p:sp>
        <p:nvSpPr>
          <p:cNvPr id="33797" name="Rectangle 5"/>
          <p:cNvSpPr>
            <a:spLocks noChangeArrowheads="1"/>
          </p:cNvSpPr>
          <p:nvPr/>
        </p:nvSpPr>
        <p:spPr bwMode="auto">
          <a:xfrm>
            <a:off x="0" y="65532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lvl="1">
              <a:buFont typeface="Wingdings" pitchFamily="2" charset="2"/>
              <a:buNone/>
            </a:pPr>
            <a:endParaRPr lang="en-US">
              <a:solidFill>
                <a:srgbClr val="FFFF00"/>
              </a:solidFill>
              <a:latin typeface="Times New Roman" pitchFamily="18" charset="0"/>
            </a:endParaRPr>
          </a:p>
        </p:txBody>
      </p:sp>
    </p:spTree>
    <p:extLst>
      <p:ext uri="{BB962C8B-B14F-4D97-AF65-F5344CB8AC3E}">
        <p14:creationId xmlns:p14="http://schemas.microsoft.com/office/powerpoint/2010/main" val="9825620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69342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endParaRPr lang="en-US" altLang="vi-VN" sz="2800" b="1" dirty="0">
              <a:solidFill>
                <a:srgbClr val="0000CC"/>
              </a:solidFill>
            </a:endParaRPr>
          </a:p>
        </p:txBody>
      </p:sp>
      <p:sp>
        <p:nvSpPr>
          <p:cNvPr id="7" name="Rectangle 2"/>
          <p:cNvSpPr>
            <a:spLocks noGrp="1" noChangeArrowheads="1"/>
          </p:cNvSpPr>
          <p:nvPr>
            <p:ph type="ctrTitle"/>
          </p:nvPr>
        </p:nvSpPr>
        <p:spPr>
          <a:xfrm>
            <a:off x="0" y="1905000"/>
            <a:ext cx="9144000" cy="3733800"/>
          </a:xfrm>
        </p:spPr>
        <p:txBody>
          <a:bodyPr/>
          <a:lstStyle/>
          <a:p>
            <a:pPr eaLnBrk="1" hangingPunct="1">
              <a:lnSpc>
                <a:spcPct val="110000"/>
              </a:lnSpc>
            </a:pPr>
            <a:r>
              <a:rPr lang="en-US" sz="4000" b="1" dirty="0">
                <a:solidFill>
                  <a:srgbClr val="FF3300"/>
                </a:solidFill>
                <a:latin typeface="Times New Roman" panose="02020603050405020304" pitchFamily="18" charset="0"/>
                <a:cs typeface="Times New Roman" panose="02020603050405020304" pitchFamily="18" charset="0"/>
              </a:rPr>
              <a:t>NỘI DUNG 1</a:t>
            </a:r>
            <a:r>
              <a:rPr lang="en-US" sz="4000" b="1">
                <a:solidFill>
                  <a:srgbClr val="FF3300"/>
                </a:solidFill>
                <a:latin typeface="Times New Roman" panose="02020603050405020304" pitchFamily="18" charset="0"/>
                <a:cs typeface="Times New Roman" panose="02020603050405020304" pitchFamily="18" charset="0"/>
              </a:rPr>
              <a:t>: </a:t>
            </a:r>
            <a:br>
              <a:rPr lang="en-US" sz="4000" b="1">
                <a:solidFill>
                  <a:srgbClr val="FF3300"/>
                </a:solidFill>
                <a:latin typeface="Times New Roman" panose="02020603050405020304" pitchFamily="18" charset="0"/>
                <a:cs typeface="Times New Roman" panose="02020603050405020304" pitchFamily="18" charset="0"/>
              </a:rPr>
            </a:br>
            <a:r>
              <a:rPr lang="en-US" sz="4000" b="1">
                <a:solidFill>
                  <a:srgbClr val="0000CC"/>
                </a:solidFill>
                <a:latin typeface="Times New Roman" pitchFamily="18" charset="0"/>
                <a:cs typeface="Times New Roman" pitchFamily="18" charset="0"/>
              </a:rPr>
              <a:t>CÁC NỘI DUNG Y TẾ HỌC ĐƯỜNG TRONG TRƯỜNG HỌC</a:t>
            </a:r>
            <a:br>
              <a:rPr lang="en-US" sz="4000" b="1">
                <a:solidFill>
                  <a:srgbClr val="0000CC"/>
                </a:solidFill>
                <a:latin typeface="Times New Roman" pitchFamily="18" charset="0"/>
                <a:cs typeface="Times New Roman" pitchFamily="18" charset="0"/>
              </a:rPr>
            </a:br>
            <a:r>
              <a:rPr lang="en-US" sz="4000" b="1">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758512"/>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152400" y="914400"/>
            <a:ext cx="4495800" cy="5791200"/>
          </a:xfrm>
        </p:spPr>
        <p:txBody>
          <a:bodyPr>
            <a:normAutofit/>
          </a:bodyPr>
          <a:lstStyle/>
          <a:p>
            <a:pPr>
              <a:buFont typeface="Arial" charset="0"/>
              <a:buNone/>
            </a:pPr>
            <a:r>
              <a:rPr lang="en-US" b="1" dirty="0">
                <a:solidFill>
                  <a:srgbClr val="FF3300"/>
                </a:solidFill>
                <a:latin typeface="Times New Roman" pitchFamily="18" charset="0"/>
                <a:ea typeface="Verdana" pitchFamily="34" charset="0"/>
                <a:cs typeface="Times New Roman" pitchFamily="18" charset="0"/>
              </a:rPr>
              <a:t>3. </a:t>
            </a:r>
            <a:r>
              <a:rPr lang="en-US" dirty="0" err="1">
                <a:latin typeface="Times New Roman" pitchFamily="18" charset="0"/>
                <a:ea typeface="Verdana" pitchFamily="34" charset="0"/>
                <a:cs typeface="Times New Roman" pitchFamily="18" charset="0"/>
              </a:rPr>
              <a:t>Thường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xuyên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dõi</a:t>
            </a:r>
            <a:r>
              <a:rPr lang="en-US" dirty="0">
                <a:latin typeface="Times New Roman" pitchFamily="18" charset="0"/>
                <a:ea typeface="Verdana" pitchFamily="34" charset="0"/>
                <a:cs typeface="Times New Roman" pitchFamily="18" charset="0"/>
              </a:rPr>
              <a:t> SK HS, </a:t>
            </a:r>
            <a:r>
              <a:rPr lang="en-US" dirty="0" err="1">
                <a:latin typeface="Times New Roman" pitchFamily="18" charset="0"/>
                <a:ea typeface="Verdana" pitchFamily="34" charset="0"/>
                <a:cs typeface="Times New Roman" pitchFamily="18" charset="0"/>
              </a:rPr>
              <a:t>phát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hiện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giảm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thị</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lực</a:t>
            </a:r>
            <a:r>
              <a:rPr lang="en-US" dirty="0">
                <a:latin typeface="Times New Roman" pitchFamily="18" charset="0"/>
                <a:ea typeface="Verdana" pitchFamily="34" charset="0"/>
                <a:cs typeface="Times New Roman" pitchFamily="18" charset="0"/>
              </a:rPr>
              <a:t>, CVCS, </a:t>
            </a:r>
            <a:r>
              <a:rPr lang="en-US" dirty="0" err="1">
                <a:latin typeface="Times New Roman" pitchFamily="18" charset="0"/>
                <a:ea typeface="Verdana" pitchFamily="34" charset="0"/>
                <a:cs typeface="Times New Roman" pitchFamily="18" charset="0"/>
              </a:rPr>
              <a:t>bệnh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răng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miệng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rối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loạn</a:t>
            </a:r>
            <a:r>
              <a:rPr lang="en-US" dirty="0">
                <a:latin typeface="Times New Roman" pitchFamily="18" charset="0"/>
                <a:ea typeface="Verdana" pitchFamily="34" charset="0"/>
                <a:cs typeface="Times New Roman" pitchFamily="18" charset="0"/>
              </a:rPr>
              <a:t> SK </a:t>
            </a:r>
            <a:r>
              <a:rPr lang="en-US" dirty="0" err="1">
                <a:latin typeface="Times New Roman" pitchFamily="18" charset="0"/>
                <a:ea typeface="Verdana" pitchFamily="34" charset="0"/>
                <a:cs typeface="Times New Roman" pitchFamily="18" charset="0"/>
              </a:rPr>
              <a:t>tâm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thần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bệnh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tật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xử</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trí</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chuyển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đến</a:t>
            </a:r>
            <a:r>
              <a:rPr lang="en-US" dirty="0">
                <a:latin typeface="Times New Roman" pitchFamily="18" charset="0"/>
                <a:ea typeface="Verdana" pitchFamily="34" charset="0"/>
                <a:cs typeface="Times New Roman" pitchFamily="18" charset="0"/>
              </a:rPr>
              <a:t> CS KB, CB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quy</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định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áp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dụng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chế</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độ</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tập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rèn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luyện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phù</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với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tình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trạng</a:t>
            </a:r>
            <a:r>
              <a:rPr lang="en-US" dirty="0">
                <a:latin typeface="Times New Roman" pitchFamily="18" charset="0"/>
                <a:ea typeface="Verdana" pitchFamily="34" charset="0"/>
                <a:cs typeface="Times New Roman" pitchFamily="18" charset="0"/>
              </a:rPr>
              <a:t> SK.</a:t>
            </a:r>
          </a:p>
        </p:txBody>
      </p:sp>
      <p:pic>
        <p:nvPicPr>
          <p:cNvPr id="106498" name="Picture 2" descr="Káº¿t quáº£ hÃ¬nh áº£nh cho khÃ¡m máº¯t há»c sinh"/>
          <p:cNvPicPr>
            <a:picLocks noChangeAspect="1" noChangeArrowheads="1"/>
          </p:cNvPicPr>
          <p:nvPr/>
        </p:nvPicPr>
        <p:blipFill>
          <a:blip r:embed="rId2"/>
          <a:srcRect/>
          <a:stretch>
            <a:fillRect/>
          </a:stretch>
        </p:blipFill>
        <p:spPr bwMode="auto">
          <a:xfrm>
            <a:off x="4572000" y="2057400"/>
            <a:ext cx="4191000" cy="4572000"/>
          </a:xfrm>
          <a:prstGeom prst="rect">
            <a:avLst/>
          </a:prstGeom>
          <a:noFill/>
        </p:spPr>
      </p:pic>
      <p:sp>
        <p:nvSpPr>
          <p:cNvPr id="12"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3857245203"/>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17764" name="AutoShape 4" descr="Káº¿t quáº£ hÃ¬nh áº£nh cho báº£ng thá» lá»±c"/>
          <p:cNvSpPr>
            <a:spLocks noGrp="1" noChangeAspect="1" noChangeArrowheads="1"/>
          </p:cNvSpPr>
          <p:nvPr>
            <p:ph idx="1"/>
          </p:nvPr>
        </p:nvSpPr>
        <p:spPr bwMode="auto">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7766" name="Picture 6" descr="Káº¿t quáº£ hÃ¬nh áº£nh cho báº£ng thá» lá»±c"/>
          <p:cNvPicPr>
            <a:picLocks noChangeAspect="1" noChangeArrowheads="1"/>
          </p:cNvPicPr>
          <p:nvPr/>
        </p:nvPicPr>
        <p:blipFill>
          <a:blip r:embed="rId2"/>
          <a:srcRect/>
          <a:stretch>
            <a:fillRect/>
          </a:stretch>
        </p:blipFill>
        <p:spPr bwMode="auto">
          <a:xfrm>
            <a:off x="0" y="1295400"/>
            <a:ext cx="4876800" cy="4762500"/>
          </a:xfrm>
          <a:prstGeom prst="rect">
            <a:avLst/>
          </a:prstGeom>
          <a:noFill/>
        </p:spPr>
      </p:pic>
      <p:pic>
        <p:nvPicPr>
          <p:cNvPr id="117768" name="Picture 8" descr="Káº¿t quáº£ hÃ¬nh áº£nh cho báº£ng thá» lá»±c"/>
          <p:cNvPicPr>
            <a:picLocks noChangeAspect="1" noChangeArrowheads="1"/>
          </p:cNvPicPr>
          <p:nvPr/>
        </p:nvPicPr>
        <p:blipFill>
          <a:blip r:embed="rId3"/>
          <a:srcRect/>
          <a:stretch>
            <a:fillRect/>
          </a:stretch>
        </p:blipFill>
        <p:spPr bwMode="auto">
          <a:xfrm>
            <a:off x="4495800" y="1524000"/>
            <a:ext cx="4648200" cy="4438650"/>
          </a:xfrm>
          <a:prstGeom prst="rect">
            <a:avLst/>
          </a:prstGeom>
          <a:noFill/>
        </p:spPr>
      </p:pic>
    </p:spTree>
    <p:extLst>
      <p:ext uri="{BB962C8B-B14F-4D97-AF65-F5344CB8AC3E}">
        <p14:creationId xmlns:p14="http://schemas.microsoft.com/office/powerpoint/2010/main" val="1463880694"/>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152400" y="914400"/>
            <a:ext cx="8686800" cy="5791200"/>
          </a:xfrm>
        </p:spPr>
        <p:txBody>
          <a:bodyPr>
            <a:normAutofit/>
          </a:bodyPr>
          <a:lstStyle/>
          <a:p>
            <a:pPr>
              <a:buFont typeface="Arial" charset="0"/>
              <a:buNone/>
            </a:pPr>
            <a:r>
              <a:rPr lang="en-US" b="1" dirty="0">
                <a:solidFill>
                  <a:srgbClr val="FF3300"/>
                </a:solidFill>
                <a:latin typeface="Times New Roman" pitchFamily="18" charset="0"/>
                <a:ea typeface="Verdana" pitchFamily="34" charset="0"/>
                <a:cs typeface="Times New Roman" pitchFamily="18" charset="0"/>
              </a:rPr>
              <a:t>4. </a:t>
            </a:r>
            <a:r>
              <a:rPr lang="en-US" dirty="0" err="1">
                <a:latin typeface="Times New Roman" pitchFamily="18" charset="0"/>
                <a:ea typeface="Verdana" pitchFamily="34" charset="0"/>
                <a:cs typeface="Times New Roman" pitchFamily="18" charset="0"/>
              </a:rPr>
              <a:t>Phối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với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cơ</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sở</a:t>
            </a:r>
            <a:r>
              <a:rPr lang="en-US" dirty="0">
                <a:latin typeface="Times New Roman" pitchFamily="18" charset="0"/>
                <a:ea typeface="Verdana" pitchFamily="34" charset="0"/>
                <a:cs typeface="Times New Roman" pitchFamily="18" charset="0"/>
              </a:rPr>
              <a:t> y </a:t>
            </a:r>
            <a:r>
              <a:rPr lang="en-US" dirty="0" err="1">
                <a:latin typeface="Times New Roman" pitchFamily="18" charset="0"/>
                <a:ea typeface="Verdana" pitchFamily="34" charset="0"/>
                <a:cs typeface="Times New Roman" pitchFamily="18" charset="0"/>
              </a:rPr>
              <a:t>tế</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có</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đủ</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điều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kiện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tổ</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chức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khám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điều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trị</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chuyên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khoa</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sinh</a:t>
            </a:r>
            <a:r>
              <a:rPr lang="en-US" dirty="0">
                <a:latin typeface="Times New Roman" pitchFamily="18" charset="0"/>
                <a:ea typeface="Verdana" pitchFamily="34" charset="0"/>
                <a:cs typeface="Times New Roman" pitchFamily="18" charset="0"/>
              </a:rPr>
              <a:t>.</a:t>
            </a:r>
          </a:p>
          <a:p>
            <a:pPr>
              <a:buFont typeface="Arial" charset="0"/>
              <a:buNone/>
            </a:pPr>
            <a:r>
              <a:rPr lang="en-US" b="1" dirty="0">
                <a:solidFill>
                  <a:srgbClr val="FF3300"/>
                </a:solidFill>
                <a:latin typeface="Times New Roman" pitchFamily="18" charset="0"/>
                <a:ea typeface="Verdana" pitchFamily="34" charset="0"/>
                <a:cs typeface="Times New Roman" pitchFamily="18" charset="0"/>
              </a:rPr>
              <a:t>5. </a:t>
            </a:r>
            <a:r>
              <a:rPr lang="en-US" dirty="0" err="1">
                <a:latin typeface="Times New Roman" pitchFamily="18" charset="0"/>
                <a:ea typeface="Verdana" pitchFamily="34" charset="0"/>
                <a:cs typeface="Times New Roman" pitchFamily="18" charset="0"/>
              </a:rPr>
              <a:t>Sơ</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cứu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cấp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cứu</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theo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quy</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định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hiện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hành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của</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Bộ</a:t>
            </a:r>
            <a:r>
              <a:rPr lang="en-US" dirty="0">
                <a:latin typeface="Times New Roman" pitchFamily="18" charset="0"/>
                <a:ea typeface="Verdana" pitchFamily="34" charset="0"/>
                <a:cs typeface="Times New Roman" pitchFamily="18" charset="0"/>
              </a:rPr>
              <a:t> Y </a:t>
            </a:r>
            <a:r>
              <a:rPr lang="en-US" dirty="0" err="1">
                <a:latin typeface="Times New Roman" pitchFamily="18" charset="0"/>
                <a:ea typeface="Verdana" pitchFamily="34" charset="0"/>
                <a:cs typeface="Times New Roman" pitchFamily="18" charset="0"/>
              </a:rPr>
              <a:t>tế</a:t>
            </a:r>
            <a:r>
              <a:rPr lang="en-US" dirty="0">
                <a:latin typeface="Times New Roman" pitchFamily="18" charset="0"/>
                <a:ea typeface="Verdana" pitchFamily="34" charset="0"/>
                <a:cs typeface="Times New Roman" pitchFamily="18" charset="0"/>
              </a:rPr>
              <a:t>. </a:t>
            </a:r>
          </a:p>
          <a:p>
            <a:pPr>
              <a:buFont typeface="Arial" charset="0"/>
              <a:buNone/>
            </a:pPr>
            <a:r>
              <a:rPr lang="en-US" b="1" dirty="0">
                <a:solidFill>
                  <a:srgbClr val="FF3300"/>
                </a:solidFill>
                <a:latin typeface="Times New Roman" pitchFamily="18" charset="0"/>
                <a:ea typeface="Verdana" pitchFamily="34" charset="0"/>
                <a:cs typeface="Times New Roman" pitchFamily="18" charset="0"/>
              </a:rPr>
              <a:t>6. </a:t>
            </a:r>
            <a:r>
              <a:rPr lang="en-US" dirty="0" err="1">
                <a:latin typeface="Times New Roman" pitchFamily="18" charset="0"/>
                <a:ea typeface="Verdana" pitchFamily="34" charset="0"/>
                <a:cs typeface="Times New Roman" pitchFamily="18" charset="0"/>
              </a:rPr>
              <a:t>Tư</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vấn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cho</a:t>
            </a:r>
            <a:r>
              <a:rPr lang="en-US" dirty="0">
                <a:latin typeface="Times New Roman" pitchFamily="18" charset="0"/>
                <a:ea typeface="Verdana" pitchFamily="34" charset="0"/>
                <a:cs typeface="Times New Roman" pitchFamily="18" charset="0"/>
              </a:rPr>
              <a:t> HS, GV, cha </a:t>
            </a:r>
            <a:r>
              <a:rPr lang="en-US" dirty="0" err="1">
                <a:latin typeface="Times New Roman" pitchFamily="18" charset="0"/>
                <a:ea typeface="Verdana" pitchFamily="34" charset="0"/>
                <a:cs typeface="Times New Roman" pitchFamily="18" charset="0"/>
              </a:rPr>
              <a:t>mẹ</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hoặc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người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giám</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hộ</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của</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về</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vấn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đề</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liên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quan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đến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bệnh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tật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phát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triển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thể</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chất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tinh</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thần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của</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hướng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dẫn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cho</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biết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tự</a:t>
            </a:r>
            <a:r>
              <a:rPr lang="en-US" dirty="0">
                <a:latin typeface="Times New Roman" pitchFamily="18" charset="0"/>
                <a:ea typeface="Verdana" pitchFamily="34" charset="0"/>
                <a:cs typeface="Times New Roman" pitchFamily="18" charset="0"/>
              </a:rPr>
              <a:t> CSSK; </a:t>
            </a:r>
            <a:r>
              <a:rPr lang="en-US" dirty="0" err="1">
                <a:latin typeface="Times New Roman" pitchFamily="18" charset="0"/>
                <a:ea typeface="Verdana" pitchFamily="34" charset="0"/>
                <a:cs typeface="Times New Roman" pitchFamily="18" charset="0"/>
              </a:rPr>
              <a:t>trường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trong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có</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khuyết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tật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thì</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tư</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vấn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hỗ</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trợ</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cho</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khuyết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tật</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hoà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nhập</a:t>
            </a:r>
            <a:r>
              <a:rPr lang="en-US" dirty="0">
                <a:latin typeface="Times New Roman" pitchFamily="18" charset="0"/>
                <a:ea typeface="Verdana" pitchFamily="34" charset="0"/>
                <a:cs typeface="Times New Roman" pitchFamily="18" charset="0"/>
              </a:rPr>
              <a:t>.</a:t>
            </a:r>
          </a:p>
          <a:p>
            <a:pPr>
              <a:buFont typeface="Arial" charset="0"/>
              <a:buNone/>
            </a:pPr>
            <a:endParaRPr lang="en-US" dirty="0">
              <a:latin typeface="Times New Roman" pitchFamily="18" charset="0"/>
              <a:ea typeface="Verdana" pitchFamily="34" charset="0"/>
              <a:cs typeface="Times New Roman" pitchFamily="18" charset="0"/>
            </a:endParaRPr>
          </a:p>
        </p:txBody>
      </p:sp>
      <p:sp>
        <p:nvSpPr>
          <p:cNvPr id="8"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2226458188"/>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152400" y="914400"/>
            <a:ext cx="3581400" cy="5791200"/>
          </a:xfrm>
        </p:spPr>
        <p:txBody>
          <a:bodyPr>
            <a:normAutofit/>
          </a:bodyPr>
          <a:lstStyle/>
          <a:p>
            <a:pPr>
              <a:buFont typeface="Arial" charset="0"/>
              <a:buNone/>
            </a:pPr>
            <a:r>
              <a:rPr lang="en-US" b="1" dirty="0">
                <a:solidFill>
                  <a:srgbClr val="FF3300"/>
                </a:solidFill>
                <a:latin typeface="Times New Roman" pitchFamily="18" charset="0"/>
                <a:ea typeface="Verdana" pitchFamily="34" charset="0"/>
                <a:cs typeface="Times New Roman" pitchFamily="18" charset="0"/>
              </a:rPr>
              <a:t>7. </a:t>
            </a:r>
            <a:r>
              <a:rPr lang="en-US" dirty="0">
                <a:latin typeface="Times New Roman" pitchFamily="18" charset="0"/>
                <a:ea typeface="Verdana" pitchFamily="34" charset="0"/>
                <a:cs typeface="Times New Roman" pitchFamily="18" charset="0"/>
              </a:rPr>
              <a:t>HD </a:t>
            </a:r>
            <a:r>
              <a:rPr lang="en-US" dirty="0" err="1">
                <a:latin typeface="Times New Roman" pitchFamily="18" charset="0"/>
                <a:ea typeface="Verdana" pitchFamily="34" charset="0"/>
                <a:cs typeface="Times New Roman" pitchFamily="18" charset="0"/>
              </a:rPr>
              <a:t>tổ</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chức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bữa</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ăn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học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bảo</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đảm</a:t>
            </a:r>
            <a:r>
              <a:rPr lang="en-US" dirty="0">
                <a:latin typeface="Times New Roman" pitchFamily="18" charset="0"/>
                <a:ea typeface="Verdana" pitchFamily="34" charset="0"/>
                <a:cs typeface="Times New Roman" pitchFamily="18" charset="0"/>
              </a:rPr>
              <a:t> DD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lý</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đa</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dạng</a:t>
            </a:r>
            <a:r>
              <a:rPr lang="en-US" dirty="0">
                <a:latin typeface="Times New Roman" pitchFamily="18" charset="0"/>
                <a:ea typeface="Verdana" pitchFamily="34" charset="0"/>
                <a:cs typeface="Times New Roman" pitchFamily="18" charset="0"/>
              </a:rPr>
              <a:t> TP, </a:t>
            </a:r>
            <a:r>
              <a:rPr lang="en-US" dirty="0" err="1">
                <a:latin typeface="Times New Roman" pitchFamily="18" charset="0"/>
                <a:ea typeface="Verdana" pitchFamily="34" charset="0"/>
                <a:cs typeface="Times New Roman" pitchFamily="18" charset="0"/>
              </a:rPr>
              <a:t>phù</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hợp</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với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đối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tượng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và</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lứa</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tuổi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đối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với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các</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trường</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có</a:t>
            </a:r>
            <a:r>
              <a:rPr lang="en-US" dirty="0">
                <a:latin typeface="Times New Roman" pitchFamily="18" charset="0"/>
                <a:ea typeface="Verdana" pitchFamily="34" charset="0"/>
                <a:cs typeface="Times New Roman" pitchFamily="18" charset="0"/>
              </a:rPr>
              <a:t> HS </a:t>
            </a:r>
            <a:r>
              <a:rPr lang="en-US" dirty="0" err="1">
                <a:latin typeface="Times New Roman" pitchFamily="18" charset="0"/>
                <a:ea typeface="Verdana" pitchFamily="34" charset="0"/>
                <a:cs typeface="Times New Roman" pitchFamily="18" charset="0"/>
              </a:rPr>
              <a:t>nội</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trú</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bán</a:t>
            </a:r>
            <a:r>
              <a:rPr lang="en-US" dirty="0">
                <a:latin typeface="Times New Roman" pitchFamily="18" charset="0"/>
                <a:ea typeface="Verdana" pitchFamily="34" charset="0"/>
                <a:cs typeface="Times New Roman" pitchFamily="18" charset="0"/>
              </a:rPr>
              <a:t> </a:t>
            </a:r>
            <a:r>
              <a:rPr lang="en-US" dirty="0" err="1">
                <a:latin typeface="Times New Roman" pitchFamily="18" charset="0"/>
                <a:ea typeface="Verdana" pitchFamily="34" charset="0"/>
                <a:cs typeface="Times New Roman" pitchFamily="18" charset="0"/>
              </a:rPr>
              <a:t>trú</a:t>
            </a:r>
            <a:r>
              <a:rPr lang="en-US" dirty="0">
                <a:latin typeface="Times New Roman" pitchFamily="18" charset="0"/>
                <a:ea typeface="Verdana" pitchFamily="34" charset="0"/>
                <a:cs typeface="Times New Roman" pitchFamily="18" charset="0"/>
              </a:rPr>
              <a:t>.</a:t>
            </a:r>
          </a:p>
        </p:txBody>
      </p:sp>
      <p:sp>
        <p:nvSpPr>
          <p:cNvPr id="104450" name="AutoShape 2" descr="Káº¿t quáº£ hÃ¬nh áº£nh cho bá»¯a Än táº¡i trÆ°á»ng há»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452" name="AutoShape 4" descr="Káº¿t quáº£ hÃ¬nh áº£nh cho bá»¯a Än táº¡i trÆ°á»ng há»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454" name="Picture 6" descr="Káº¿t quáº£ hÃ¬nh áº£nh cho bá»¯a Än táº¡i trÆ°á»ng há»c"/>
          <p:cNvPicPr>
            <a:picLocks noChangeAspect="1" noChangeArrowheads="1"/>
          </p:cNvPicPr>
          <p:nvPr/>
        </p:nvPicPr>
        <p:blipFill>
          <a:blip r:embed="rId2"/>
          <a:srcRect/>
          <a:stretch>
            <a:fillRect/>
          </a:stretch>
        </p:blipFill>
        <p:spPr bwMode="auto">
          <a:xfrm>
            <a:off x="4353232" y="945976"/>
            <a:ext cx="4191000" cy="2836985"/>
          </a:xfrm>
          <a:prstGeom prst="rect">
            <a:avLst/>
          </a:prstGeom>
          <a:noFill/>
        </p:spPr>
      </p:pic>
      <p:pic>
        <p:nvPicPr>
          <p:cNvPr id="104456" name="Picture 8" descr="Káº¿t quáº£ hÃ¬nh áº£nh cho bá»¯a Än táº¡i trÆ°á»ng há»c"/>
          <p:cNvPicPr>
            <a:picLocks noChangeAspect="1" noChangeArrowheads="1"/>
          </p:cNvPicPr>
          <p:nvPr/>
        </p:nvPicPr>
        <p:blipFill>
          <a:blip r:embed="rId3"/>
          <a:srcRect/>
          <a:stretch>
            <a:fillRect/>
          </a:stretch>
        </p:blipFill>
        <p:spPr bwMode="auto">
          <a:xfrm>
            <a:off x="4353232" y="3886200"/>
            <a:ext cx="4159045" cy="2495427"/>
          </a:xfrm>
          <a:prstGeom prst="rect">
            <a:avLst/>
          </a:prstGeom>
          <a:noFill/>
        </p:spPr>
      </p:pic>
      <p:sp>
        <p:nvSpPr>
          <p:cNvPr id="11"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51535933"/>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152400" y="911942"/>
            <a:ext cx="8991600" cy="1219200"/>
          </a:xfrm>
        </p:spPr>
        <p:txBody>
          <a:bodyPr>
            <a:normAutofit fontScale="92500"/>
          </a:bodyPr>
          <a:lstStyle/>
          <a:p>
            <a:pPr marL="0" indent="0">
              <a:buFont typeface="Arial" charset="0"/>
              <a:buNone/>
            </a:pPr>
            <a:r>
              <a:rPr lang="en-US" b="1" dirty="0">
                <a:solidFill>
                  <a:srgbClr val="FF3300"/>
                </a:solidFill>
                <a:latin typeface="Times New Roman" pitchFamily="18" charset="0"/>
                <a:cs typeface="Times New Roman" pitchFamily="18" charset="0"/>
              </a:rPr>
              <a:t>8.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err="1">
                <a:latin typeface="Times New Roman" pitchFamily="18" charset="0"/>
                <a:cs typeface="Times New Roman" pitchFamily="18" charset="0"/>
              </a:rPr>
              <a:t>với</a:t>
            </a:r>
            <a:r>
              <a:rPr lang="en-US">
                <a:latin typeface="Times New Roman" pitchFamily="18" charset="0"/>
                <a:cs typeface="Times New Roman" pitchFamily="18" charset="0"/>
              </a:rPr>
              <a:t> TYT phường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xin</a:t>
            </a:r>
            <a:r>
              <a:rPr lang="en-US" dirty="0">
                <a:latin typeface="Times New Roman" pitchFamily="18" charset="0"/>
                <a:cs typeface="Times New Roman" pitchFamily="18" charset="0"/>
              </a:rPr>
              <a:t> PB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HS (</a:t>
            </a:r>
            <a:r>
              <a:rPr lang="en-US" dirty="0" err="1">
                <a:latin typeface="Times New Roman" pitchFamily="18" charset="0"/>
                <a:cs typeface="Times New Roman" pitchFamily="18" charset="0"/>
              </a:rPr>
              <a:t>nếu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p>
          <a:p>
            <a:pPr marL="0" indent="0">
              <a:buFont typeface="Arial" charset="0"/>
              <a:buNone/>
            </a:pPr>
            <a:endParaRPr lang="en-US" dirty="0">
              <a:latin typeface="Times New Roman" pitchFamily="18" charset="0"/>
              <a:cs typeface="Times New Roman" pitchFamily="18" charset="0"/>
            </a:endParaRPr>
          </a:p>
        </p:txBody>
      </p:sp>
      <p:pic>
        <p:nvPicPr>
          <p:cNvPr id="109570" name="Picture 2" descr="Káº¿t quáº£ hÃ¬nh áº£nh cho tiÃªm chá»§ng trong trÆ°á»ng há»c"/>
          <p:cNvPicPr>
            <a:picLocks noChangeAspect="1" noChangeArrowheads="1"/>
          </p:cNvPicPr>
          <p:nvPr/>
        </p:nvPicPr>
        <p:blipFill>
          <a:blip r:embed="rId2"/>
          <a:srcRect/>
          <a:stretch>
            <a:fillRect/>
          </a:stretch>
        </p:blipFill>
        <p:spPr bwMode="auto">
          <a:xfrm>
            <a:off x="990600" y="2133600"/>
            <a:ext cx="6858000" cy="4495800"/>
          </a:xfrm>
          <a:prstGeom prst="rect">
            <a:avLst/>
          </a:prstGeom>
          <a:noFill/>
        </p:spPr>
      </p:pic>
      <p:sp>
        <p:nvSpPr>
          <p:cNvPr id="8"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106689008"/>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304800" y="1295400"/>
            <a:ext cx="5562600" cy="5029200"/>
          </a:xfrm>
        </p:spPr>
        <p:txBody>
          <a:bodyPr>
            <a:normAutofit/>
          </a:bodyPr>
          <a:lstStyle/>
          <a:p>
            <a:pPr marL="0" indent="0">
              <a:buFont typeface="Arial" charset="0"/>
              <a:buNone/>
            </a:pPr>
            <a:r>
              <a:rPr lang="en-US" b="1" dirty="0">
                <a:solidFill>
                  <a:srgbClr val="FF3300"/>
                </a:solidFill>
                <a:latin typeface="Times New Roman" pitchFamily="18" charset="0"/>
                <a:cs typeface="Times New Roman" pitchFamily="18" charset="0"/>
              </a:rPr>
              <a:t>9. </a:t>
            </a:r>
            <a:r>
              <a:rPr lang="en-US" dirty="0" err="1">
                <a:latin typeface="Times New Roman" pitchFamily="18" charset="0"/>
                <a:cs typeface="Times New Roman" pitchFamily="18" charset="0"/>
              </a:rPr>
              <a:t>Thông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thiểu</a:t>
            </a:r>
            <a:r>
              <a:rPr lang="en-US" dirty="0">
                <a:latin typeface="Times New Roman" pitchFamily="18" charset="0"/>
                <a:cs typeface="Times New Roman" pitchFamily="18" charset="0"/>
              </a:rPr>
              <a:t> 0</a:t>
            </a:r>
            <a:r>
              <a:rPr lang="vi-VN" dirty="0">
                <a:latin typeface="Times New Roman" pitchFamily="18" charset="0"/>
                <a:cs typeface="Times New Roman" pitchFamily="18" charset="0"/>
              </a:rPr>
              <a:t>1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SK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HS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cha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HS.</a:t>
            </a:r>
          </a:p>
          <a:p>
            <a:pPr marL="0" indent="0">
              <a:buFont typeface="Arial" charset="0"/>
              <a:buNone/>
            </a:pP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YTTH </a:t>
            </a:r>
            <a:r>
              <a:rPr lang="en-US" dirty="0" err="1">
                <a:latin typeface="Times New Roman" pitchFamily="18" charset="0"/>
                <a:cs typeface="Times New Roman" pitchFamily="18" charset="0"/>
              </a:rPr>
              <a:t>đánh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trạng</a:t>
            </a:r>
            <a:r>
              <a:rPr lang="en-US" dirty="0">
                <a:latin typeface="Times New Roman" pitchFamily="18" charset="0"/>
                <a:cs typeface="Times New Roman" pitchFamily="18" charset="0"/>
              </a:rPr>
              <a:t> SK HS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mỗi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dõi</a:t>
            </a:r>
            <a:r>
              <a:rPr lang="en-US" dirty="0">
                <a:latin typeface="Times New Roman" pitchFamily="18" charset="0"/>
                <a:cs typeface="Times New Roman" pitchFamily="18" charset="0"/>
              </a:rPr>
              <a:t> SK ở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a:t>
            </a:r>
          </a:p>
        </p:txBody>
      </p:sp>
      <p:pic>
        <p:nvPicPr>
          <p:cNvPr id="112642" name="Picture 2" descr="Káº¿t quáº£ hÃ¬nh áº£nh cho thÃ´ng bÃ¡o káº¿t quáº£ khÃ¡m sá»©c khá»e cho há»c sinh"/>
          <p:cNvPicPr>
            <a:picLocks noChangeAspect="1" noChangeArrowheads="1"/>
          </p:cNvPicPr>
          <p:nvPr/>
        </p:nvPicPr>
        <p:blipFill>
          <a:blip r:embed="rId2"/>
          <a:srcRect/>
          <a:stretch>
            <a:fillRect/>
          </a:stretch>
        </p:blipFill>
        <p:spPr bwMode="auto">
          <a:xfrm>
            <a:off x="5791200" y="2057400"/>
            <a:ext cx="3276600" cy="3313043"/>
          </a:xfrm>
          <a:prstGeom prst="rect">
            <a:avLst/>
          </a:prstGeom>
          <a:noFill/>
        </p:spPr>
      </p:pic>
      <p:sp>
        <p:nvSpPr>
          <p:cNvPr id="8"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988016207"/>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304800" y="1362997"/>
            <a:ext cx="3429000" cy="4419600"/>
          </a:xfrm>
        </p:spPr>
        <p:txBody>
          <a:bodyPr>
            <a:normAutofit/>
          </a:bodyPr>
          <a:lstStyle/>
          <a:p>
            <a:pPr marL="0" indent="0">
              <a:buFont typeface="Arial" charset="0"/>
              <a:buNone/>
            </a:pPr>
            <a:r>
              <a:rPr lang="en-US" b="1" dirty="0">
                <a:solidFill>
                  <a:srgbClr val="FF3300"/>
                </a:solidFill>
                <a:latin typeface="Times New Roman" pitchFamily="18" charset="0"/>
                <a:cs typeface="Times New Roman" pitchFamily="18" charset="0"/>
              </a:rPr>
              <a:t>10. </a:t>
            </a:r>
            <a:r>
              <a:rPr lang="en-US" dirty="0" err="1">
                <a:latin typeface="Times New Roman" pitchFamily="18" charset="0"/>
                <a:cs typeface="Times New Roman" pitchFamily="18" charset="0"/>
              </a:rPr>
              <a:t>Lập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chép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sổ</a:t>
            </a:r>
            <a:r>
              <a:rPr lang="en-US" dirty="0">
                <a:latin typeface="Times New Roman" pitchFamily="18" charset="0"/>
                <a:cs typeface="Times New Roman" pitchFamily="18" charset="0"/>
              </a:rPr>
              <a:t> KB, s</a:t>
            </a:r>
            <a:r>
              <a:rPr lang="vi-VN" dirty="0">
                <a:latin typeface="Times New Roman" pitchFamily="18" charset="0"/>
                <a:cs typeface="Times New Roman" pitchFamily="18" charset="0"/>
              </a:rPr>
              <a:t>ổ theo dõi </a:t>
            </a:r>
            <a:r>
              <a:rPr lang="en-US" dirty="0">
                <a:latin typeface="Times New Roman" pitchFamily="18" charset="0"/>
                <a:cs typeface="Times New Roman" pitchFamily="18" charset="0"/>
              </a:rPr>
              <a:t>SK HS, </a:t>
            </a:r>
            <a:r>
              <a:rPr lang="en-US" dirty="0" err="1">
                <a:latin typeface="Times New Roman" pitchFamily="18" charset="0"/>
                <a:cs typeface="Times New Roman" pitchFamily="18" charset="0"/>
              </a:rPr>
              <a:t>sổ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dõi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trạng</a:t>
            </a:r>
            <a:r>
              <a:rPr lang="en-US" dirty="0">
                <a:latin typeface="Times New Roman" pitchFamily="18" charset="0"/>
                <a:cs typeface="Times New Roman" pitchFamily="18" charset="0"/>
              </a:rPr>
              <a:t> SK HS.</a:t>
            </a:r>
          </a:p>
          <a:p>
            <a:pPr marL="0" indent="0">
              <a:buFont typeface="Arial" charset="0"/>
              <a:buNone/>
            </a:pPr>
            <a:endParaRPr lang="en-US" dirty="0">
              <a:latin typeface="Times New Roman" pitchFamily="18" charset="0"/>
              <a:cs typeface="Times New Roman" pitchFamily="18" charset="0"/>
            </a:endParaRPr>
          </a:p>
        </p:txBody>
      </p:sp>
      <p:pic>
        <p:nvPicPr>
          <p:cNvPr id="5" name="Content Placeholder 3" descr="IMG20170521194850.jpg"/>
          <p:cNvPicPr>
            <a:picLocks noChangeAspect="1"/>
          </p:cNvPicPr>
          <p:nvPr/>
        </p:nvPicPr>
        <p:blipFill>
          <a:blip r:embed="rId2"/>
          <a:srcRect/>
          <a:stretch>
            <a:fillRect/>
          </a:stretch>
        </p:blipFill>
        <p:spPr>
          <a:xfrm>
            <a:off x="4267200" y="1333500"/>
            <a:ext cx="4010412" cy="5105400"/>
          </a:xfrm>
          <a:prstGeom prst="rect">
            <a:avLst/>
          </a:prstGeom>
        </p:spPr>
      </p:pic>
      <p:sp>
        <p:nvSpPr>
          <p:cNvPr id="8"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2795344468"/>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152400" y="914400"/>
            <a:ext cx="8686800" cy="5943600"/>
          </a:xfrm>
        </p:spPr>
        <p:txBody>
          <a:bodyPr>
            <a:normAutofit/>
          </a:bodyPr>
          <a:lstStyle/>
          <a:p>
            <a:pPr marL="0" indent="0">
              <a:buFont typeface="Arial" charset="0"/>
              <a:buNone/>
            </a:pPr>
            <a:r>
              <a:rPr lang="en-US" b="1" dirty="0">
                <a:solidFill>
                  <a:srgbClr val="FF0000"/>
                </a:solidFill>
                <a:latin typeface="Times New Roman" pitchFamily="18" charset="0"/>
                <a:cs typeface="Times New Roman" pitchFamily="18" charset="0"/>
              </a:rPr>
              <a:t>11.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err="1">
                <a:latin typeface="Times New Roman" pitchFamily="18" charset="0"/>
                <a:cs typeface="Times New Roman" pitchFamily="18" charset="0"/>
              </a:rPr>
              <a:t>xuyên</a:t>
            </a:r>
            <a:r>
              <a:rPr lang="en-US">
                <a:latin typeface="Times New Roman" pitchFamily="18" charset="0"/>
                <a:cs typeface="Times New Roman" pitchFamily="18" charset="0"/>
              </a:rPr>
              <a:t> kiểm tra, giám sát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VS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ATTP,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rửa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BP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46/2010/TT-BYT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a:t>
            </a:r>
          </a:p>
          <a:p>
            <a:pPr marL="0" indent="0">
              <a:buFont typeface="Wingdings" pitchFamily="2" charset="2"/>
              <a:buChar char="Ø"/>
            </a:pPr>
            <a:r>
              <a:rPr lang="en-US" dirty="0" err="1">
                <a:latin typeface="Times New Roman" pitchFamily="18" charset="0"/>
                <a:cs typeface="Times New Roman" pitchFamily="18" charset="0"/>
              </a:rPr>
              <a:t>Chủ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KT, GS (</a:t>
            </a:r>
            <a:r>
              <a:rPr lang="en-US" dirty="0" err="1">
                <a:latin typeface="Times New Roman" pitchFamily="18" charset="0"/>
                <a:cs typeface="Times New Roman" pitchFamily="18" charset="0"/>
              </a:rPr>
              <a:t>tự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a:t>
            </a:r>
            <a:r>
              <a:rPr lang="en-US" dirty="0">
                <a:latin typeface="Times New Roman" pitchFamily="18" charset="0"/>
                <a:cs typeface="Times New Roman" pitchFamily="18" charset="0"/>
              </a:rPr>
              <a:t>)</a:t>
            </a:r>
          </a:p>
          <a:p>
            <a:pPr marL="0" indent="0">
              <a:buFont typeface="Wingdings" pitchFamily="2" charset="2"/>
              <a:buChar char="Ø"/>
            </a:pPr>
            <a:r>
              <a:rPr lang="en-US" dirty="0" err="1">
                <a:latin typeface="Times New Roman" pitchFamily="18" charset="0"/>
                <a:cs typeface="Times New Roman" pitchFamily="18" charset="0"/>
              </a:rPr>
              <a:t>Biểu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mẫu</a:t>
            </a:r>
            <a:r>
              <a:rPr lang="en-US" dirty="0">
                <a:latin typeface="Times New Roman" pitchFamily="18" charset="0"/>
                <a:cs typeface="Times New Roman" pitchFamily="18" charset="0"/>
              </a:rPr>
              <a:t> KT, GS</a:t>
            </a:r>
          </a:p>
          <a:p>
            <a:pPr marL="0" indent="0">
              <a:buFont typeface="Wingdings" pitchFamily="2" charset="2"/>
              <a:buChar char="Ø"/>
            </a:pP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a:t>
            </a:r>
          </a:p>
          <a:p>
            <a:pPr marL="0" indent="0">
              <a:buFont typeface="Wingdings" pitchFamily="2" charset="2"/>
              <a:buChar char="Ø"/>
            </a:pPr>
            <a:r>
              <a:rPr lang="en-US" dirty="0" err="1">
                <a:latin typeface="Times New Roman" pitchFamily="18" charset="0"/>
                <a:cs typeface="Times New Roman" pitchFamily="18" charset="0"/>
              </a:rPr>
              <a:t>Tần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suất</a:t>
            </a:r>
            <a:r>
              <a:rPr lang="en-US" dirty="0">
                <a:latin typeface="Times New Roman" pitchFamily="18" charset="0"/>
                <a:cs typeface="Times New Roman" pitchFamily="18" charset="0"/>
              </a:rPr>
              <a:t>?</a:t>
            </a:r>
          </a:p>
          <a:p>
            <a:pPr marL="0" indent="0">
              <a:buFont typeface="Wingdings" pitchFamily="2" charset="2"/>
              <a:buChar char="Ø"/>
            </a:pP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KT, GS</a:t>
            </a:r>
          </a:p>
        </p:txBody>
      </p:sp>
      <p:sp>
        <p:nvSpPr>
          <p:cNvPr id="5"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2073607454"/>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52400" y="1143000"/>
            <a:ext cx="3810000" cy="5715000"/>
          </a:xfrm>
        </p:spPr>
        <p:txBody>
          <a:bodyPr>
            <a:normAutofit/>
          </a:bodyPr>
          <a:lstStyle/>
          <a:p>
            <a:pPr marL="0" indent="0">
              <a:buFont typeface="Arial" charset="0"/>
              <a:buNone/>
              <a:defRPr/>
            </a:pPr>
            <a:r>
              <a:rPr lang="en-US" b="1" dirty="0">
                <a:solidFill>
                  <a:srgbClr val="FF0000"/>
                </a:solidFill>
                <a:latin typeface="Times New Roman" pitchFamily="18" charset="0"/>
                <a:cs typeface="Times New Roman" pitchFamily="18" charset="0"/>
              </a:rPr>
              <a:t>12.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CTYT,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trào</a:t>
            </a:r>
            <a:r>
              <a:rPr lang="en-US" dirty="0">
                <a:latin typeface="Times New Roman" pitchFamily="18" charset="0"/>
                <a:cs typeface="Times New Roman" pitchFamily="18" charset="0"/>
              </a:rPr>
              <a:t> VS </a:t>
            </a:r>
            <a:r>
              <a:rPr lang="en-US" dirty="0" err="1">
                <a:latin typeface="Times New Roman" pitchFamily="18" charset="0"/>
                <a:cs typeface="Times New Roman" pitchFamily="18" charset="0"/>
              </a:rPr>
              <a:t>phòng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lực</a:t>
            </a:r>
            <a:r>
              <a:rPr lang="en-US" dirty="0">
                <a:latin typeface="Times New Roman" pitchFamily="18" charset="0"/>
                <a:cs typeface="Times New Roman" pitchFamily="18" charset="0"/>
              </a:rPr>
              <a:t>, DD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MT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nghiện</a:t>
            </a:r>
            <a:r>
              <a:rPr lang="en-US" dirty="0">
                <a:latin typeface="Times New Roman" pitchFamily="18" charset="0"/>
                <a:cs typeface="Times New Roman" pitchFamily="18" charset="0"/>
              </a:rPr>
              <a:t>. </a:t>
            </a:r>
          </a:p>
          <a:p>
            <a:pPr algn="just" eaLnBrk="1" hangingPunct="1">
              <a:spcBef>
                <a:spcPts val="600"/>
              </a:spcBef>
              <a:buClr>
                <a:srgbClr val="FFFF00"/>
              </a:buClr>
              <a:buFont typeface="Wingdings" pitchFamily="2" charset="2"/>
              <a:buNone/>
              <a:defRPr/>
            </a:pPr>
            <a:endParaRPr lang="en-US" dirty="0">
              <a:solidFill>
                <a:srgbClr val="0000FF"/>
              </a:solidFill>
              <a:latin typeface="Times New Roman" pitchFamily="18" charset="0"/>
              <a:ea typeface="Verdana" pitchFamily="34" charset="0"/>
              <a:cs typeface="Times New Roman" pitchFamily="18" charset="0"/>
            </a:endParaRPr>
          </a:p>
        </p:txBody>
      </p:sp>
      <p:pic>
        <p:nvPicPr>
          <p:cNvPr id="4" name="Picture 2" descr="Káº¿t quáº£ hÃ¬nh áº£nh cho cÃ¢n náº·ng, Äo chiá»u cao há»c sinh"/>
          <p:cNvPicPr>
            <a:picLocks noChangeAspect="1" noChangeArrowheads="1"/>
          </p:cNvPicPr>
          <p:nvPr/>
        </p:nvPicPr>
        <p:blipFill>
          <a:blip r:embed="rId2"/>
          <a:srcRect/>
          <a:stretch>
            <a:fillRect/>
          </a:stretch>
        </p:blipFill>
        <p:spPr bwMode="auto">
          <a:xfrm>
            <a:off x="3962400" y="1752600"/>
            <a:ext cx="5181601" cy="4476751"/>
          </a:xfrm>
          <a:prstGeom prst="rect">
            <a:avLst/>
          </a:prstGeom>
          <a:noFill/>
        </p:spPr>
      </p:pic>
      <p:sp>
        <p:nvSpPr>
          <p:cNvPr id="6"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2010918539"/>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152400" y="1143000"/>
            <a:ext cx="8991600" cy="5715000"/>
          </a:xfrm>
        </p:spPr>
        <p:txBody>
          <a:bodyPr/>
          <a:lstStyle/>
          <a:p>
            <a:pPr marL="0" indent="0">
              <a:buFont typeface="Arial" charset="0"/>
              <a:buNone/>
            </a:pPr>
            <a:r>
              <a:rPr lang="en-US" sz="2800" b="1" dirty="0">
                <a:solidFill>
                  <a:srgbClr val="FF0000"/>
                </a:solidFill>
                <a:latin typeface="Times New Roman" pitchFamily="18" charset="0"/>
                <a:cs typeface="Times New Roman" pitchFamily="18" charset="0"/>
              </a:rPr>
              <a:t>4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truyền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thông</a:t>
            </a:r>
            <a:r>
              <a:rPr lang="en-US" sz="2800" b="1" dirty="0">
                <a:solidFill>
                  <a:srgbClr val="FF0000"/>
                </a:solidFill>
                <a:latin typeface="Times New Roman" pitchFamily="18" charset="0"/>
                <a:cs typeface="Times New Roman" pitchFamily="18" charset="0"/>
              </a:rPr>
              <a:t>, GDSK:</a:t>
            </a:r>
            <a:endParaRPr lang="en-US" sz="2800" dirty="0">
              <a:solidFill>
                <a:srgbClr val="FF0000"/>
              </a:solidFill>
              <a:latin typeface="Times New Roman" pitchFamily="18" charset="0"/>
              <a:cs typeface="Times New Roman" pitchFamily="18" charset="0"/>
            </a:endParaRPr>
          </a:p>
          <a:p>
            <a:pPr marL="0" indent="0">
              <a:buFont typeface="Arial" charset="0"/>
              <a:buNone/>
            </a:pPr>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Biên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GDSK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endParaRPr lang="en-US" sz="2800" dirty="0">
              <a:latin typeface="Times New Roman" pitchFamily="18" charset="0"/>
              <a:cs typeface="Times New Roman" pitchFamily="18" charset="0"/>
            </a:endParaRPr>
          </a:p>
          <a:p>
            <a:pPr marL="0" indent="0">
              <a:buFont typeface="Arial" charset="0"/>
              <a:buNone/>
            </a:pPr>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TT, GDSK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HS, cha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BP PCD, BTN;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v.v.</a:t>
            </a:r>
          </a:p>
          <a:p>
            <a:pPr marL="0" indent="0">
              <a:buFont typeface="Arial" charset="0"/>
              <a:buNone/>
            </a:pPr>
            <a:r>
              <a:rPr lang="en-US" sz="2800" dirty="0">
                <a:latin typeface="Times New Roman" pitchFamily="18" charset="0"/>
                <a:cs typeface="Times New Roman" pitchFamily="18" charset="0"/>
              </a:rPr>
              <a:t>3. </a:t>
            </a:r>
            <a:r>
              <a:rPr lang="en-US" sz="2800" dirty="0" err="1">
                <a:latin typeface="Times New Roman" pitchFamily="18" charset="0"/>
                <a:cs typeface="Times New Roman" pitchFamily="18" charset="0"/>
              </a:rPr>
              <a:t>Lồng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ghép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ND GDSK, PC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giảng</a:t>
            </a:r>
            <a:r>
              <a:rPr lang="en-US" sz="2800" dirty="0">
                <a:latin typeface="Times New Roman" pitchFamily="18" charset="0"/>
                <a:cs typeface="Times New Roman" pitchFamily="18" charset="0"/>
              </a:rPr>
              <a:t>.</a:t>
            </a:r>
          </a:p>
          <a:p>
            <a:pPr marL="0" indent="0">
              <a:buFont typeface="Arial" charset="0"/>
              <a:buNone/>
            </a:pPr>
            <a:r>
              <a:rPr lang="en-U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HS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vi VSCN, VSMT, PCD,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TN; PC NĐTP; DD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HĐ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PC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rượu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bia</a:t>
            </a:r>
            <a:r>
              <a:rPr lang="en-US" sz="2800" dirty="0">
                <a:latin typeface="Times New Roman" pitchFamily="18" charset="0"/>
                <a:cs typeface="Times New Roman" pitchFamily="18" charset="0"/>
              </a:rPr>
              <a:t>; PC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CS </a:t>
            </a:r>
            <a:r>
              <a:rPr lang="en-US" sz="2800" dirty="0" err="1">
                <a:latin typeface="Times New Roman" pitchFamily="18" charset="0"/>
                <a:cs typeface="Times New Roman" pitchFamily="18" charset="0"/>
              </a:rPr>
              <a: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PC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mắt</a:t>
            </a:r>
            <a:r>
              <a:rPr lang="en-US" sz="2800" dirty="0">
                <a:latin typeface="Times New Roman" pitchFamily="18" charset="0"/>
                <a:cs typeface="Times New Roman" pitchFamily="18" charset="0"/>
              </a:rPr>
              <a:t>; tai </a:t>
            </a:r>
            <a:r>
              <a:rPr lang="en-US" sz="2800" dirty="0" err="1">
                <a:latin typeface="Times New Roman" pitchFamily="18" charset="0"/>
                <a:cs typeface="Times New Roman" pitchFamily="18" charset="0"/>
              </a:rPr>
              <a:t>nạn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a:t>
            </a:r>
          </a:p>
        </p:txBody>
      </p:sp>
      <p:sp>
        <p:nvSpPr>
          <p:cNvPr id="5" name="Title 1"/>
          <p:cNvSpPr>
            <a:spLocks noGrp="1"/>
          </p:cNvSpPr>
          <p:nvPr>
            <p:ph type="title"/>
          </p:nvPr>
        </p:nvSpPr>
        <p:spPr>
          <a:xfrm>
            <a:off x="0" y="-36871"/>
            <a:ext cx="9144000" cy="7620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3300"/>
                </a:solidFill>
                <a:latin typeface="Arial" charset="0"/>
                <a:ea typeface="+mn-ea"/>
                <a:cs typeface="Arial" charset="0"/>
              </a:rPr>
              <a:t>3. </a:t>
            </a:r>
            <a:r>
              <a:rPr lang="en-US" sz="2800" b="1" kern="1200">
                <a:solidFill>
                  <a:srgbClr val="0000CC"/>
                </a:solidFill>
                <a:latin typeface="Arial" charset="0"/>
                <a:ea typeface="+mn-ea"/>
                <a:cs typeface="Arial" charset="0"/>
              </a:rPr>
              <a:t>Các </a:t>
            </a:r>
            <a:r>
              <a:rPr lang="en-US" sz="2800" b="1" kern="1200" dirty="0" err="1">
                <a:solidFill>
                  <a:srgbClr val="0000CC"/>
                </a:solidFill>
                <a:latin typeface="Arial" charset="0"/>
                <a:ea typeface="+mn-ea"/>
                <a:cs typeface="Arial" charset="0"/>
              </a:rPr>
              <a:t>hoạt</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động</a:t>
            </a:r>
            <a:r>
              <a:rPr lang="en-US" sz="2800" b="1" kern="1200" dirty="0">
                <a:solidFill>
                  <a:srgbClr val="0000CC"/>
                </a:solidFill>
                <a:latin typeface="Arial" charset="0"/>
                <a:ea typeface="+mn-ea"/>
                <a:cs typeface="Arial" charset="0"/>
              </a:rPr>
              <a:t> </a:t>
            </a:r>
            <a:r>
              <a:rPr lang="en-US" sz="2800" b="1" kern="1200" err="1">
                <a:solidFill>
                  <a:srgbClr val="0000CC"/>
                </a:solidFill>
                <a:latin typeface="Arial" charset="0"/>
                <a:ea typeface="+mn-ea"/>
                <a:cs typeface="Arial" charset="0"/>
              </a:rPr>
              <a:t>chuyên</a:t>
            </a:r>
            <a:r>
              <a:rPr lang="en-US" sz="2800" b="1" kern="1200">
                <a:solidFill>
                  <a:srgbClr val="0000CC"/>
                </a:solidFill>
                <a:latin typeface="Arial" charset="0"/>
                <a:ea typeface="+mn-ea"/>
                <a:cs typeface="Arial" charset="0"/>
              </a:rPr>
              <a:t> môn </a:t>
            </a:r>
            <a:r>
              <a:rPr lang="en-US" sz="2800" b="1" kern="1200">
                <a:solidFill>
                  <a:srgbClr val="002060"/>
                </a:solidFill>
                <a:latin typeface="Arial" charset="0"/>
                <a:ea typeface="+mn-ea"/>
                <a:cs typeface="Arial" charset="0"/>
              </a:rPr>
              <a:t>(tiếp theo)</a:t>
            </a:r>
            <a:endParaRPr lang="en-US" sz="2800" b="1" kern="1200"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1133909038"/>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0000CC"/>
                </a:solidFill>
                <a:latin typeface="Arial" charset="0"/>
                <a:ea typeface="+mn-ea"/>
                <a:cs typeface="Arial" charset="0"/>
              </a:rPr>
              <a:t>CÁC VĂN BẢN LIÊN QUAN</a:t>
            </a:r>
            <a:endParaRPr lang="en-US" sz="2800" b="1" kern="1200" dirty="0">
              <a:solidFill>
                <a:srgbClr val="0000CC"/>
              </a:solidFill>
              <a:latin typeface="Arial" charset="0"/>
              <a:ea typeface="+mn-ea"/>
              <a:cs typeface="Arial" charset="0"/>
            </a:endParaRPr>
          </a:p>
        </p:txBody>
      </p:sp>
      <p:sp>
        <p:nvSpPr>
          <p:cNvPr id="3" name="Rounded Rectangle 2"/>
          <p:cNvSpPr/>
          <p:nvPr/>
        </p:nvSpPr>
        <p:spPr>
          <a:xfrm>
            <a:off x="228600" y="1371600"/>
            <a:ext cx="4648200" cy="51816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buClr>
                <a:srgbClr val="FF0000"/>
              </a:buClr>
              <a:buFont typeface="Wingdings" panose="05000000000000000000" pitchFamily="2" charset="2"/>
              <a:buChar char="v"/>
            </a:pPr>
            <a:r>
              <a:rPr lang="en-US" b="1">
                <a:solidFill>
                  <a:srgbClr val="002060"/>
                </a:solidFill>
                <a:latin typeface="Arial" panose="020B0604020202020204" pitchFamily="34" charset="0"/>
                <a:cs typeface="Arial" panose="020B0604020202020204" pitchFamily="34" charset="0"/>
              </a:rPr>
              <a:t>Thông tư liên tịch số 13/2016/TTLT </a:t>
            </a:r>
            <a:r>
              <a:rPr lang="en-US" b="1">
                <a:solidFill>
                  <a:srgbClr val="002060"/>
                </a:solidFill>
              </a:rPr>
              <a:t>TTLT-BYT-BGDĐT ngày 12/5/2016 Quy định về công tác Y tế trường học.</a:t>
            </a:r>
          </a:p>
          <a:p>
            <a:pPr marL="285750" indent="-285750" algn="just">
              <a:buClr>
                <a:srgbClr val="FF0000"/>
              </a:buClr>
              <a:buFont typeface="Wingdings" panose="05000000000000000000" pitchFamily="2" charset="2"/>
              <a:buChar char="v"/>
            </a:pPr>
            <a:r>
              <a:rPr lang="en-US" b="1">
                <a:solidFill>
                  <a:srgbClr val="002060"/>
                </a:solidFill>
              </a:rPr>
              <a:t>Và một số văn bản khác của Bộ GD và ĐT, Bộ Y tế.</a:t>
            </a:r>
          </a:p>
          <a:p>
            <a:pPr algn="just"/>
            <a:endParaRPr lang="en-US" b="1"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14600"/>
            <a:ext cx="3738929" cy="3200400"/>
          </a:xfrm>
          <a:prstGeom prst="rect">
            <a:avLst/>
          </a:prstGeom>
        </p:spPr>
      </p:pic>
    </p:spTree>
    <p:extLst>
      <p:ext uri="{BB962C8B-B14F-4D97-AF65-F5344CB8AC3E}">
        <p14:creationId xmlns:p14="http://schemas.microsoft.com/office/powerpoint/2010/main" val="2291861823"/>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4. </a:t>
            </a:r>
            <a:r>
              <a:rPr lang="en-US" sz="2800" b="1" kern="1200">
                <a:solidFill>
                  <a:srgbClr val="0000CC"/>
                </a:solidFill>
                <a:latin typeface="Arial" charset="0"/>
                <a:ea typeface="+mn-ea"/>
                <a:cs typeface="Arial" charset="0"/>
              </a:rPr>
              <a:t>Công </a:t>
            </a:r>
            <a:r>
              <a:rPr lang="en-US" sz="2800" b="1" kern="1200" dirty="0" err="1">
                <a:solidFill>
                  <a:srgbClr val="0000CC"/>
                </a:solidFill>
                <a:latin typeface="Arial" charset="0"/>
                <a:ea typeface="+mn-ea"/>
                <a:cs typeface="Arial" charset="0"/>
              </a:rPr>
              <a:t>tác</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thống</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kê</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báo</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cáo</a:t>
            </a:r>
            <a:endParaRPr lang="en-US" sz="2800" b="1" kern="1200" dirty="0">
              <a:solidFill>
                <a:srgbClr val="0000CC"/>
              </a:solidFill>
              <a:latin typeface="Arial" charset="0"/>
              <a:ea typeface="+mn-ea"/>
              <a:cs typeface="Arial" charset="0"/>
            </a:endParaRPr>
          </a:p>
        </p:txBody>
      </p:sp>
      <p:sp>
        <p:nvSpPr>
          <p:cNvPr id="3" name="Content Placeholder 2"/>
          <p:cNvSpPr>
            <a:spLocks noGrp="1"/>
          </p:cNvSpPr>
          <p:nvPr>
            <p:ph idx="1"/>
          </p:nvPr>
        </p:nvSpPr>
        <p:spPr>
          <a:xfrm>
            <a:off x="0" y="1295400"/>
            <a:ext cx="8839200" cy="5562600"/>
          </a:xfrm>
        </p:spPr>
        <p:txBody>
          <a:bodyPr>
            <a:normAutofit lnSpcReduction="10000"/>
          </a:bodyPr>
          <a:lstStyle/>
          <a:p>
            <a:pPr marL="109537" indent="0" algn="just">
              <a:spcBef>
                <a:spcPts val="600"/>
              </a:spcBef>
              <a:spcAft>
                <a:spcPts val="600"/>
              </a:spcAft>
              <a:buFont typeface="Wingdings" pitchFamily="2" charset="2"/>
              <a:buChar char="Ø"/>
              <a:defRPr/>
            </a:pPr>
            <a:r>
              <a:rPr lang="en-US" dirty="0">
                <a:latin typeface="Times New Roman" pitchFamily="18" charset="0"/>
                <a:cs typeface="Times New Roman" pitchFamily="18" charset="0"/>
              </a:rPr>
              <a:t>BC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mẫu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nhiễm,kết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p>
          <a:p>
            <a:pPr marL="109537" indent="0" algn="just">
              <a:spcBef>
                <a:spcPts val="600"/>
              </a:spcBef>
              <a:spcAft>
                <a:spcPts val="600"/>
              </a:spcAft>
              <a:buFont typeface="Wingdings" pitchFamily="2" charset="2"/>
              <a:buChar char="Ø"/>
              <a:defRPr/>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Trạm</a:t>
            </a:r>
            <a:r>
              <a:rPr lang="en-US" dirty="0">
                <a:latin typeface="Times New Roman" pitchFamily="18" charset="0"/>
                <a:cs typeface="Times New Roman" pitchFamily="18" charset="0"/>
              </a:rPr>
              <a:t> Y </a:t>
            </a:r>
            <a:r>
              <a:rPr lang="en-US" err="1">
                <a:latin typeface="Times New Roman" pitchFamily="18" charset="0"/>
                <a:cs typeface="Times New Roman" pitchFamily="18" charset="0"/>
              </a:rPr>
              <a:t>tế</a:t>
            </a:r>
            <a:r>
              <a:rPr lang="en-US">
                <a:latin typeface="Times New Roman" pitchFamily="18" charset="0"/>
                <a:cs typeface="Times New Roman" pitchFamily="18" charset="0"/>
              </a:rPr>
              <a:t> phường) </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vòng</a:t>
            </a:r>
            <a:r>
              <a:rPr lang="en-US" dirty="0">
                <a:latin typeface="Times New Roman" pitchFamily="18" charset="0"/>
                <a:cs typeface="Times New Roman" pitchFamily="18" charset="0"/>
              </a:rPr>
              <a:t> 24h)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ca </a:t>
            </a:r>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mắc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thông</a:t>
            </a:r>
            <a:r>
              <a:rPr lang="en-US" dirty="0">
                <a:latin typeface="Times New Roman" pitchFamily="18" charset="0"/>
                <a:cs typeface="Times New Roman" pitchFamily="18" charset="0"/>
              </a:rPr>
              <a:t> tin BC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bệnh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tại</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Thông tư 54/2015/TT-BYT ngày 28/12/2015 về Hướng dẫn chế độ thông tin báo cáo và khai báo bệnh, dịch truyền nhiễm</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08504625"/>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20170522124932.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00202"/>
            <a:ext cx="35814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2017052212491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00201"/>
            <a:ext cx="365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0"/>
            <a:ext cx="9144000" cy="9144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4. </a:t>
            </a:r>
            <a:r>
              <a:rPr lang="en-US" sz="2800" b="1" kern="1200">
                <a:solidFill>
                  <a:srgbClr val="0000CC"/>
                </a:solidFill>
                <a:latin typeface="Arial" charset="0"/>
                <a:ea typeface="+mn-ea"/>
                <a:cs typeface="Arial" charset="0"/>
              </a:rPr>
              <a:t>Công </a:t>
            </a:r>
            <a:r>
              <a:rPr lang="en-US" sz="2800" b="1" kern="1200" dirty="0" err="1">
                <a:solidFill>
                  <a:srgbClr val="0000CC"/>
                </a:solidFill>
                <a:latin typeface="Arial" charset="0"/>
                <a:ea typeface="+mn-ea"/>
                <a:cs typeface="Arial" charset="0"/>
              </a:rPr>
              <a:t>tác</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thống</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kê</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báo</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cáo</a:t>
            </a:r>
            <a:endParaRPr lang="en-US" sz="2800" b="1" kern="1200" dirty="0">
              <a:solidFill>
                <a:srgbClr val="0000CC"/>
              </a:solidFill>
              <a:latin typeface="Arial" charset="0"/>
              <a:ea typeface="+mn-ea"/>
              <a:cs typeface="Arial" charset="0"/>
            </a:endParaRPr>
          </a:p>
        </p:txBody>
      </p:sp>
    </p:spTree>
    <p:extLst>
      <p:ext uri="{BB962C8B-B14F-4D97-AF65-F5344CB8AC3E}">
        <p14:creationId xmlns:p14="http://schemas.microsoft.com/office/powerpoint/2010/main" val="3149745906"/>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458200" cy="4525963"/>
          </a:xfrm>
        </p:spPr>
        <p:txBody>
          <a:bodyPr/>
          <a:lstStyle/>
          <a:p>
            <a:pPr algn="just">
              <a:buFont typeface="Wingdings" pitchFamily="2" charset="2"/>
              <a:buChar char="Ø"/>
            </a:pPr>
            <a:r>
              <a:rPr lang="en-US" dirty="0" err="1">
                <a:latin typeface="Times New Roman" pitchFamily="18" charset="0"/>
                <a:cs typeface="Times New Roman" pitchFamily="18" charset="0"/>
              </a:rPr>
              <a:t>Cán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YTTH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mẫu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Trạm</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a:t>
            </a:r>
          </a:p>
          <a:p>
            <a:pPr algn="just">
              <a:buFont typeface="Wingdings" pitchFamily="2" charset="2"/>
              <a:buChar char="Ø"/>
            </a:pPr>
            <a:r>
              <a:rPr lang="en-US" dirty="0" err="1">
                <a:latin typeface="Times New Roman" pitchFamily="18" charset="0"/>
                <a:cs typeface="Times New Roman" pitchFamily="18" charset="0"/>
              </a:rPr>
              <a:t>Trạm</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sung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mẫu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lục</a:t>
            </a:r>
            <a:r>
              <a:rPr lang="en-US" dirty="0">
                <a:latin typeface="Times New Roman" pitchFamily="18" charset="0"/>
                <a:cs typeface="Times New Roman" pitchFamily="18" charset="0"/>
              </a:rPr>
              <a:t> 6) </a:t>
            </a:r>
            <a:r>
              <a:rPr lang="en-US" dirty="0" err="1">
                <a:latin typeface="Times New Roman" pitchFamily="18" charset="0"/>
                <a:cs typeface="Times New Roman" pitchFamily="18" charset="0"/>
              </a:rPr>
              <a:t>gửi</a:t>
            </a:r>
            <a:r>
              <a:rPr lang="en-US" dirty="0">
                <a:latin typeface="Times New Roman" pitchFamily="18" charset="0"/>
                <a:cs typeface="Times New Roman" pitchFamily="18" charset="0"/>
              </a:rPr>
              <a:t> </a:t>
            </a:r>
            <a:r>
              <a:rPr lang="en-US">
                <a:latin typeface="Times New Roman" pitchFamily="18" charset="0"/>
                <a:cs typeface="Times New Roman" pitchFamily="18" charset="0"/>
              </a:rPr>
              <a:t>TTYT quận.</a:t>
            </a:r>
            <a:endParaRPr lang="en-US" dirty="0">
              <a:latin typeface="Times New Roman" pitchFamily="18" charset="0"/>
              <a:cs typeface="Times New Roman" pitchFamily="18" charset="0"/>
            </a:endParaRPr>
          </a:p>
          <a:p>
            <a:pPr algn="just">
              <a:buFont typeface="Wingdings" pitchFamily="2" charset="2"/>
              <a:buChar char="Ø"/>
            </a:pPr>
            <a:r>
              <a:rPr lang="en-US">
                <a:latin typeface="Times New Roman" pitchFamily="18" charset="0"/>
                <a:cs typeface="Times New Roman" pitchFamily="18" charset="0"/>
              </a:rPr>
              <a:t>TTYT Quận tổng </a:t>
            </a:r>
            <a:r>
              <a:rPr lang="en-US" err="1">
                <a:latin typeface="Times New Roman" pitchFamily="18" charset="0"/>
                <a:cs typeface="Times New Roman" pitchFamily="18" charset="0"/>
              </a:rPr>
              <a:t>hợp</a:t>
            </a:r>
            <a:r>
              <a:rPr lang="en-US">
                <a:latin typeface="Times New Roman" pitchFamily="18" charset="0"/>
                <a:cs typeface="Times New Roman" pitchFamily="18" charset="0"/>
              </a:rPr>
              <a:t> báo </a:t>
            </a:r>
            <a:r>
              <a:rPr lang="en-US" dirty="0" err="1">
                <a:latin typeface="Times New Roman" pitchFamily="18" charset="0"/>
                <a:cs typeface="Times New Roman" pitchFamily="18" charset="0"/>
              </a:rPr>
              <a:t>cáo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a:t>
            </a:r>
            <a:r>
              <a:rPr lang="en-US" dirty="0">
                <a:latin typeface="Times New Roman" pitchFamily="18" charset="0"/>
                <a:cs typeface="Times New Roman" pitchFamily="18" charset="0"/>
              </a:rPr>
              <a:t>.</a:t>
            </a:r>
          </a:p>
        </p:txBody>
      </p:sp>
      <p:sp>
        <p:nvSpPr>
          <p:cNvPr id="5" name="Title 1"/>
          <p:cNvSpPr>
            <a:spLocks noGrp="1"/>
          </p:cNvSpPr>
          <p:nvPr>
            <p:ph type="title"/>
          </p:nvPr>
        </p:nvSpPr>
        <p:spPr>
          <a:xfrm>
            <a:off x="0" y="0"/>
            <a:ext cx="9144000" cy="914400"/>
          </a:xfr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defTabSz="912813"/>
            <a:r>
              <a:rPr lang="en-US" sz="2800" b="1" kern="1200">
                <a:solidFill>
                  <a:srgbClr val="FF0000"/>
                </a:solidFill>
                <a:latin typeface="Arial" charset="0"/>
                <a:ea typeface="+mn-ea"/>
                <a:cs typeface="Arial" charset="0"/>
              </a:rPr>
              <a:t>4. </a:t>
            </a:r>
            <a:r>
              <a:rPr lang="en-US" sz="2800" b="1" kern="1200">
                <a:solidFill>
                  <a:srgbClr val="0000CC"/>
                </a:solidFill>
                <a:latin typeface="Arial" charset="0"/>
                <a:ea typeface="+mn-ea"/>
                <a:cs typeface="Arial" charset="0"/>
              </a:rPr>
              <a:t>Công </a:t>
            </a:r>
            <a:r>
              <a:rPr lang="en-US" sz="2800" b="1" kern="1200" dirty="0" err="1">
                <a:solidFill>
                  <a:srgbClr val="0000CC"/>
                </a:solidFill>
                <a:latin typeface="Arial" charset="0"/>
                <a:ea typeface="+mn-ea"/>
                <a:cs typeface="Arial" charset="0"/>
              </a:rPr>
              <a:t>tác</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thống</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kê</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báo</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cáo</a:t>
            </a:r>
            <a:endParaRPr lang="en-US" sz="2800" b="1" kern="1200" dirty="0">
              <a:solidFill>
                <a:srgbClr val="0000CC"/>
              </a:solidFill>
              <a:latin typeface="Arial" charset="0"/>
              <a:ea typeface="+mn-ea"/>
              <a:cs typeface="Arial" charset="0"/>
            </a:endParaRPr>
          </a:p>
        </p:txBody>
      </p:sp>
    </p:spTree>
    <p:extLst>
      <p:ext uri="{BB962C8B-B14F-4D97-AF65-F5344CB8AC3E}">
        <p14:creationId xmlns:p14="http://schemas.microsoft.com/office/powerpoint/2010/main" val="3407361394"/>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bwMode="auto">
          <a:xfrm>
            <a:off x="0" y="0"/>
            <a:ext cx="9144000" cy="68580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150000"/>
              </a:lnSpc>
            </a:pPr>
            <a:r>
              <a:rPr lang="en-US" sz="2800" b="1">
                <a:solidFill>
                  <a:srgbClr val="FF3300"/>
                </a:solidFill>
              </a:rPr>
              <a:t>NỘI DUNG 2: </a:t>
            </a:r>
          </a:p>
          <a:p>
            <a:pPr algn="ctr" defTabSz="912813" eaLnBrk="0" hangingPunct="0">
              <a:lnSpc>
                <a:spcPct val="150000"/>
              </a:lnSpc>
            </a:pPr>
            <a:r>
              <a:rPr lang="en-US" sz="2800" b="1">
                <a:solidFill>
                  <a:srgbClr val="0000CC"/>
                </a:solidFill>
              </a:rPr>
              <a:t>CÔNG TÁC ĐẢM BẢO ATTP TRONG TR</a:t>
            </a:r>
            <a:r>
              <a:rPr lang="vi-VN" sz="2800" b="1">
                <a:solidFill>
                  <a:srgbClr val="0000CC"/>
                </a:solidFill>
              </a:rPr>
              <a:t>Ư</a:t>
            </a:r>
            <a:r>
              <a:rPr lang="en-US" sz="2800" b="1">
                <a:solidFill>
                  <a:srgbClr val="0000CC"/>
                </a:solidFill>
              </a:rPr>
              <a:t>ỜNG HỌC </a:t>
            </a:r>
            <a:endParaRPr lang="en-US" altLang="vi-VN" sz="2800" b="1" dirty="0">
              <a:solidFill>
                <a:srgbClr val="0000CC"/>
              </a:solidFill>
            </a:endParaRPr>
          </a:p>
        </p:txBody>
      </p:sp>
    </p:spTree>
    <p:extLst>
      <p:ext uri="{BB962C8B-B14F-4D97-AF65-F5344CB8AC3E}">
        <p14:creationId xmlns:p14="http://schemas.microsoft.com/office/powerpoint/2010/main" val="2487628198"/>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692150"/>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flatTx/>
          </a:bodyPr>
          <a:lstStyle/>
          <a:p>
            <a:pPr marL="0" indent="0" algn="ctr">
              <a:buNone/>
            </a:pP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a:t>
            </a:r>
            <a:r>
              <a:rPr lang="en-US" altLang="en-US" sz="2400" b="1">
                <a:solidFill>
                  <a:srgbClr val="FF0000"/>
                </a:solidFill>
                <a:latin typeface="Arial" panose="020B0604020202020204" pitchFamily="34" charset="0"/>
              </a:rPr>
              <a:t>. </a:t>
            </a:r>
            <a:r>
              <a:rPr lang="en-US" altLang="en-US" sz="2400" b="1">
                <a:solidFill>
                  <a:srgbClr val="0000FF"/>
                </a:solidFill>
                <a:latin typeface="Arial" panose="020B0604020202020204" pitchFamily="34" charset="0"/>
              </a:rPr>
              <a:t>THÔNG TIN CHUNG</a:t>
            </a:r>
            <a:endParaRPr lang="en-US" altLang="en-US" sz="2400" b="1" dirty="0">
              <a:solidFill>
                <a:srgbClr val="0000FF"/>
              </a:solidFill>
              <a:latin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927100" cy="725487"/>
          </a:xfrm>
          <a:prstGeom prst="rect">
            <a:avLst/>
          </a:prstGeom>
          <a:noFill/>
          <a:ln w="9525">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064" y="2438401"/>
            <a:ext cx="3142818" cy="2741180"/>
          </a:xfrm>
          <a:prstGeom prst="rect">
            <a:avLst/>
          </a:prstGeom>
        </p:spPr>
      </p:pic>
      <p:sp>
        <p:nvSpPr>
          <p:cNvPr id="5" name="Oval 4"/>
          <p:cNvSpPr/>
          <p:nvPr/>
        </p:nvSpPr>
        <p:spPr>
          <a:xfrm>
            <a:off x="3583709" y="2937164"/>
            <a:ext cx="1976582" cy="20042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242 </a:t>
            </a:r>
          </a:p>
          <a:p>
            <a:pPr algn="ctr"/>
            <a:r>
              <a:rPr lang="en-US" sz="2000" b="1">
                <a:solidFill>
                  <a:srgbClr val="0000FF"/>
                </a:solidFill>
                <a:latin typeface="Arial" panose="020B0604020202020204" pitchFamily="34" charset="0"/>
                <a:cs typeface="Arial" panose="020B0604020202020204" pitchFamily="34" charset="0"/>
              </a:rPr>
              <a:t>trường, nhóm lớp </a:t>
            </a:r>
            <a:endParaRPr lang="en-US" sz="2000">
              <a:solidFill>
                <a:srgbClr val="0000FF"/>
              </a:solidFill>
              <a:latin typeface="Arial" panose="020B0604020202020204" pitchFamily="34" charset="0"/>
              <a:cs typeface="Arial" panose="020B0604020202020204" pitchFamily="34" charset="0"/>
            </a:endParaRPr>
          </a:p>
        </p:txBody>
      </p:sp>
      <p:sp>
        <p:nvSpPr>
          <p:cNvPr id="12" name="Oval 11"/>
          <p:cNvSpPr/>
          <p:nvPr/>
        </p:nvSpPr>
        <p:spPr>
          <a:xfrm>
            <a:off x="301876" y="1500908"/>
            <a:ext cx="1750291" cy="14362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173</a:t>
            </a:r>
          </a:p>
          <a:p>
            <a:pPr algn="ctr"/>
            <a:r>
              <a:rPr lang="en-US" b="1">
                <a:solidFill>
                  <a:srgbClr val="0000FF"/>
                </a:solidFill>
                <a:latin typeface="Arial" panose="020B0604020202020204" pitchFamily="34" charset="0"/>
                <a:cs typeface="Arial" panose="020B0604020202020204" pitchFamily="34" charset="0"/>
              </a:rPr>
              <a:t> trường MN và nhóm lớp </a:t>
            </a:r>
            <a:endParaRPr lang="en-US">
              <a:solidFill>
                <a:srgbClr val="0000FF"/>
              </a:solidFill>
              <a:latin typeface="Arial" panose="020B0604020202020204" pitchFamily="34" charset="0"/>
              <a:cs typeface="Arial" panose="020B0604020202020204" pitchFamily="34" charset="0"/>
            </a:endParaRPr>
          </a:p>
        </p:txBody>
      </p:sp>
      <p:sp>
        <p:nvSpPr>
          <p:cNvPr id="15" name="Oval 14"/>
          <p:cNvSpPr/>
          <p:nvPr/>
        </p:nvSpPr>
        <p:spPr>
          <a:xfrm>
            <a:off x="2653758" y="847148"/>
            <a:ext cx="1750291" cy="14362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33</a:t>
            </a:r>
          </a:p>
          <a:p>
            <a:pPr algn="ctr"/>
            <a:r>
              <a:rPr lang="en-US" b="1">
                <a:solidFill>
                  <a:srgbClr val="0000FF"/>
                </a:solidFill>
                <a:latin typeface="Arial" panose="020B0604020202020204" pitchFamily="34" charset="0"/>
                <a:cs typeface="Arial" panose="020B0604020202020204" pitchFamily="34" charset="0"/>
              </a:rPr>
              <a:t> trường tiểu học</a:t>
            </a:r>
            <a:endParaRPr lang="en-US">
              <a:solidFill>
                <a:srgbClr val="0000FF"/>
              </a:solidFill>
              <a:latin typeface="Arial" panose="020B0604020202020204" pitchFamily="34" charset="0"/>
              <a:cs typeface="Arial" panose="020B0604020202020204" pitchFamily="34" charset="0"/>
            </a:endParaRPr>
          </a:p>
        </p:txBody>
      </p:sp>
      <p:sp>
        <p:nvSpPr>
          <p:cNvPr id="16" name="Oval 15"/>
          <p:cNvSpPr/>
          <p:nvPr/>
        </p:nvSpPr>
        <p:spPr>
          <a:xfrm>
            <a:off x="4849090" y="847148"/>
            <a:ext cx="1750291" cy="14362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27</a:t>
            </a:r>
          </a:p>
          <a:p>
            <a:pPr algn="ctr"/>
            <a:r>
              <a:rPr lang="en-US" b="1">
                <a:solidFill>
                  <a:srgbClr val="0000FF"/>
                </a:solidFill>
                <a:latin typeface="Arial" panose="020B0604020202020204" pitchFamily="34" charset="0"/>
                <a:cs typeface="Arial" panose="020B0604020202020204" pitchFamily="34" charset="0"/>
              </a:rPr>
              <a:t> trường THCS</a:t>
            </a:r>
            <a:endParaRPr lang="en-US">
              <a:solidFill>
                <a:srgbClr val="0000FF"/>
              </a:solidFill>
              <a:latin typeface="Arial" panose="020B0604020202020204" pitchFamily="34" charset="0"/>
              <a:cs typeface="Arial" panose="020B0604020202020204" pitchFamily="34" charset="0"/>
            </a:endParaRPr>
          </a:p>
        </p:txBody>
      </p:sp>
      <p:sp>
        <p:nvSpPr>
          <p:cNvPr id="17" name="Oval 16"/>
          <p:cNvSpPr/>
          <p:nvPr/>
        </p:nvSpPr>
        <p:spPr>
          <a:xfrm>
            <a:off x="7051963" y="1500909"/>
            <a:ext cx="1750291" cy="14362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latin typeface="Arial" panose="020B0604020202020204" pitchFamily="34" charset="0"/>
                <a:cs typeface="Arial" panose="020B0604020202020204" pitchFamily="34" charset="0"/>
              </a:rPr>
              <a:t>09</a:t>
            </a:r>
          </a:p>
          <a:p>
            <a:pPr algn="ctr"/>
            <a:r>
              <a:rPr lang="en-US" b="1">
                <a:solidFill>
                  <a:srgbClr val="0000FF"/>
                </a:solidFill>
                <a:latin typeface="Arial" panose="020B0604020202020204" pitchFamily="34" charset="0"/>
                <a:cs typeface="Arial" panose="020B0604020202020204" pitchFamily="34" charset="0"/>
              </a:rPr>
              <a:t> trường PTTH, liên cấp</a:t>
            </a:r>
            <a:endParaRPr lang="en-US">
              <a:solidFill>
                <a:srgbClr val="0000FF"/>
              </a:solidFill>
              <a:latin typeface="Arial" panose="020B0604020202020204" pitchFamily="34" charset="0"/>
              <a:cs typeface="Arial" panose="020B0604020202020204" pitchFamily="34" charset="0"/>
            </a:endParaRPr>
          </a:p>
        </p:txBody>
      </p:sp>
      <p:cxnSp>
        <p:nvCxnSpPr>
          <p:cNvPr id="7" name="Straight Arrow Connector 6"/>
          <p:cNvCxnSpPr>
            <a:stCxn id="5" idx="0"/>
            <a:endCxn id="12" idx="5"/>
          </p:cNvCxnSpPr>
          <p:nvPr/>
        </p:nvCxnSpPr>
        <p:spPr>
          <a:xfrm flipH="1" flipV="1">
            <a:off x="1795843" y="2726828"/>
            <a:ext cx="2776157" cy="210336"/>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636614" y="2254054"/>
            <a:ext cx="953859" cy="683109"/>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0"/>
            <a:endCxn id="16" idx="4"/>
          </p:cNvCxnSpPr>
          <p:nvPr/>
        </p:nvCxnSpPr>
        <p:spPr>
          <a:xfrm flipV="1">
            <a:off x="4572000" y="2283403"/>
            <a:ext cx="1152236" cy="653761"/>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0"/>
          </p:cNvCxnSpPr>
          <p:nvPr/>
        </p:nvCxnSpPr>
        <p:spPr>
          <a:xfrm flipV="1">
            <a:off x="4572000" y="2909465"/>
            <a:ext cx="3174329" cy="27699"/>
          </a:xfrm>
          <a:prstGeom prst="straightConnector1">
            <a:avLst/>
          </a:prstGeom>
          <a:ln w="28575">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63550" y="5207290"/>
            <a:ext cx="8500378" cy="53311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rgbClr val="0000CC"/>
                </a:solidFill>
                <a:latin typeface="Arial" panose="020B0604020202020204" pitchFamily="34" charset="0"/>
                <a:cs typeface="Arial" panose="020B0604020202020204" pitchFamily="34" charset="0"/>
              </a:rPr>
              <a:t>Năm học 2024-2025</a:t>
            </a:r>
            <a:r>
              <a:rPr lang="en-US">
                <a:solidFill>
                  <a:srgbClr val="0000CC"/>
                </a:solidFill>
                <a:latin typeface="Arial" panose="020B0604020202020204" pitchFamily="34" charset="0"/>
                <a:cs typeface="Arial" panose="020B0604020202020204" pitchFamily="34" charset="0"/>
              </a:rPr>
              <a:t>: dự kiến sẽ có thêm 06 trường mới.</a:t>
            </a:r>
            <a:endParaRPr lang="en-US" dirty="0">
              <a:solidFill>
                <a:srgbClr val="0000CC"/>
              </a:solidFill>
              <a:latin typeface="Arial" panose="020B0604020202020204" pitchFamily="34" charset="0"/>
              <a:cs typeface="Arial" panose="020B0604020202020204" pitchFamily="34" charset="0"/>
            </a:endParaRPr>
          </a:p>
        </p:txBody>
      </p:sp>
      <p:sp>
        <p:nvSpPr>
          <p:cNvPr id="30" name="Rounded Rectangle 29"/>
          <p:cNvSpPr/>
          <p:nvPr/>
        </p:nvSpPr>
        <p:spPr>
          <a:xfrm>
            <a:off x="463550" y="5855855"/>
            <a:ext cx="8500378" cy="93749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00CC"/>
                </a:solidFill>
                <a:latin typeface="Arial" panose="020B0604020202020204" pitchFamily="34" charset="0"/>
                <a:cs typeface="Arial" panose="020B0604020202020204" pitchFamily="34" charset="0"/>
              </a:rPr>
              <a:t>Số</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cơ</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sở</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thực</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phẩm</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xung</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quanh</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các</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khu</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vực</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trường</a:t>
            </a:r>
            <a:r>
              <a:rPr lang="en-US" b="1" dirty="0">
                <a:solidFill>
                  <a:srgbClr val="0000CC"/>
                </a:solidFill>
                <a:latin typeface="Arial" panose="020B0604020202020204" pitchFamily="34" charset="0"/>
                <a:cs typeface="Arial" panose="020B0604020202020204" pitchFamily="34" charset="0"/>
              </a:rPr>
              <a:t> </a:t>
            </a:r>
            <a:r>
              <a:rPr lang="en-US" b="1" dirty="0" err="1">
                <a:solidFill>
                  <a:srgbClr val="0000CC"/>
                </a:solidFill>
                <a:latin typeface="Arial" panose="020B0604020202020204" pitchFamily="34" charset="0"/>
                <a:cs typeface="Arial" panose="020B0604020202020204" pitchFamily="34" charset="0"/>
              </a:rPr>
              <a:t>học</a:t>
            </a:r>
            <a:r>
              <a:rPr lang="en-US" b="1" dirty="0">
                <a:solidFill>
                  <a:srgbClr val="0000CC"/>
                </a:solidFill>
                <a:latin typeface="Arial" panose="020B0604020202020204" pitchFamily="34" charset="0"/>
                <a:cs typeface="Arial" panose="020B0604020202020204" pitchFamily="34" charset="0"/>
              </a:rPr>
              <a:t>: </a:t>
            </a:r>
            <a:r>
              <a:rPr lang="en-US" dirty="0">
                <a:solidFill>
                  <a:srgbClr val="0000CC"/>
                </a:solidFill>
                <a:latin typeface="Arial" panose="020B0604020202020204" pitchFamily="34" charset="0"/>
                <a:cs typeface="Arial" panose="020B0604020202020204" pitchFamily="34" charset="0"/>
              </a:rPr>
              <a:t>227 </a:t>
            </a:r>
            <a:r>
              <a:rPr lang="en-US" dirty="0" err="1">
                <a:solidFill>
                  <a:srgbClr val="0000CC"/>
                </a:solidFill>
                <a:latin typeface="Arial" panose="020B0604020202020204" pitchFamily="34" charset="0"/>
                <a:cs typeface="Arial" panose="020B0604020202020204" pitchFamily="34" charset="0"/>
              </a:rPr>
              <a:t>cơ</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sở</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trong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đó</a:t>
            </a:r>
            <a:r>
              <a:rPr lang="en-US" dirty="0">
                <a:solidFill>
                  <a:srgbClr val="0000CC"/>
                </a:solidFill>
                <a:latin typeface="Arial" panose="020B0604020202020204" pitchFamily="34" charset="0"/>
                <a:cs typeface="Arial" panose="020B0604020202020204" pitchFamily="34" charset="0"/>
              </a:rPr>
              <a:t>: DVAU: 100 </a:t>
            </a:r>
            <a:r>
              <a:rPr lang="en-US" dirty="0" err="1">
                <a:solidFill>
                  <a:srgbClr val="0000CC"/>
                </a:solidFill>
                <a:latin typeface="Arial" panose="020B0604020202020204" pitchFamily="34" charset="0"/>
                <a:cs typeface="Arial" panose="020B0604020202020204" pitchFamily="34" charset="0"/>
              </a:rPr>
              <a:t>cơ</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sở</a:t>
            </a:r>
            <a:r>
              <a:rPr lang="en-US" dirty="0">
                <a:solidFill>
                  <a:srgbClr val="0000CC"/>
                </a:solidFill>
                <a:latin typeface="Arial" panose="020B0604020202020204" pitchFamily="34" charset="0"/>
                <a:cs typeface="Arial" panose="020B0604020202020204" pitchFamily="34" charset="0"/>
              </a:rPr>
              <a:t>, TADP: 34 </a:t>
            </a:r>
            <a:r>
              <a:rPr lang="en-US" dirty="0" err="1">
                <a:solidFill>
                  <a:srgbClr val="0000CC"/>
                </a:solidFill>
                <a:latin typeface="Arial" panose="020B0604020202020204" pitchFamily="34" charset="0"/>
                <a:cs typeface="Arial" panose="020B0604020202020204" pitchFamily="34" charset="0"/>
              </a:rPr>
              <a:t>cơ</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sở</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chủ</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yếu</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có</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quy</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mô</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nhỏ</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lẻ</a:t>
            </a:r>
            <a:r>
              <a:rPr lang="en-US"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78649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5" grpId="0" animBg="1"/>
      <p:bldP spid="16" grpId="0" animBg="1"/>
      <p:bldP spid="17" grpId="0" animBg="1"/>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554182"/>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a:solidFill>
                  <a:srgbClr val="FF0000"/>
                </a:solidFill>
                <a:latin typeface="Arial" panose="020B0604020202020204" pitchFamily="34" charset="0"/>
              </a:rPr>
              <a:t>            Phần I. </a:t>
            </a:r>
            <a:r>
              <a:rPr lang="en-US" altLang="en-US" sz="2400" b="1">
                <a:solidFill>
                  <a:srgbClr val="0000FF"/>
                </a:solidFill>
                <a:latin typeface="Arial" panose="020B0604020202020204" pitchFamily="34" charset="0"/>
              </a:rPr>
              <a:t>THÔNG TIN CHUNG</a:t>
            </a:r>
            <a:endParaRPr lang="en-US" altLang="en-US" sz="2400" b="1" dirty="0">
              <a:solidFill>
                <a:srgbClr val="0000FF"/>
              </a:solidFill>
              <a:latin typeface="Arial" panose="020B0604020202020204" pitchFamily="34" charset="0"/>
            </a:endParaRP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742676" cy="581169"/>
          </a:xfrm>
          <a:prstGeom prst="rect">
            <a:avLst/>
          </a:prstGeom>
          <a:noFill/>
          <a:ln w="9525">
            <a:noFill/>
          </a:ln>
        </p:spPr>
      </p:pic>
      <p:sp>
        <p:nvSpPr>
          <p:cNvPr id="6151" name="Rounded Rectangle 9"/>
          <p:cNvSpPr/>
          <p:nvPr/>
        </p:nvSpPr>
        <p:spPr>
          <a:xfrm>
            <a:off x="1539817" y="848934"/>
            <a:ext cx="6046182" cy="4095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10000"/>
              </a:lnSpc>
              <a:spcBef>
                <a:spcPct val="0"/>
              </a:spcBef>
              <a:buClr>
                <a:srgbClr val="C00000"/>
              </a:buClr>
              <a:buFontTx/>
              <a:buNone/>
            </a:pPr>
            <a:r>
              <a:rPr lang="en-US" altLang="en-US" sz="2000" b="1">
                <a:solidFill>
                  <a:schemeClr val="bg1"/>
                </a:solidFill>
                <a:latin typeface="Arial" panose="020B0604020202020204" pitchFamily="34" charset="0"/>
                <a:ea typeface="Arial" panose="020B0604020202020204" pitchFamily="34" charset="0"/>
              </a:rPr>
              <a:t>Hình thức tổ chức ăn bán trú tại các trường</a:t>
            </a:r>
            <a:endParaRPr lang="en-US" altLang="en-US" sz="2000" b="1" dirty="0">
              <a:solidFill>
                <a:schemeClr val="bg1"/>
              </a:solidFill>
              <a:latin typeface="Arial" panose="020B0604020202020204" pitchFamily="34" charset="0"/>
              <a:ea typeface="Arial" panose="020B0604020202020204" pitchFamily="34" charset="0"/>
            </a:endParaRPr>
          </a:p>
        </p:txBody>
      </p:sp>
      <p:graphicFrame>
        <p:nvGraphicFramePr>
          <p:cNvPr id="2" name="Table 1"/>
          <p:cNvGraphicFramePr>
            <a:graphicFrameLocks noGrp="1"/>
          </p:cNvGraphicFramePr>
          <p:nvPr>
            <p:extLst/>
          </p:nvPr>
        </p:nvGraphicFramePr>
        <p:xfrm>
          <a:off x="360362" y="1432885"/>
          <a:ext cx="8405092" cy="4875858"/>
        </p:xfrm>
        <a:graphic>
          <a:graphicData uri="http://schemas.openxmlformats.org/drawingml/2006/table">
            <a:tbl>
              <a:tblPr firstRow="1" firstCol="1" bandRow="1" bandCol="1">
                <a:tableStyleId>{5C22544A-7EE6-4342-B048-85BDC9FD1C3A}</a:tableStyleId>
              </a:tblPr>
              <a:tblGrid>
                <a:gridCol w="783184">
                  <a:extLst>
                    <a:ext uri="{9D8B030D-6E8A-4147-A177-3AD203B41FA5}">
                      <a16:colId xmlns:a16="http://schemas.microsoft.com/office/drawing/2014/main" val="1529395423"/>
                    </a:ext>
                  </a:extLst>
                </a:gridCol>
                <a:gridCol w="1428411">
                  <a:extLst>
                    <a:ext uri="{9D8B030D-6E8A-4147-A177-3AD203B41FA5}">
                      <a16:colId xmlns:a16="http://schemas.microsoft.com/office/drawing/2014/main" val="1166405044"/>
                    </a:ext>
                  </a:extLst>
                </a:gridCol>
                <a:gridCol w="1093373">
                  <a:extLst>
                    <a:ext uri="{9D8B030D-6E8A-4147-A177-3AD203B41FA5}">
                      <a16:colId xmlns:a16="http://schemas.microsoft.com/office/drawing/2014/main" val="1281554810"/>
                    </a:ext>
                  </a:extLst>
                </a:gridCol>
                <a:gridCol w="1092517">
                  <a:extLst>
                    <a:ext uri="{9D8B030D-6E8A-4147-A177-3AD203B41FA5}">
                      <a16:colId xmlns:a16="http://schemas.microsoft.com/office/drawing/2014/main" val="504516598"/>
                    </a:ext>
                  </a:extLst>
                </a:gridCol>
                <a:gridCol w="1336726">
                  <a:extLst>
                    <a:ext uri="{9D8B030D-6E8A-4147-A177-3AD203B41FA5}">
                      <a16:colId xmlns:a16="http://schemas.microsoft.com/office/drawing/2014/main" val="3098914714"/>
                    </a:ext>
                  </a:extLst>
                </a:gridCol>
                <a:gridCol w="1214193">
                  <a:extLst>
                    <a:ext uri="{9D8B030D-6E8A-4147-A177-3AD203B41FA5}">
                      <a16:colId xmlns:a16="http://schemas.microsoft.com/office/drawing/2014/main" val="2357353091"/>
                    </a:ext>
                  </a:extLst>
                </a:gridCol>
                <a:gridCol w="1456688">
                  <a:extLst>
                    <a:ext uri="{9D8B030D-6E8A-4147-A177-3AD203B41FA5}">
                      <a16:colId xmlns:a16="http://schemas.microsoft.com/office/drawing/2014/main" val="2022331999"/>
                    </a:ext>
                  </a:extLst>
                </a:gridCol>
              </a:tblGrid>
              <a:tr h="1102204">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Số TT</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Cấp học</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Tổng số</a:t>
                      </a:r>
                      <a:endParaRPr lang="en-US" sz="1100" b="1">
                        <a:solidFill>
                          <a:srgbClr val="333399"/>
                        </a:solidFill>
                        <a:effectLst/>
                        <a:latin typeface="Arial" panose="020B0604020202020204" pitchFamily="34" charset="0"/>
                        <a:cs typeface="Arial" panose="020B0604020202020204" pitchFamily="34" charset="0"/>
                      </a:endParaRPr>
                    </a:p>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cơ sở</a:t>
                      </a:r>
                      <a:endParaRPr lang="en-US" sz="1100" b="1">
                        <a:solidFill>
                          <a:srgbClr val="333399"/>
                        </a:solidFill>
                        <a:effectLst/>
                        <a:latin typeface="Arial" panose="020B0604020202020204" pitchFamily="34" charset="0"/>
                        <a:cs typeface="Arial" panose="020B0604020202020204" pitchFamily="34" charset="0"/>
                      </a:endParaRPr>
                    </a:p>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giáo dục</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Số cơ sở GD</a:t>
                      </a:r>
                      <a:endParaRPr lang="en-US" sz="1100" b="1">
                        <a:solidFill>
                          <a:srgbClr val="333399"/>
                        </a:solidFill>
                        <a:effectLst/>
                        <a:latin typeface="Arial" panose="020B0604020202020204" pitchFamily="34" charset="0"/>
                        <a:cs typeface="Arial" panose="020B0604020202020204" pitchFamily="34" charset="0"/>
                      </a:endParaRPr>
                    </a:p>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có ăn bán trú</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Số cơ sở GD</a:t>
                      </a:r>
                      <a:endParaRPr lang="en-US" sz="1100" b="1">
                        <a:solidFill>
                          <a:srgbClr val="333399"/>
                        </a:solidFill>
                        <a:effectLst/>
                        <a:latin typeface="Arial" panose="020B0604020202020204" pitchFamily="34" charset="0"/>
                        <a:cs typeface="Arial" panose="020B0604020202020204" pitchFamily="34" charset="0"/>
                      </a:endParaRPr>
                    </a:p>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có nấu ăn tại chỗ</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Số cơ sở GD mua suất ăn sẵn</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 </a:t>
                      </a:r>
                      <a:endParaRPr lang="en-US" sz="1100" b="1">
                        <a:solidFill>
                          <a:srgbClr val="333399"/>
                        </a:solidFill>
                        <a:effectLst/>
                        <a:latin typeface="Arial" panose="020B0604020202020204" pitchFamily="34" charset="0"/>
                        <a:cs typeface="Arial" panose="020B0604020202020204" pitchFamily="34" charset="0"/>
                      </a:endParaRPr>
                    </a:p>
                    <a:p>
                      <a:pPr algn="just">
                        <a:lnSpc>
                          <a:spcPct val="111000"/>
                        </a:lnSpc>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     Ghi chú</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57675922"/>
                  </a:ext>
                </a:extLst>
              </a:tr>
              <a:tr h="1156080">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1</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Mầm non</a:t>
                      </a:r>
                      <a:endParaRPr lang="en-US" sz="1100" b="1">
                        <a:solidFill>
                          <a:srgbClr val="333399"/>
                        </a:solidFill>
                        <a:effectLst/>
                        <a:latin typeface="Arial" panose="020B0604020202020204" pitchFamily="34" charset="0"/>
                        <a:cs typeface="Arial" panose="020B0604020202020204" pitchFamily="34" charset="0"/>
                      </a:endParaRPr>
                    </a:p>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(trường và nhóm lớp)</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173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173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173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39 trường công lập, 43 trường tư thục, 91 nhóm lớp</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0852888"/>
                  </a:ext>
                </a:extLst>
              </a:tr>
              <a:tr h="924864">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Tiểu học</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30</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30 trường công lập, 03 trường tư thục</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608174"/>
                  </a:ext>
                </a:extLst>
              </a:tr>
              <a:tr h="924864">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THCS</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27</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27</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09</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18</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24 trường công lập, 03 trường tư thục</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4808239"/>
                  </a:ext>
                </a:extLst>
              </a:tr>
              <a:tr h="536630">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4</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PTTH, liên cấp</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09</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09</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03</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06</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 </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8930702"/>
                  </a:ext>
                </a:extLst>
              </a:tr>
              <a:tr h="231216">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 </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Tổng</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242</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242</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215</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27</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Bef>
                          <a:spcPts val="600"/>
                        </a:spcBef>
                        <a:spcAft>
                          <a:spcPts val="0"/>
                        </a:spcAft>
                        <a:tabLst>
                          <a:tab pos="2743200" algn="l"/>
                        </a:tabLst>
                      </a:pPr>
                      <a:r>
                        <a:rPr lang="en-US" sz="1300" b="1">
                          <a:solidFill>
                            <a:srgbClr val="333399"/>
                          </a:solidFill>
                          <a:effectLst/>
                          <a:latin typeface="Arial" panose="020B0604020202020204" pitchFamily="34" charset="0"/>
                          <a:cs typeface="Arial" panose="020B0604020202020204" pitchFamily="34" charset="0"/>
                        </a:rPr>
                        <a:t> </a:t>
                      </a:r>
                      <a:endParaRPr lang="en-US" sz="1100" b="1">
                        <a:solidFill>
                          <a:srgbClr val="33339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27934335"/>
                  </a:ext>
                </a:extLst>
              </a:tr>
            </a:tbl>
          </a:graphicData>
        </a:graphic>
      </p:graphicFrame>
    </p:spTree>
    <p:extLst>
      <p:ext uri="{BB962C8B-B14F-4D97-AF65-F5344CB8AC3E}">
        <p14:creationId xmlns:p14="http://schemas.microsoft.com/office/powerpoint/2010/main" val="4180314475"/>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61750" cy="830855"/>
          </a:xfrm>
          <a:prstGeom prst="rect">
            <a:avLst/>
          </a:prstGeom>
          <a:noFill/>
          <a:ln w="9525">
            <a:noFill/>
          </a:ln>
        </p:spPr>
      </p:pic>
      <p:sp>
        <p:nvSpPr>
          <p:cNvPr id="6151" name="Rounded Rectangle 9"/>
          <p:cNvSpPr/>
          <p:nvPr/>
        </p:nvSpPr>
        <p:spPr>
          <a:xfrm>
            <a:off x="160654" y="1024425"/>
            <a:ext cx="3921819" cy="4095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altLang="en-US" sz="2000" b="1">
                <a:solidFill>
                  <a:schemeClr val="bg1"/>
                </a:solidFill>
                <a:latin typeface="Arial" panose="020B0604020202020204" pitchFamily="34" charset="0"/>
              </a:rPr>
              <a:t>1. Công tác chỉ đạo, điều hành</a:t>
            </a:r>
            <a:endParaRPr lang="en-US" altLang="en-US" sz="2000" b="1" dirty="0">
              <a:solidFill>
                <a:schemeClr val="bg1"/>
              </a:solidFill>
              <a:latin typeface="Arial" panose="020B0604020202020204" pitchFamily="34" charset="0"/>
              <a:ea typeface="Arial" panose="020B0604020202020204" pitchFamily="34" charset="0"/>
            </a:endParaRPr>
          </a:p>
        </p:txBody>
      </p:sp>
      <p:sp>
        <p:nvSpPr>
          <p:cNvPr id="8" name="Rounded Rectangle 7"/>
          <p:cNvSpPr/>
          <p:nvPr/>
        </p:nvSpPr>
        <p:spPr>
          <a:xfrm>
            <a:off x="160655" y="1537252"/>
            <a:ext cx="8599032" cy="512859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rgbClr val="3333CC"/>
                </a:solidFill>
                <a:latin typeface="Arial" panose="020B0604020202020204" pitchFamily="34" charset="0"/>
                <a:cs typeface="Arial" panose="020B0604020202020204" pitchFamily="34" charset="0"/>
              </a:rPr>
              <a:t>1.Thực </a:t>
            </a:r>
            <a:r>
              <a:rPr lang="en-US" dirty="0" err="1">
                <a:solidFill>
                  <a:srgbClr val="3333CC"/>
                </a:solidFill>
                <a:latin typeface="Arial" panose="020B0604020202020204" pitchFamily="34" charset="0"/>
                <a:cs typeface="Arial" panose="020B0604020202020204" pitchFamily="34" charset="0"/>
              </a:rPr>
              <a:t>hiện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nghiêm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túc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chỉ</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của</a:t>
            </a:r>
            <a:r>
              <a:rPr lang="en-US" dirty="0">
                <a:solidFill>
                  <a:srgbClr val="3333CC"/>
                </a:solidFill>
                <a:latin typeface="Arial" panose="020B0604020202020204" pitchFamily="34" charset="0"/>
                <a:cs typeface="Arial" panose="020B0604020202020204" pitchFamily="34" charset="0"/>
              </a:rPr>
              <a:t> TƯ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phố</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công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tác</a:t>
            </a:r>
            <a:r>
              <a:rPr lang="en-US" dirty="0">
                <a:solidFill>
                  <a:srgbClr val="3333CC"/>
                </a:solidFill>
                <a:latin typeface="Arial" panose="020B0604020202020204" pitchFamily="34" charset="0"/>
                <a:cs typeface="Arial" panose="020B0604020202020204" pitchFamily="34" charset="0"/>
              </a:rPr>
              <a:t> Y </a:t>
            </a:r>
            <a:r>
              <a:rPr lang="en-US" dirty="0" err="1">
                <a:solidFill>
                  <a:srgbClr val="3333CC"/>
                </a:solidFill>
                <a:latin typeface="Arial" panose="020B0604020202020204" pitchFamily="34" charset="0"/>
                <a:cs typeface="Arial" panose="020B0604020202020204" pitchFamily="34" charset="0"/>
              </a:rPr>
              <a:t>tế</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nói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chung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công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đảm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bảo</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nói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riêng</a:t>
            </a:r>
            <a:r>
              <a:rPr lang="en-US" dirty="0">
                <a:solidFill>
                  <a:srgbClr val="3333CC"/>
                </a:solidFill>
                <a:latin typeface="Arial" panose="020B0604020202020204" pitchFamily="34" charset="0"/>
                <a:cs typeface="Arial" panose="020B0604020202020204" pitchFamily="34" charset="0"/>
              </a:rPr>
              <a:t>.</a:t>
            </a:r>
          </a:p>
          <a:p>
            <a:pPr algn="just"/>
            <a:r>
              <a:rPr lang="en-US" dirty="0">
                <a:solidFill>
                  <a:srgbClr val="3333CC"/>
                </a:solidFill>
                <a:latin typeface="Arial" panose="020B0604020202020204" pitchFamily="34" charset="0"/>
                <a:cs typeface="Arial" panose="020B0604020202020204" pitchFamily="34" charset="0"/>
              </a:rPr>
              <a:t>2. </a:t>
            </a:r>
            <a:r>
              <a:rPr lang="en-US" dirty="0" err="1">
                <a:solidFill>
                  <a:srgbClr val="3333CC"/>
                </a:solidFill>
                <a:latin typeface="Arial" panose="020B0604020202020204" pitchFamily="34" charset="0"/>
                <a:cs typeface="Arial" panose="020B0604020202020204" pitchFamily="34" charset="0"/>
              </a:rPr>
              <a:t>Công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chỉ</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điều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thống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nhất</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từ</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Quận</a:t>
            </a:r>
            <a:r>
              <a:rPr lang="en-US" dirty="0">
                <a:solidFill>
                  <a:srgbClr val="3333CC"/>
                </a:solidFill>
                <a:latin typeface="Arial" panose="020B0604020202020204" pitchFamily="34" charset="0"/>
                <a:cs typeface="Arial" panose="020B0604020202020204" pitchFamily="34" charset="0"/>
              </a:rPr>
              <a:t> - </a:t>
            </a:r>
            <a:r>
              <a:rPr lang="en-US" dirty="0" err="1">
                <a:solidFill>
                  <a:srgbClr val="3333CC"/>
                </a:solidFill>
                <a:latin typeface="Arial" panose="020B0604020202020204" pitchFamily="34" charset="0"/>
                <a:cs typeface="Arial" panose="020B0604020202020204" pitchFamily="34" charset="0"/>
              </a:rPr>
              <a:t>Phường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cơ</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sở</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giáo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dục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lập</a:t>
            </a:r>
            <a:r>
              <a:rPr lang="en-US" dirty="0">
                <a:solidFill>
                  <a:srgbClr val="3333CC"/>
                </a:solidFill>
                <a:latin typeface="Arial" panose="020B0604020202020204" pitchFamily="34" charset="0"/>
                <a:cs typeface="Arial" panose="020B0604020202020204" pitchFamily="34" charset="0"/>
              </a:rPr>
              <a:t> BCĐ, </a:t>
            </a:r>
            <a:r>
              <a:rPr lang="en-US" dirty="0" err="1">
                <a:solidFill>
                  <a:srgbClr val="3333CC"/>
                </a:solidFill>
                <a:latin typeface="Arial" panose="020B0604020202020204" pitchFamily="34" charset="0"/>
                <a:cs typeface="Arial" panose="020B0604020202020204" pitchFamily="34" charset="0"/>
              </a:rPr>
              <a:t>văn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bản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chỉ</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điều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định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cụ</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thể</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trách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nhiệm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của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đơn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vị</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viên</a:t>
            </a:r>
            <a:r>
              <a:rPr lang="en-US" dirty="0">
                <a:solidFill>
                  <a:srgbClr val="3333CC"/>
                </a:solidFill>
                <a:latin typeface="Arial" panose="020B0604020202020204" pitchFamily="34" charset="0"/>
                <a:cs typeface="Arial" panose="020B0604020202020204" pitchFamily="34" charset="0"/>
              </a:rPr>
              <a:t> BCĐ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người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đứng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đầu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Hiệu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trưởng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a:t>
            </a:r>
          </a:p>
          <a:p>
            <a:pPr algn="just"/>
            <a:r>
              <a:rPr lang="en-US" dirty="0">
                <a:solidFill>
                  <a:srgbClr val="3333CC"/>
                </a:solidFill>
                <a:latin typeface="Arial" panose="020B0604020202020204" pitchFamily="34" charset="0"/>
                <a:cs typeface="Arial" panose="020B0604020202020204" pitchFamily="34" charset="0"/>
              </a:rPr>
              <a:t>3. </a:t>
            </a:r>
            <a:r>
              <a:rPr lang="en-US" dirty="0" err="1">
                <a:solidFill>
                  <a:srgbClr val="3333CC"/>
                </a:solidFill>
                <a:latin typeface="Arial" panose="020B0604020202020204" pitchFamily="34" charset="0"/>
                <a:cs typeface="Arial" panose="020B0604020202020204" pitchFamily="34" charset="0"/>
              </a:rPr>
              <a:t>Chỉ</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tập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trung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nhiệm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vụ</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trọng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tâm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Tuyên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truyền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Kiểm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giám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sát</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xuất</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nguồn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gốc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phẩm</a:t>
            </a:r>
            <a:r>
              <a:rPr lang="en-US" dirty="0">
                <a:solidFill>
                  <a:srgbClr val="3333CC"/>
                </a:solidFill>
                <a:latin typeface="Arial" panose="020B0604020202020204" pitchFamily="34" charset="0"/>
                <a:cs typeface="Arial" panose="020B0604020202020204" pitchFamily="34" charset="0"/>
              </a:rPr>
              <a:t>,…</a:t>
            </a:r>
            <a:r>
              <a:rPr lang="en-US" dirty="0" err="1">
                <a:solidFill>
                  <a:srgbClr val="3333CC"/>
                </a:solidFill>
                <a:latin typeface="Arial" panose="020B0604020202020204" pitchFamily="34" charset="0"/>
                <a:cs typeface="Arial" panose="020B0604020202020204" pitchFamily="34" charset="0"/>
              </a:rPr>
              <a:t>Xử</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lý</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nghiêm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tổ</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chức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nhân</a:t>
            </a:r>
            <a:r>
              <a:rPr lang="en-US" dirty="0">
                <a:solidFill>
                  <a:srgbClr val="3333CC"/>
                </a:solidFill>
                <a:latin typeface="Arial" panose="020B0604020202020204" pitchFamily="34" charset="0"/>
                <a:cs typeface="Arial" panose="020B0604020202020204" pitchFamily="34" charset="0"/>
              </a:rPr>
              <a:t> vi </a:t>
            </a:r>
            <a:r>
              <a:rPr lang="en-US" dirty="0" err="1">
                <a:solidFill>
                  <a:srgbClr val="3333CC"/>
                </a:solidFill>
                <a:latin typeface="Arial" panose="020B0604020202020204" pitchFamily="34" charset="0"/>
                <a:cs typeface="Arial" panose="020B0604020202020204" pitchFamily="34" charset="0"/>
              </a:rPr>
              <a:t>phạm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định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ATTP.</a:t>
            </a:r>
          </a:p>
          <a:p>
            <a:pPr algn="just"/>
            <a:r>
              <a:rPr lang="en-US" dirty="0">
                <a:solidFill>
                  <a:srgbClr val="3333CC"/>
                </a:solidFill>
                <a:latin typeface="Arial" panose="020B0604020202020204" pitchFamily="34" charset="0"/>
                <a:cs typeface="Arial" panose="020B0604020202020204" pitchFamily="34" charset="0"/>
              </a:rPr>
              <a:t>4. 100%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tiểu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(30/30 tr</a:t>
            </a:r>
            <a:r>
              <a:rPr lang="vi-VN" dirty="0">
                <a:solidFill>
                  <a:srgbClr val="3333CC"/>
                </a:solidFill>
                <a:latin typeface="Arial" panose="020B0604020202020204" pitchFamily="34" charset="0"/>
                <a:cs typeface="Arial" panose="020B0604020202020204" pitchFamily="34" charset="0"/>
              </a:rPr>
              <a:t>ư</a:t>
            </a:r>
            <a:r>
              <a:rPr lang="en-US" dirty="0" err="1">
                <a:solidFill>
                  <a:srgbClr val="3333CC"/>
                </a:solidFill>
                <a:latin typeface="Arial" panose="020B0604020202020204" pitchFamily="34" charset="0"/>
                <a:cs typeface="Arial" panose="020B0604020202020204" pitchFamily="34" charset="0"/>
              </a:rPr>
              <a:t>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có</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tổ</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chức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ăn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bán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trú</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trên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địa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bàn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hiện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nghiêm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túc</a:t>
            </a:r>
            <a:r>
              <a:rPr lang="en-US" dirty="0">
                <a:solidFill>
                  <a:srgbClr val="3333CC"/>
                </a:solidFill>
                <a:latin typeface="Arial" panose="020B0604020202020204" pitchFamily="34" charset="0"/>
                <a:cs typeface="Arial" panose="020B0604020202020204" pitchFamily="34" charset="0"/>
              </a:rPr>
              <a:t> 02 </a:t>
            </a:r>
            <a:r>
              <a:rPr lang="en-US" dirty="0" err="1">
                <a:solidFill>
                  <a:srgbClr val="3333CC"/>
                </a:solidFill>
                <a:latin typeface="Arial" panose="020B0604020202020204" pitchFamily="34" charset="0"/>
                <a:cs typeface="Arial" panose="020B0604020202020204" pitchFamily="34" charset="0"/>
              </a:rPr>
              <a:t>mô</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Tăng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kiểm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soát</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BATT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tiểu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mô</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nâng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cao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năng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tự</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quản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lý</a:t>
            </a:r>
            <a:r>
              <a:rPr lang="en-US" dirty="0">
                <a:solidFill>
                  <a:srgbClr val="3333CC"/>
                </a:solidFill>
                <a:latin typeface="Arial" panose="020B0604020202020204" pitchFamily="34" charset="0"/>
                <a:cs typeface="Arial" panose="020B0604020202020204" pitchFamily="34" charset="0"/>
              </a:rPr>
              <a:t> ATTP BATT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a:t>
            </a:r>
          </a:p>
          <a:p>
            <a:pPr algn="just"/>
            <a:r>
              <a:rPr lang="en-US" dirty="0">
                <a:solidFill>
                  <a:srgbClr val="3333CC"/>
                </a:solidFill>
                <a:latin typeface="Arial" panose="020B0604020202020204" pitchFamily="34" charset="0"/>
                <a:cs typeface="Arial" panose="020B0604020202020204" pitchFamily="34" charset="0"/>
              </a:rPr>
              <a:t>5. </a:t>
            </a:r>
            <a:r>
              <a:rPr lang="en-US" dirty="0" err="1">
                <a:solidFill>
                  <a:srgbClr val="3333CC"/>
                </a:solidFill>
                <a:latin typeface="Arial" panose="020B0604020202020204" pitchFamily="34" charset="0"/>
                <a:cs typeface="Arial" panose="020B0604020202020204" pitchFamily="34" charset="0"/>
              </a:rPr>
              <a:t>Duy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trì</a:t>
            </a:r>
            <a:r>
              <a:rPr lang="en-US" dirty="0">
                <a:solidFill>
                  <a:srgbClr val="3333CC"/>
                </a:solidFill>
                <a:latin typeface="Arial" panose="020B0604020202020204" pitchFamily="34" charset="0"/>
                <a:cs typeface="Arial" panose="020B0604020202020204" pitchFamily="34" charset="0"/>
              </a:rPr>
              <a:t> 16 </a:t>
            </a:r>
            <a:r>
              <a:rPr lang="en-US" dirty="0" err="1">
                <a:solidFill>
                  <a:srgbClr val="3333CC"/>
                </a:solidFill>
                <a:latin typeface="Arial" panose="020B0604020202020204" pitchFamily="34" charset="0"/>
                <a:cs typeface="Arial" panose="020B0604020202020204" pitchFamily="34" charset="0"/>
              </a:rPr>
              <a:t>điểm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cảnh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nhanh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quận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14 </a:t>
            </a:r>
            <a:r>
              <a:rPr lang="en-US" dirty="0" err="1">
                <a:solidFill>
                  <a:srgbClr val="3333CC"/>
                </a:solidFill>
                <a:latin typeface="Arial" panose="020B0604020202020204" pitchFamily="34" charset="0"/>
                <a:cs typeface="Arial" panose="020B0604020202020204" pitchFamily="34" charset="0"/>
              </a:rPr>
              <a:t>ph</a:t>
            </a:r>
            <a:r>
              <a:rPr lang="vi-VN" dirty="0">
                <a:solidFill>
                  <a:srgbClr val="3333CC"/>
                </a:solidFill>
                <a:latin typeface="Arial" panose="020B0604020202020204" pitchFamily="34" charset="0"/>
                <a:cs typeface="Arial" panose="020B0604020202020204" pitchFamily="34" charset="0"/>
              </a:rPr>
              <a:t>ư</a:t>
            </a:r>
            <a:r>
              <a:rPr lang="en-US" dirty="0" err="1">
                <a:solidFill>
                  <a:srgbClr val="3333CC"/>
                </a:solidFill>
                <a:latin typeface="Arial" panose="020B0604020202020204" pitchFamily="34" charset="0"/>
                <a:cs typeface="Arial" panose="020B0604020202020204" pitchFamily="34" charset="0"/>
              </a:rPr>
              <a:t>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để</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tiếp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nhận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xử</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lý</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thông</a:t>
            </a:r>
            <a:r>
              <a:rPr lang="en-US" dirty="0">
                <a:solidFill>
                  <a:srgbClr val="3333CC"/>
                </a:solidFill>
                <a:latin typeface="Arial" panose="020B0604020202020204" pitchFamily="34" charset="0"/>
                <a:cs typeface="Arial" panose="020B0604020202020204" pitchFamily="34" charset="0"/>
              </a:rPr>
              <a:t> tin </a:t>
            </a:r>
            <a:r>
              <a:rPr lang="en-US" dirty="0" err="1">
                <a:solidFill>
                  <a:srgbClr val="3333CC"/>
                </a:solidFill>
                <a:latin typeface="Arial" panose="020B0604020202020204" pitchFamily="34" charset="0"/>
                <a:cs typeface="Arial" panose="020B0604020202020204" pitchFamily="34" charset="0"/>
              </a:rPr>
              <a:t>phản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ánh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ATTP; UBND </a:t>
            </a:r>
            <a:r>
              <a:rPr lang="en-US" dirty="0" err="1">
                <a:solidFill>
                  <a:srgbClr val="3333CC"/>
                </a:solidFill>
                <a:latin typeface="Arial" panose="020B0604020202020204" pitchFamily="34" charset="0"/>
                <a:cs typeface="Arial" panose="020B0604020202020204" pitchFamily="34" charset="0"/>
              </a:rPr>
              <a:t>quận</a:t>
            </a:r>
            <a:r>
              <a:rPr lang="en-US" dirty="0">
                <a:solidFill>
                  <a:srgbClr val="3333CC"/>
                </a:solidFill>
                <a:latin typeface="Arial" panose="020B0604020202020204" pitchFamily="34" charset="0"/>
                <a:cs typeface="Arial" panose="020B0604020202020204" pitchFamily="34" charset="0"/>
              </a:rPr>
              <a:t> ban </a:t>
            </a:r>
            <a:r>
              <a:rPr lang="en-US" dirty="0" err="1">
                <a:solidFill>
                  <a:srgbClr val="3333CC"/>
                </a:solidFill>
                <a:latin typeface="Arial" panose="020B0604020202020204" pitchFamily="34" charset="0"/>
                <a:cs typeface="Arial" panose="020B0604020202020204" pitchFamily="34" charset="0"/>
              </a:rPr>
              <a:t>hành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nội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bộ</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điều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xử</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lý</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sự</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cố</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ngộ</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độc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ATTP.</a:t>
            </a:r>
          </a:p>
          <a:p>
            <a:pPr algn="just"/>
            <a:r>
              <a:rPr lang="en-US" dirty="0">
                <a:solidFill>
                  <a:srgbClr val="3333CC"/>
                </a:solidFill>
                <a:latin typeface="Arial" panose="020B0604020202020204" pitchFamily="34" charset="0"/>
                <a:cs typeface="Arial" panose="020B0604020202020204" pitchFamily="34" charset="0"/>
              </a:rPr>
              <a:t>6. </a:t>
            </a:r>
            <a:r>
              <a:rPr lang="en-US" dirty="0" err="1">
                <a:solidFill>
                  <a:srgbClr val="3333CC"/>
                </a:solidFill>
                <a:latin typeface="Arial" panose="020B0604020202020204" pitchFamily="34" charset="0"/>
                <a:cs typeface="Arial" panose="020B0604020202020204" pitchFamily="34" charset="0"/>
              </a:rPr>
              <a:t>Công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thống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kê</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đua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khen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thưởng</a:t>
            </a:r>
            <a:r>
              <a:rPr lang="en-US" dirty="0">
                <a:solidFill>
                  <a:srgbClr val="3333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95858336"/>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61750" cy="830855"/>
          </a:xfrm>
          <a:prstGeom prst="rect">
            <a:avLst/>
          </a:prstGeom>
          <a:noFill/>
          <a:ln w="9525">
            <a:noFill/>
          </a:ln>
        </p:spPr>
      </p:pic>
      <p:sp>
        <p:nvSpPr>
          <p:cNvPr id="6151" name="Rounded Rectangle 9"/>
          <p:cNvSpPr/>
          <p:nvPr/>
        </p:nvSpPr>
        <p:spPr>
          <a:xfrm>
            <a:off x="160654" y="1024425"/>
            <a:ext cx="4494473" cy="4095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altLang="en-US" sz="2000" b="1">
                <a:solidFill>
                  <a:schemeClr val="bg1"/>
                </a:solidFill>
                <a:latin typeface="Arial" panose="020B0604020202020204" pitchFamily="34" charset="0"/>
              </a:rPr>
              <a:t>2. Công tác tuyên truyền, tập huấn</a:t>
            </a:r>
            <a:endParaRPr lang="en-US" altLang="en-US" sz="2000" b="1" dirty="0">
              <a:solidFill>
                <a:schemeClr val="bg1"/>
              </a:solidFill>
              <a:latin typeface="Arial" panose="020B0604020202020204" pitchFamily="34" charset="0"/>
              <a:ea typeface="Arial" panose="020B0604020202020204" pitchFamily="34" charset="0"/>
            </a:endParaRPr>
          </a:p>
        </p:txBody>
      </p:sp>
      <p:sp>
        <p:nvSpPr>
          <p:cNvPr id="8" name="Rounded Rectangle 7"/>
          <p:cNvSpPr/>
          <p:nvPr/>
        </p:nvSpPr>
        <p:spPr>
          <a:xfrm>
            <a:off x="321811" y="1600570"/>
            <a:ext cx="4610407" cy="435688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Tổ</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chức</a:t>
            </a:r>
            <a:r>
              <a:rPr lang="en-US" dirty="0">
                <a:solidFill>
                  <a:srgbClr val="3333CC"/>
                </a:solidFill>
                <a:latin typeface="Arial" panose="020B0604020202020204" pitchFamily="34" charset="0"/>
                <a:cs typeface="Arial" panose="020B0604020202020204" pitchFamily="34" charset="0"/>
              </a:rPr>
              <a:t> 36 </a:t>
            </a:r>
            <a:r>
              <a:rPr lang="en-US" dirty="0" err="1">
                <a:solidFill>
                  <a:srgbClr val="3333CC"/>
                </a:solidFill>
                <a:latin typeface="Arial" panose="020B0604020202020204" pitchFamily="34" charset="0"/>
                <a:cs typeface="Arial" panose="020B0604020202020204" pitchFamily="34" charset="0"/>
              </a:rPr>
              <a:t>lớp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tập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huấn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chỗ</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đảm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bảo</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hướng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dẫn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quy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tự</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kiểm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giám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sát</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cho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bộ</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giáo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viên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nhân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viên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bếp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ăn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của</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theo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thức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cầm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tay</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chỉ</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việc</a:t>
            </a:r>
            <a:r>
              <a:rPr lang="en-US" dirty="0">
                <a:solidFill>
                  <a:srgbClr val="3333CC"/>
                </a:solidFill>
                <a:latin typeface="Arial" panose="020B0604020202020204" pitchFamily="34" charset="0"/>
                <a:cs typeface="Arial" panose="020B0604020202020204" pitchFamily="34" charset="0"/>
              </a:rPr>
              <a:t>”.</a:t>
            </a:r>
          </a:p>
          <a:p>
            <a:pPr algn="just"/>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Tổ</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chức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truyền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thông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tiếp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30/30 </a:t>
            </a:r>
            <a:r>
              <a:rPr lang="en-US" dirty="0" err="1">
                <a:solidFill>
                  <a:srgbClr val="3333CC"/>
                </a:solidFill>
                <a:latin typeface="Arial" panose="020B0604020202020204" pitchFamily="34" charset="0"/>
                <a:cs typeface="Arial" panose="020B0604020202020204" pitchFamily="34" charset="0"/>
              </a:rPr>
              <a:t>trường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Tiểu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về</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tìm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hiểu</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kiến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thức</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phòng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chống</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ngộ</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độc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phẩm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các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bệnh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truyền</a:t>
            </a:r>
            <a:r>
              <a:rPr lang="en-US" dirty="0">
                <a:solidFill>
                  <a:srgbClr val="3333CC"/>
                </a:solidFill>
                <a:latin typeface="Arial" panose="020B0604020202020204" pitchFamily="34" charset="0"/>
                <a:cs typeface="Arial" panose="020B0604020202020204" pitchFamily="34" charset="0"/>
              </a:rPr>
              <a:t> qua </a:t>
            </a:r>
            <a:r>
              <a:rPr lang="en-US" dirty="0" err="1">
                <a:solidFill>
                  <a:srgbClr val="3333CC"/>
                </a:solidFill>
                <a:latin typeface="Arial" panose="020B0604020202020204" pitchFamily="34" charset="0"/>
                <a:cs typeface="Arial" panose="020B0604020202020204" pitchFamily="34" charset="0"/>
              </a:rPr>
              <a:t>thực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phẩm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cho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tại</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mô</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hình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kiểm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soát</a:t>
            </a:r>
            <a:r>
              <a:rPr lang="en-US" dirty="0">
                <a:solidFill>
                  <a:srgbClr val="3333CC"/>
                </a:solidFill>
                <a:latin typeface="Arial" panose="020B0604020202020204" pitchFamily="34" charset="0"/>
                <a:cs typeface="Arial" panose="020B0604020202020204" pitchFamily="34" charset="0"/>
              </a:rPr>
              <a:t> ATTP </a:t>
            </a:r>
            <a:r>
              <a:rPr lang="en-US" dirty="0" err="1">
                <a:solidFill>
                  <a:srgbClr val="3333CC"/>
                </a:solidFill>
                <a:latin typeface="Arial" panose="020B0604020202020204" pitchFamily="34" charset="0"/>
                <a:cs typeface="Arial" panose="020B0604020202020204" pitchFamily="34" charset="0"/>
              </a:rPr>
              <a:t>bếp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ăn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tập</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thể</a:t>
            </a:r>
            <a:r>
              <a:rPr lang="en-US" dirty="0">
                <a:solidFill>
                  <a:srgbClr val="3333CC"/>
                </a:solidFill>
                <a:latin typeface="Arial" panose="020B0604020202020204" pitchFamily="34" charset="0"/>
                <a:cs typeface="Arial" panose="020B0604020202020204" pitchFamily="34" charset="0"/>
              </a:rPr>
              <a:t>. Thu </a:t>
            </a:r>
            <a:r>
              <a:rPr lang="en-US" dirty="0" err="1">
                <a:solidFill>
                  <a:srgbClr val="3333CC"/>
                </a:solidFill>
                <a:latin typeface="Arial" panose="020B0604020202020204" pitchFamily="34" charset="0"/>
                <a:cs typeface="Arial" panose="020B0604020202020204" pitchFamily="34" charset="0"/>
              </a:rPr>
              <a:t>hút</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được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hơn</a:t>
            </a:r>
            <a:r>
              <a:rPr lang="en-US" dirty="0">
                <a:solidFill>
                  <a:srgbClr val="3333CC"/>
                </a:solidFill>
                <a:latin typeface="Arial" panose="020B0604020202020204" pitchFamily="34" charset="0"/>
                <a:cs typeface="Arial" panose="020B0604020202020204" pitchFamily="34" charset="0"/>
              </a:rPr>
              <a:t> 22.000 </a:t>
            </a:r>
            <a:r>
              <a:rPr lang="en-US" dirty="0" err="1">
                <a:solidFill>
                  <a:srgbClr val="3333CC"/>
                </a:solidFill>
                <a:latin typeface="Arial" panose="020B0604020202020204" pitchFamily="34" charset="0"/>
                <a:cs typeface="Arial" panose="020B0604020202020204" pitchFamily="34" charset="0"/>
              </a:rPr>
              <a:t>cán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bộ</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giáo</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viên</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và</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học</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sinh</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tham</a:t>
            </a:r>
            <a:r>
              <a:rPr lang="en-US" dirty="0">
                <a:solidFill>
                  <a:srgbClr val="3333CC"/>
                </a:solidFill>
                <a:latin typeface="Arial" panose="020B0604020202020204" pitchFamily="34" charset="0"/>
                <a:cs typeface="Arial" panose="020B0604020202020204" pitchFamily="34" charset="0"/>
              </a:rPr>
              <a:t> </a:t>
            </a:r>
            <a:r>
              <a:rPr lang="en-US" dirty="0" err="1">
                <a:solidFill>
                  <a:srgbClr val="3333CC"/>
                </a:solidFill>
                <a:latin typeface="Arial" panose="020B0604020202020204" pitchFamily="34" charset="0"/>
                <a:cs typeface="Arial" panose="020B0604020202020204" pitchFamily="34" charset="0"/>
              </a:rPr>
              <a:t>dự</a:t>
            </a:r>
            <a:r>
              <a:rPr lang="en-US" dirty="0">
                <a:solidFill>
                  <a:srgbClr val="3333CC"/>
                </a:solidFill>
                <a:latin typeface="Arial" panose="020B0604020202020204" pitchFamily="34" charset="0"/>
                <a:cs typeface="Arial" panose="020B0604020202020204" pitchFamily="34" charset="0"/>
              </a:rPr>
              <a:t>.</a:t>
            </a:r>
          </a:p>
          <a:p>
            <a:pPr algn="just"/>
            <a:r>
              <a:rPr lang="en-US" dirty="0" err="1">
                <a:solidFill>
                  <a:srgbClr val="3333CC"/>
                </a:solidFill>
                <a:latin typeface="Arial" panose="020B0604020202020204" pitchFamily="34" charset="0"/>
                <a:cs typeface="Arial" panose="020B0604020202020204" pitchFamily="34" charset="0"/>
              </a:rPr>
              <a:t>dưỡng</a:t>
            </a:r>
            <a:r>
              <a:rPr lang="en-US" dirty="0">
                <a:solidFill>
                  <a:srgbClr val="3333CC"/>
                </a:solidFill>
                <a:latin typeface="Arial" panose="020B0604020202020204" pitchFamily="34" charset="0"/>
                <a:cs typeface="Arial" panose="020B0604020202020204" pitchFamily="34" charset="0"/>
              </a:rPr>
              <a:t>.</a:t>
            </a:r>
          </a:p>
        </p:txBody>
      </p:sp>
      <p:pic>
        <p:nvPicPr>
          <p:cNvPr id="9" name="Picture 1"/>
          <p:cNvPicPr>
            <a:picLocks noChangeAspect="1"/>
          </p:cNvPicPr>
          <p:nvPr/>
        </p:nvPicPr>
        <p:blipFill>
          <a:blip r:embed="rId4"/>
          <a:stretch>
            <a:fillRect/>
          </a:stretch>
        </p:blipFill>
        <p:spPr>
          <a:xfrm>
            <a:off x="5128713" y="1954578"/>
            <a:ext cx="3783964" cy="3648868"/>
          </a:xfrm>
          <a:prstGeom prst="rect">
            <a:avLst/>
          </a:prstGeom>
          <a:noFill/>
          <a:ln w="9525">
            <a:noFill/>
          </a:ln>
        </p:spPr>
      </p:pic>
    </p:spTree>
    <p:extLst>
      <p:ext uri="{BB962C8B-B14F-4D97-AF65-F5344CB8AC3E}">
        <p14:creationId xmlns:p14="http://schemas.microsoft.com/office/powerpoint/2010/main" val="1779785005"/>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61750" cy="830855"/>
          </a:xfrm>
          <a:prstGeom prst="rect">
            <a:avLst/>
          </a:prstGeom>
          <a:noFill/>
          <a:ln w="9525">
            <a:noFill/>
          </a:ln>
        </p:spPr>
      </p:pic>
      <p:sp>
        <p:nvSpPr>
          <p:cNvPr id="6151" name="Rounded Rectangle 9"/>
          <p:cNvSpPr/>
          <p:nvPr/>
        </p:nvSpPr>
        <p:spPr>
          <a:xfrm>
            <a:off x="160655" y="1024425"/>
            <a:ext cx="3865246" cy="470777"/>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altLang="en-US" sz="2000" b="1">
                <a:solidFill>
                  <a:schemeClr val="bg1"/>
                </a:solidFill>
                <a:latin typeface="Arial" panose="020B0604020202020204" pitchFamily="34" charset="0"/>
              </a:rPr>
              <a:t>3. Công tác kiểm tra, giám sát</a:t>
            </a:r>
            <a:endParaRPr lang="en-US" altLang="en-US" sz="2000" b="1" dirty="0">
              <a:solidFill>
                <a:schemeClr val="bg1"/>
              </a:solidFill>
              <a:latin typeface="Arial" panose="020B0604020202020204" pitchFamily="34" charset="0"/>
              <a:ea typeface="Arial" panose="020B0604020202020204" pitchFamily="34" charset="0"/>
            </a:endParaRPr>
          </a:p>
        </p:txBody>
      </p:sp>
      <p:sp>
        <p:nvSpPr>
          <p:cNvPr id="8" name="Rounded Rectangle 7"/>
          <p:cNvSpPr/>
          <p:nvPr/>
        </p:nvSpPr>
        <p:spPr>
          <a:xfrm>
            <a:off x="160655" y="1905371"/>
            <a:ext cx="4224789" cy="42287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rgbClr val="3333CC"/>
                </a:solidFill>
                <a:latin typeface="Arial" panose="020B0604020202020204" pitchFamily="34" charset="0"/>
                <a:cs typeface="Arial" panose="020B0604020202020204" pitchFamily="34" charset="0"/>
              </a:rPr>
              <a:t>Quận phân công 02 đoàn kiểm tra liên ngành (do phòng Y tế chủ trì 01 đoàn, phòng Giáo dục-Đào tạo chủ trì 01 đoàn):</a:t>
            </a:r>
          </a:p>
          <a:p>
            <a:pPr algn="just"/>
            <a:r>
              <a:rPr lang="en-US">
                <a:solidFill>
                  <a:srgbClr val="3333CC"/>
                </a:solidFill>
                <a:latin typeface="Arial" panose="020B0604020202020204" pitchFamily="34" charset="0"/>
                <a:cs typeface="Arial" panose="020B0604020202020204" pitchFamily="34" charset="0"/>
              </a:rPr>
              <a:t>- Tổng số lượt: 93 lượt kiểm tra; 324 lượt giám sát</a:t>
            </a:r>
          </a:p>
          <a:p>
            <a:pPr algn="just"/>
            <a:r>
              <a:rPr lang="en-US">
                <a:solidFill>
                  <a:srgbClr val="3333CC"/>
                </a:solidFill>
                <a:latin typeface="Arial" panose="020B0604020202020204" pitchFamily="34" charset="0"/>
                <a:cs typeface="Arial" panose="020B0604020202020204" pitchFamily="34" charset="0"/>
              </a:rPr>
              <a:t>- Xử phạt vi phạm hành chính: 02 cơ sở/16.000.000đ</a:t>
            </a:r>
          </a:p>
          <a:p>
            <a:pPr algn="just"/>
            <a:r>
              <a:rPr lang="en-US">
                <a:solidFill>
                  <a:srgbClr val="3333CC"/>
                </a:solidFill>
                <a:latin typeface="Arial" panose="020B0604020202020204" pitchFamily="34" charset="0"/>
                <a:cs typeface="Arial" panose="020B0604020202020204" pitchFamily="34" charset="0"/>
              </a:rPr>
              <a:t>Trung tâm Y tế quận duy trì giám sát ATTP tại 100% bếp ăn tập thể trường học; định kỳ giám sát việc duy trì thực hiện mô hình “Nâng cao năng lực tự quản lý ATTP bếp ăn tập thể trường học”.</a:t>
            </a:r>
          </a:p>
        </p:txBody>
      </p:sp>
      <p:pic>
        <p:nvPicPr>
          <p:cNvPr id="1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1225" y="2095501"/>
            <a:ext cx="4089977" cy="345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17162"/>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61750" cy="830855"/>
          </a:xfrm>
          <a:prstGeom prst="rect">
            <a:avLst/>
          </a:prstGeom>
          <a:noFill/>
          <a:ln w="9525">
            <a:noFill/>
          </a:ln>
        </p:spPr>
      </p:pic>
      <p:sp>
        <p:nvSpPr>
          <p:cNvPr id="6151" name="Rounded Rectangle 9"/>
          <p:cNvSpPr/>
          <p:nvPr/>
        </p:nvSpPr>
        <p:spPr>
          <a:xfrm>
            <a:off x="160655" y="1024425"/>
            <a:ext cx="4728846" cy="4487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altLang="en-US" sz="2000" b="1">
                <a:solidFill>
                  <a:schemeClr val="bg1"/>
                </a:solidFill>
                <a:latin typeface="Arial" panose="020B0604020202020204" pitchFamily="34" charset="0"/>
              </a:rPr>
              <a:t>4. Công tác xét nghiệm, kiểm nghiệm</a:t>
            </a:r>
            <a:endParaRPr lang="en-US" altLang="en-US" sz="2000" b="1" dirty="0">
              <a:solidFill>
                <a:srgbClr val="FFFF00"/>
              </a:solidFill>
              <a:latin typeface="Arial" panose="020B0604020202020204" pitchFamily="34" charset="0"/>
              <a:ea typeface="Arial" panose="020B0604020202020204" pitchFamily="34" charset="0"/>
            </a:endParaRPr>
          </a:p>
        </p:txBody>
      </p:sp>
      <p:sp>
        <p:nvSpPr>
          <p:cNvPr id="8" name="Rounded Rectangle 7"/>
          <p:cNvSpPr/>
          <p:nvPr/>
        </p:nvSpPr>
        <p:spPr>
          <a:xfrm>
            <a:off x="199574" y="1693757"/>
            <a:ext cx="4224789" cy="42287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rgbClr val="3333CC"/>
                </a:solidFill>
                <a:latin typeface="Arial" panose="020B0604020202020204" pitchFamily="34" charset="0"/>
                <a:cs typeface="Arial" panose="020B0604020202020204" pitchFamily="34" charset="0"/>
              </a:rPr>
              <a:t>- Trong quá trình kiểm tra, giám sát, duy trì thực hiện xét nghiệm nhanh (test tinh bột, độ sôi, độ ôi khét, hàn the, foocmol, phẩm màu); lấy mẫu gửi kiểm nghiệm tại Labo đối với các thực phẩm nghi ngờ không đảm bảo ATTP. </a:t>
            </a:r>
          </a:p>
          <a:p>
            <a:pPr algn="just"/>
            <a:r>
              <a:rPr lang="en-US">
                <a:solidFill>
                  <a:srgbClr val="3333CC"/>
                </a:solidFill>
                <a:latin typeface="Arial" panose="020B0604020202020204" pitchFamily="34" charset="0"/>
                <a:cs typeface="Arial" panose="020B0604020202020204" pitchFamily="34" charset="0"/>
              </a:rPr>
              <a:t>Tổng số xét nghiệm nhanh: 1.055 mẫu; số mẫu đạt: 1.032 (chiếm 97,8%).</a:t>
            </a:r>
          </a:p>
          <a:p>
            <a:pPr algn="just"/>
            <a:r>
              <a:rPr lang="en-US">
                <a:solidFill>
                  <a:srgbClr val="3333CC"/>
                </a:solidFill>
                <a:latin typeface="Arial" panose="020B0604020202020204" pitchFamily="34" charset="0"/>
                <a:cs typeface="Arial" panose="020B0604020202020204" pitchFamily="34" charset="0"/>
              </a:rPr>
              <a:t>Lấy mẫu xét nghiệm tại Labo: 38 mẫu (03 mẫu nước ăn uống, 35 mẫu nước sinh hoạt), kết quả: 38/38 mẫu đạt.</a:t>
            </a:r>
          </a:p>
        </p:txBody>
      </p:sp>
      <p:pic>
        <p:nvPicPr>
          <p:cNvPr id="2" name="Picture 1"/>
          <p:cNvPicPr>
            <a:picLocks noChangeAspect="1"/>
          </p:cNvPicPr>
          <p:nvPr/>
        </p:nvPicPr>
        <p:blipFill>
          <a:blip r:embed="rId4"/>
          <a:stretch>
            <a:fillRect/>
          </a:stretch>
        </p:blipFill>
        <p:spPr>
          <a:xfrm>
            <a:off x="4721225" y="2060575"/>
            <a:ext cx="4047067" cy="3035300"/>
          </a:xfrm>
          <a:prstGeom prst="rect">
            <a:avLst/>
          </a:prstGeom>
        </p:spPr>
      </p:pic>
    </p:spTree>
    <p:extLst>
      <p:ext uri="{BB962C8B-B14F-4D97-AF65-F5344CB8AC3E}">
        <p14:creationId xmlns:p14="http://schemas.microsoft.com/office/powerpoint/2010/main" val="922063762"/>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142"/>
            <a:ext cx="9372600" cy="1143000"/>
          </a:xfrm>
        </p:spPr>
        <p:txBody>
          <a:bodyPr/>
          <a:lstStyle/>
          <a:p>
            <a:r>
              <a:rPr lang="en-US" sz="4000" b="1">
                <a:solidFill>
                  <a:srgbClr val="FF0000"/>
                </a:solidFill>
                <a:latin typeface="Times New Roman" pitchFamily="18" charset="0"/>
                <a:cs typeface="Times New Roman" pitchFamily="18" charset="0"/>
              </a:rPr>
              <a:t>Nhân viên Y tế trường học CẦN LÀM?</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88142"/>
            <a:ext cx="8229600" cy="4525963"/>
          </a:xfrm>
        </p:spPr>
        <p:txBody>
          <a:bodyPr>
            <a:normAutofit/>
          </a:bodyPr>
          <a:lstStyle/>
          <a:p>
            <a:pPr algn="just">
              <a:spcBef>
                <a:spcPts val="2400"/>
              </a:spcBef>
              <a:buClr>
                <a:srgbClr val="FF0000"/>
              </a:buClr>
              <a:buFont typeface="Arial" charset="0"/>
              <a:buAutoNum type="arabicPeriod"/>
              <a:defRPr/>
            </a:pPr>
            <a:r>
              <a:rPr lang="en-US" dirty="0" err="1">
                <a:solidFill>
                  <a:srgbClr val="002060"/>
                </a:solidFill>
                <a:latin typeface="Times New Roman" pitchFamily="18" charset="0"/>
                <a:cs typeface="Times New Roman" pitchFamily="18" charset="0"/>
              </a:rPr>
              <a:t>Nhiệm</a:t>
            </a:r>
            <a:r>
              <a:rPr lang="en-US" dirty="0">
                <a:solidFill>
                  <a:srgbClr val="002060"/>
                </a:solidFill>
                <a:latin typeface="Times New Roman" pitchFamily="18" charset="0"/>
                <a:cs typeface="Times New Roman" pitchFamily="18" charset="0"/>
              </a:rPr>
              <a:t> </a:t>
            </a:r>
            <a:r>
              <a:rPr lang="en-US" err="1">
                <a:solidFill>
                  <a:srgbClr val="002060"/>
                </a:solidFill>
                <a:latin typeface="Times New Roman" pitchFamily="18" charset="0"/>
                <a:cs typeface="Times New Roman" pitchFamily="18" charset="0"/>
              </a:rPr>
              <a:t>vụ</a:t>
            </a:r>
            <a:r>
              <a:rPr lang="en-US">
                <a:solidFill>
                  <a:srgbClr val="002060"/>
                </a:solidFill>
                <a:latin typeface="Times New Roman" pitchFamily="18" charset="0"/>
                <a:cs typeface="Times New Roman" pitchFamily="18" charset="0"/>
              </a:rPr>
              <a:t> cán </a:t>
            </a:r>
            <a:r>
              <a:rPr lang="en-US" dirty="0" err="1">
                <a:solidFill>
                  <a:srgbClr val="002060"/>
                </a:solidFill>
                <a:latin typeface="Times New Roman" pitchFamily="18" charset="0"/>
                <a:cs typeface="Times New Roman" pitchFamily="18" charset="0"/>
              </a:rPr>
              <a:t>bộ</a:t>
            </a:r>
            <a:r>
              <a:rPr lang="en-US" dirty="0">
                <a:solidFill>
                  <a:srgbClr val="002060"/>
                </a:solidFill>
                <a:latin typeface="Times New Roman" pitchFamily="18" charset="0"/>
                <a:cs typeface="Times New Roman" pitchFamily="18" charset="0"/>
              </a:rPr>
              <a:t> y </a:t>
            </a:r>
            <a:r>
              <a:rPr lang="en-US" dirty="0" err="1">
                <a:solidFill>
                  <a:srgbClr val="002060"/>
                </a:solidFill>
                <a:latin typeface="Times New Roman" pitchFamily="18" charset="0"/>
                <a:cs typeface="Times New Roman" pitchFamily="18" charset="0"/>
              </a:rPr>
              <a:t>tế</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của</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các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trường</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học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từ</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khối</a:t>
            </a:r>
            <a:r>
              <a:rPr lang="en-US" dirty="0">
                <a:solidFill>
                  <a:srgbClr val="002060"/>
                </a:solidFill>
                <a:latin typeface="Times New Roman" pitchFamily="18" charset="0"/>
                <a:cs typeface="Times New Roman" pitchFamily="18" charset="0"/>
              </a:rPr>
              <a:t> MGMN </a:t>
            </a:r>
            <a:r>
              <a:rPr lang="en-US" dirty="0" err="1">
                <a:solidFill>
                  <a:srgbClr val="002060"/>
                </a:solidFill>
                <a:latin typeface="Times New Roman" pitchFamily="18" charset="0"/>
                <a:cs typeface="Times New Roman" pitchFamily="18" charset="0"/>
              </a:rPr>
              <a:t>đến</a:t>
            </a:r>
            <a:r>
              <a:rPr lang="en-US" dirty="0">
                <a:solidFill>
                  <a:srgbClr val="002060"/>
                </a:solidFill>
                <a:latin typeface="Times New Roman" pitchFamily="18" charset="0"/>
                <a:cs typeface="Times New Roman" pitchFamily="18" charset="0"/>
              </a:rPr>
              <a:t> THPT.</a:t>
            </a:r>
          </a:p>
          <a:p>
            <a:pPr algn="just">
              <a:spcBef>
                <a:spcPts val="2400"/>
              </a:spcBef>
              <a:buClr>
                <a:srgbClr val="FF0000"/>
              </a:buClr>
              <a:buFont typeface="Arial" charset="0"/>
              <a:buAutoNum type="arabicPeriod"/>
              <a:defRPr/>
            </a:pPr>
            <a:r>
              <a:rPr lang="en-US">
                <a:solidFill>
                  <a:srgbClr val="002060"/>
                </a:solidFill>
                <a:latin typeface="Times New Roman" pitchFamily="18" charset="0"/>
                <a:cs typeface="Times New Roman" pitchFamily="18" charset="0"/>
              </a:rPr>
              <a:t> Sổ </a:t>
            </a:r>
            <a:r>
              <a:rPr lang="en-US" dirty="0" err="1">
                <a:solidFill>
                  <a:srgbClr val="002060"/>
                </a:solidFill>
                <a:latin typeface="Times New Roman" pitchFamily="18" charset="0"/>
                <a:cs typeface="Times New Roman" pitchFamily="18" charset="0"/>
              </a:rPr>
              <a:t>sách</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ghi</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chép</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thông</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kê</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báo</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cáo</a:t>
            </a:r>
            <a:r>
              <a:rPr lang="en-US" dirty="0">
                <a:solidFill>
                  <a:srgbClr val="002060"/>
                </a:solidFill>
                <a:latin typeface="Times New Roman" pitchFamily="18" charset="0"/>
                <a:cs typeface="Times New Roman" pitchFamily="18" charset="0"/>
              </a:rPr>
              <a:t> </a:t>
            </a:r>
            <a:r>
              <a:rPr lang="en-US">
                <a:solidFill>
                  <a:srgbClr val="002060"/>
                </a:solidFill>
                <a:latin typeface="Times New Roman" pitchFamily="18" charset="0"/>
                <a:cs typeface="Times New Roman" pitchFamily="18" charset="0"/>
              </a:rPr>
              <a:t>YTTH.</a:t>
            </a:r>
          </a:p>
          <a:p>
            <a:pPr algn="just">
              <a:spcBef>
                <a:spcPts val="2400"/>
              </a:spcBef>
              <a:buClr>
                <a:srgbClr val="FF0000"/>
              </a:buClr>
              <a:buFont typeface="Arial" charset="0"/>
              <a:buAutoNum type="arabicPeriod"/>
              <a:defRPr/>
            </a:pPr>
            <a:r>
              <a:rPr lang="en-US">
                <a:solidFill>
                  <a:srgbClr val="002060"/>
                </a:solidFill>
                <a:latin typeface="Times New Roman" pitchFamily="18" charset="0"/>
                <a:cs typeface="Times New Roman" pitchFamily="18" charset="0"/>
              </a:rPr>
              <a:t> Các hoạt động chuyên môn</a:t>
            </a:r>
            <a:endParaRPr lang="en-US" dirty="0">
              <a:solidFill>
                <a:srgbClr val="002060"/>
              </a:solidFill>
              <a:latin typeface="Times New Roman" pitchFamily="18" charset="0"/>
              <a:cs typeface="Times New Roman" pitchFamily="18" charset="0"/>
            </a:endParaRPr>
          </a:p>
          <a:p>
            <a:pPr algn="just">
              <a:spcBef>
                <a:spcPts val="2400"/>
              </a:spcBef>
              <a:buClr>
                <a:srgbClr val="FF0000"/>
              </a:buClr>
              <a:buFont typeface="Arial" charset="0"/>
              <a:buAutoNum type="arabicPeriod"/>
              <a:defRPr/>
            </a:pPr>
            <a:r>
              <a:rPr lang="en-US">
                <a:solidFill>
                  <a:srgbClr val="002060"/>
                </a:solidFill>
                <a:latin typeface="Times New Roman" pitchFamily="18" charset="0"/>
                <a:cs typeface="Times New Roman" pitchFamily="18" charset="0"/>
              </a:rPr>
              <a:t> Thống kê báo cáo.</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25298803"/>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54100" cy="824869"/>
          </a:xfrm>
          <a:prstGeom prst="rect">
            <a:avLst/>
          </a:prstGeom>
          <a:noFill/>
          <a:ln w="9525">
            <a:noFill/>
          </a:ln>
        </p:spPr>
      </p:pic>
      <p:sp>
        <p:nvSpPr>
          <p:cNvPr id="6151" name="Rounded Rectangle 9"/>
          <p:cNvSpPr/>
          <p:nvPr/>
        </p:nvSpPr>
        <p:spPr>
          <a:xfrm>
            <a:off x="160654" y="1024425"/>
            <a:ext cx="8653145"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pPr>
              <a:lnSpc>
                <a:spcPct val="110000"/>
              </a:lnSpc>
              <a:buClr>
                <a:srgbClr val="C00000"/>
              </a:buClr>
            </a:pPr>
            <a:r>
              <a:rPr lang="en-US" altLang="en-US" sz="2000" b="1">
                <a:solidFill>
                  <a:schemeClr val="bg1"/>
                </a:solidFill>
                <a:latin typeface="Arial" panose="020B0604020202020204" pitchFamily="34" charset="0"/>
              </a:rPr>
              <a:t>5. T</a:t>
            </a:r>
            <a:r>
              <a:rPr lang="en-US" sz="2000" b="1">
                <a:solidFill>
                  <a:schemeClr val="bg1"/>
                </a:solidFill>
                <a:latin typeface="Arial" panose="020B0604020202020204" pitchFamily="34" charset="0"/>
              </a:rPr>
              <a:t>hực hiện các điều kiện đảm bảo ATTP trong tổ chức ăn bán trú</a:t>
            </a:r>
            <a:endParaRPr lang="en-US" altLang="en-US" sz="2000" b="1" dirty="0">
              <a:solidFill>
                <a:schemeClr val="bg1"/>
              </a:solidFill>
              <a:latin typeface="Arial" panose="020B0604020202020204" pitchFamily="34" charset="0"/>
            </a:endParaRPr>
          </a:p>
        </p:txBody>
      </p:sp>
      <p:sp>
        <p:nvSpPr>
          <p:cNvPr id="8" name="Rounded Rectangle 7"/>
          <p:cNvSpPr/>
          <p:nvPr/>
        </p:nvSpPr>
        <p:spPr>
          <a:xfrm>
            <a:off x="199574" y="1693757"/>
            <a:ext cx="4224789" cy="42287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n-US">
                <a:solidFill>
                  <a:srgbClr val="3333CC"/>
                </a:solidFill>
                <a:latin typeface="Arial" panose="020B0604020202020204" pitchFamily="34" charset="0"/>
                <a:cs typeface="Arial" panose="020B0604020202020204" pitchFamily="34" charset="0"/>
              </a:rPr>
              <a:t>100% trường học thực hiện </a:t>
            </a:r>
            <a:r>
              <a:rPr lang="en-US" b="1">
                <a:solidFill>
                  <a:srgbClr val="3333CC"/>
                </a:solidFill>
                <a:latin typeface="Arial" panose="020B0604020202020204" pitchFamily="34" charset="0"/>
                <a:cs typeface="Arial" panose="020B0604020202020204" pitchFamily="34" charset="0"/>
              </a:rPr>
              <a:t>ký cam kết trách nhiệm đảm bảo ATTP </a:t>
            </a:r>
            <a:r>
              <a:rPr lang="en-US">
                <a:solidFill>
                  <a:srgbClr val="3333CC"/>
                </a:solidFill>
                <a:latin typeface="Arial" panose="020B0604020202020204" pitchFamily="34" charset="0"/>
                <a:cs typeface="Arial" panose="020B0604020202020204" pitchFamily="34" charset="0"/>
              </a:rPr>
              <a:t>và niêm yết công khai. Trong năm học 2023-2024 có 41 trường ký cam kết mới (trường mới thành lập hoặc có thay đổi về người đứng đầu).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898" y="1693757"/>
            <a:ext cx="3157554" cy="4732452"/>
          </a:xfrm>
          <a:prstGeom prst="rect">
            <a:avLst/>
          </a:prstGeom>
        </p:spPr>
      </p:pic>
    </p:spTree>
    <p:extLst>
      <p:ext uri="{BB962C8B-B14F-4D97-AF65-F5344CB8AC3E}">
        <p14:creationId xmlns:p14="http://schemas.microsoft.com/office/powerpoint/2010/main" val="3465062352"/>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54100" cy="824869"/>
          </a:xfrm>
          <a:prstGeom prst="rect">
            <a:avLst/>
          </a:prstGeom>
          <a:noFill/>
          <a:ln w="9525">
            <a:noFill/>
          </a:ln>
        </p:spPr>
      </p:pic>
      <p:sp>
        <p:nvSpPr>
          <p:cNvPr id="6151" name="Rounded Rectangle 9"/>
          <p:cNvSpPr/>
          <p:nvPr/>
        </p:nvSpPr>
        <p:spPr>
          <a:xfrm>
            <a:off x="160654" y="1024425"/>
            <a:ext cx="8653145"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pPr>
              <a:lnSpc>
                <a:spcPct val="110000"/>
              </a:lnSpc>
              <a:buClr>
                <a:srgbClr val="C00000"/>
              </a:buClr>
            </a:pPr>
            <a:r>
              <a:rPr lang="en-US" altLang="en-US" sz="2000" b="1">
                <a:solidFill>
                  <a:schemeClr val="bg1"/>
                </a:solidFill>
                <a:latin typeface="Arial" panose="020B0604020202020204" pitchFamily="34" charset="0"/>
              </a:rPr>
              <a:t>5. T</a:t>
            </a:r>
            <a:r>
              <a:rPr lang="en-US" sz="2000" b="1">
                <a:solidFill>
                  <a:schemeClr val="bg1"/>
                </a:solidFill>
                <a:latin typeface="Arial" panose="020B0604020202020204" pitchFamily="34" charset="0"/>
              </a:rPr>
              <a:t>hực hiện các điều kiện đảm bảo ATTP trong tổ chức ăn bán trú</a:t>
            </a:r>
            <a:endParaRPr lang="en-US" altLang="en-US" sz="2000" b="1" dirty="0">
              <a:solidFill>
                <a:schemeClr val="bg1"/>
              </a:solidFill>
              <a:latin typeface="Arial" panose="020B0604020202020204" pitchFamily="34" charset="0"/>
            </a:endParaRPr>
          </a:p>
        </p:txBody>
      </p:sp>
      <p:sp>
        <p:nvSpPr>
          <p:cNvPr id="8" name="Rounded Rectangle 7"/>
          <p:cNvSpPr/>
          <p:nvPr/>
        </p:nvSpPr>
        <p:spPr>
          <a:xfrm>
            <a:off x="199574" y="1693757"/>
            <a:ext cx="4771437" cy="42287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US">
              <a:solidFill>
                <a:srgbClr val="3333CC"/>
              </a:solidFill>
              <a:latin typeface="Arial" panose="020B0604020202020204" pitchFamily="34" charset="0"/>
              <a:cs typeface="Arial" panose="020B0604020202020204" pitchFamily="34" charset="0"/>
            </a:endParaRPr>
          </a:p>
          <a:p>
            <a:pPr algn="just"/>
            <a:r>
              <a:rPr lang="en-US">
                <a:solidFill>
                  <a:srgbClr val="3333CC"/>
                </a:solidFill>
                <a:latin typeface="Arial" panose="020B0604020202020204" pitchFamily="34" charset="0"/>
                <a:cs typeface="Arial" panose="020B0604020202020204" pitchFamily="34" charset="0"/>
              </a:rPr>
              <a:t>100% trường học ký hợp đồng mua bán thực phẩm, cung cấp suất ăn sẵn với các cơ sở sản xuất, kinh doanh thực phẩm đủ điều kiện ATTP theo quy định; có hợp đồng mua bán, lưu giữ đầy đủ hồ sơ nguồn gốc thực phẩm, hóa đơn thanh toán mua thực phẩm hàng tháng, phiếu giao nhận thực phẩm hàng ngày. Công khai danh mục nguồn gốc thực phẩm. </a:t>
            </a:r>
            <a:endParaRPr lang="en-US" b="1">
              <a:solidFill>
                <a:srgbClr val="3333CC"/>
              </a:solidFill>
              <a:latin typeface="Arial" panose="020B0604020202020204" pitchFamily="34" charset="0"/>
              <a:cs typeface="Arial" panose="020B0604020202020204" pitchFamily="34" charset="0"/>
            </a:endParaRPr>
          </a:p>
        </p:txBody>
      </p:sp>
      <p:sp>
        <p:nvSpPr>
          <p:cNvPr id="3" name="AutoShape 2" descr="HÌnh ảnh hợp đồng mua bán thực phẩm từ kamereo.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5444836" y="1693757"/>
            <a:ext cx="3368963" cy="4228731"/>
          </a:xfrm>
          <a:prstGeom prst="rect">
            <a:avLst/>
          </a:prstGeom>
        </p:spPr>
      </p:pic>
    </p:spTree>
    <p:extLst>
      <p:ext uri="{BB962C8B-B14F-4D97-AF65-F5344CB8AC3E}">
        <p14:creationId xmlns:p14="http://schemas.microsoft.com/office/powerpoint/2010/main" val="2172126387"/>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54100" cy="824869"/>
          </a:xfrm>
          <a:prstGeom prst="rect">
            <a:avLst/>
          </a:prstGeom>
          <a:noFill/>
          <a:ln w="9525">
            <a:noFill/>
          </a:ln>
        </p:spPr>
      </p:pic>
      <p:sp>
        <p:nvSpPr>
          <p:cNvPr id="6151" name="Rounded Rectangle 9"/>
          <p:cNvSpPr/>
          <p:nvPr/>
        </p:nvSpPr>
        <p:spPr>
          <a:xfrm>
            <a:off x="160654" y="1024425"/>
            <a:ext cx="8653145"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pPr>
              <a:lnSpc>
                <a:spcPct val="110000"/>
              </a:lnSpc>
              <a:buClr>
                <a:srgbClr val="C00000"/>
              </a:buClr>
            </a:pPr>
            <a:r>
              <a:rPr lang="en-US" altLang="en-US" sz="2000" b="1">
                <a:solidFill>
                  <a:schemeClr val="bg1"/>
                </a:solidFill>
                <a:latin typeface="Arial" panose="020B0604020202020204" pitchFamily="34" charset="0"/>
              </a:rPr>
              <a:t>5. T</a:t>
            </a:r>
            <a:r>
              <a:rPr lang="en-US" sz="2000" b="1">
                <a:solidFill>
                  <a:schemeClr val="bg1"/>
                </a:solidFill>
                <a:latin typeface="Arial" panose="020B0604020202020204" pitchFamily="34" charset="0"/>
              </a:rPr>
              <a:t>hực hiện các điều kiện đảm bảo ATTP trong tổ chức ăn bán trú</a:t>
            </a:r>
            <a:endParaRPr lang="en-US" altLang="en-US" sz="2000" b="1" dirty="0">
              <a:solidFill>
                <a:schemeClr val="bg1"/>
              </a:solidFill>
              <a:latin typeface="Arial" panose="020B0604020202020204" pitchFamily="34" charset="0"/>
            </a:endParaRPr>
          </a:p>
        </p:txBody>
      </p:sp>
      <p:sp>
        <p:nvSpPr>
          <p:cNvPr id="8" name="Rounded Rectangle 7"/>
          <p:cNvSpPr/>
          <p:nvPr/>
        </p:nvSpPr>
        <p:spPr>
          <a:xfrm>
            <a:off x="199574" y="1693757"/>
            <a:ext cx="4224789" cy="422873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buClr>
                <a:srgbClr val="FF0000"/>
              </a:buClr>
              <a:buFont typeface="Wingdings" panose="05000000000000000000" pitchFamily="2" charset="2"/>
              <a:buChar char="v"/>
            </a:pPr>
            <a:r>
              <a:rPr lang="en-US">
                <a:solidFill>
                  <a:srgbClr val="3333CC"/>
                </a:solidFill>
                <a:latin typeface="Arial" panose="020B0604020202020204" pitchFamily="34" charset="0"/>
                <a:cs typeface="Arial" panose="020B0604020202020204" pitchFamily="34" charset="0"/>
              </a:rPr>
              <a:t>Duy trì thực hiện tốt các điều kiện đảm bảo ATTP trong sơ, chế biến, bảo quản thực phẩm tại bếp ăn tập thể.</a:t>
            </a:r>
          </a:p>
          <a:p>
            <a:pPr marL="285750" indent="-285750" algn="just">
              <a:buClr>
                <a:srgbClr val="FF0000"/>
              </a:buClr>
              <a:buFont typeface="Wingdings" panose="05000000000000000000" pitchFamily="2" charset="2"/>
              <a:buChar char="v"/>
            </a:pPr>
            <a:r>
              <a:rPr lang="en-US">
                <a:solidFill>
                  <a:srgbClr val="3333CC"/>
                </a:solidFill>
                <a:latin typeface="Arial" panose="020B0604020202020204" pitchFamily="34" charset="0"/>
                <a:cs typeface="Arial" panose="020B0604020202020204" pitchFamily="34" charset="0"/>
              </a:rPr>
              <a:t>100% các trường duy trì công tác tự kiểm tra, giám sát về ATTP.</a:t>
            </a:r>
          </a:p>
        </p:txBody>
      </p:sp>
      <p:pic>
        <p:nvPicPr>
          <p:cNvPr id="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9799" y="2015691"/>
            <a:ext cx="406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459223"/>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CÁC MÔ HÌNH ATTP</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54100" cy="824869"/>
          </a:xfrm>
          <a:prstGeom prst="rect">
            <a:avLst/>
          </a:prstGeom>
          <a:noFill/>
          <a:ln w="9525">
            <a:noFill/>
          </a:ln>
        </p:spPr>
      </p:pic>
      <p:sp>
        <p:nvSpPr>
          <p:cNvPr id="6151" name="Rounded Rectangle 9"/>
          <p:cNvSpPr/>
          <p:nvPr/>
        </p:nvSpPr>
        <p:spPr>
          <a:xfrm>
            <a:off x="160654" y="1024425"/>
            <a:ext cx="8653145"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r>
              <a:rPr lang="en-US" altLang="en-US" sz="2000" b="1">
                <a:solidFill>
                  <a:schemeClr val="bg1"/>
                </a:solidFill>
                <a:latin typeface="Arial" panose="020B0604020202020204" pitchFamily="34" charset="0"/>
                <a:cs typeface="Arial" panose="020B0604020202020204" pitchFamily="34" charset="0"/>
              </a:rPr>
              <a:t>6. T</a:t>
            </a:r>
            <a:r>
              <a:rPr lang="en-US" sz="2000" b="1">
                <a:solidFill>
                  <a:schemeClr val="bg1"/>
                </a:solidFill>
                <a:latin typeface="Arial" panose="020B0604020202020204" pitchFamily="34" charset="0"/>
                <a:cs typeface="Arial" panose="020B0604020202020204" pitchFamily="34" charset="0"/>
              </a:rPr>
              <a:t>riển khai các mô hình đảm bảo ATTP trong trường học</a:t>
            </a:r>
          </a:p>
        </p:txBody>
      </p:sp>
      <p:sp>
        <p:nvSpPr>
          <p:cNvPr id="8" name="Rounded Rectangle 7"/>
          <p:cNvSpPr/>
          <p:nvPr/>
        </p:nvSpPr>
        <p:spPr>
          <a:xfrm>
            <a:off x="199574" y="1693757"/>
            <a:ext cx="4224789" cy="462041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buClr>
                <a:srgbClr val="FF0000"/>
              </a:buClr>
              <a:buFont typeface="Wingdings" panose="05000000000000000000" pitchFamily="2" charset="2"/>
              <a:buChar char="v"/>
            </a:pPr>
            <a:r>
              <a:rPr lang="en-US" sz="2000" dirty="0">
                <a:solidFill>
                  <a:srgbClr val="3333CC"/>
                </a:solidFill>
                <a:latin typeface="Arial" panose="020B0604020202020204" pitchFamily="34" charset="0"/>
                <a:cs typeface="Arial" panose="020B0604020202020204" pitchFamily="34" charset="0"/>
              </a:rPr>
              <a:t>69/69 </a:t>
            </a:r>
            <a:r>
              <a:rPr lang="en-US" sz="2000" dirty="0" err="1">
                <a:solidFill>
                  <a:srgbClr val="3333CC"/>
                </a:solidFill>
                <a:latin typeface="Arial" panose="020B0604020202020204" pitchFamily="34" charset="0"/>
                <a:cs typeface="Arial" panose="020B0604020202020204" pitchFamily="34" charset="0"/>
              </a:rPr>
              <a:t>trường</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công</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lập</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có</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bếp</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ăn</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tập</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thể</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thực</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hiện</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mô</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hình</a:t>
            </a:r>
            <a:r>
              <a:rPr lang="en-US" sz="2000" dirty="0">
                <a:solidFill>
                  <a:srgbClr val="3333CC"/>
                </a:solidFill>
                <a:latin typeface="Arial" panose="020B0604020202020204" pitchFamily="34" charset="0"/>
                <a:cs typeface="Arial" panose="020B0604020202020204" pitchFamily="34" charset="0"/>
              </a:rPr>
              <a:t> </a:t>
            </a:r>
            <a:r>
              <a:rPr lang="en-US" sz="2000" b="1" dirty="0">
                <a:solidFill>
                  <a:srgbClr val="3333CC"/>
                </a:solidFill>
                <a:latin typeface="Arial" panose="020B0604020202020204" pitchFamily="34" charset="0"/>
                <a:cs typeface="Arial" panose="020B0604020202020204" pitchFamily="34" charset="0"/>
              </a:rPr>
              <a:t>“</a:t>
            </a:r>
            <a:r>
              <a:rPr lang="en-US" sz="2000" b="1" dirty="0" err="1">
                <a:solidFill>
                  <a:srgbClr val="3333CC"/>
                </a:solidFill>
                <a:latin typeface="Arial" panose="020B0604020202020204" pitchFamily="34" charset="0"/>
                <a:cs typeface="Arial" panose="020B0604020202020204" pitchFamily="34" charset="0"/>
              </a:rPr>
              <a:t>Nâng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cao</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năng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lực</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tự</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quản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lý</a:t>
            </a:r>
            <a:r>
              <a:rPr lang="en-US" sz="2000" b="1" dirty="0">
                <a:solidFill>
                  <a:srgbClr val="3333CC"/>
                </a:solidFill>
                <a:latin typeface="Arial" panose="020B0604020202020204" pitchFamily="34" charset="0"/>
                <a:cs typeface="Arial" panose="020B0604020202020204" pitchFamily="34" charset="0"/>
              </a:rPr>
              <a:t> an </a:t>
            </a:r>
            <a:r>
              <a:rPr lang="en-US" sz="2000" b="1" dirty="0" err="1">
                <a:solidFill>
                  <a:srgbClr val="3333CC"/>
                </a:solidFill>
                <a:latin typeface="Arial" panose="020B0604020202020204" pitchFamily="34" charset="0"/>
                <a:cs typeface="Arial" panose="020B0604020202020204" pitchFamily="34" charset="0"/>
              </a:rPr>
              <a:t>toàn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thực</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phẩm</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bếp</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ăn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tập</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thể</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trường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học</a:t>
            </a:r>
            <a:r>
              <a:rPr lang="en-US" sz="2000" b="1" dirty="0">
                <a:solidFill>
                  <a:srgbClr val="3333CC"/>
                </a:solidFill>
                <a:latin typeface="Arial" panose="020B0604020202020204" pitchFamily="34" charset="0"/>
                <a:cs typeface="Arial" panose="020B0604020202020204" pitchFamily="34" charset="0"/>
              </a:rPr>
              <a:t>”</a:t>
            </a:r>
          </a:p>
          <a:p>
            <a:pPr marL="285750" indent="-285750" algn="just">
              <a:buClr>
                <a:srgbClr val="FF0000"/>
              </a:buClr>
              <a:buFont typeface="Wingdings" panose="05000000000000000000" pitchFamily="2" charset="2"/>
              <a:buChar char="v"/>
            </a:pPr>
            <a:r>
              <a:rPr lang="en-US" sz="2000" dirty="0">
                <a:solidFill>
                  <a:srgbClr val="3333CC"/>
                </a:solidFill>
                <a:latin typeface="Arial" panose="020B0604020202020204" pitchFamily="34" charset="0"/>
                <a:cs typeface="Arial" panose="020B0604020202020204" pitchFamily="34" charset="0"/>
              </a:rPr>
              <a:t>30/30 </a:t>
            </a:r>
            <a:r>
              <a:rPr lang="en-US" sz="2000" dirty="0" err="1">
                <a:solidFill>
                  <a:srgbClr val="3333CC"/>
                </a:solidFill>
                <a:latin typeface="Arial" panose="020B0604020202020204" pitchFamily="34" charset="0"/>
                <a:cs typeface="Arial" panose="020B0604020202020204" pitchFamily="34" charset="0"/>
              </a:rPr>
              <a:t>trường</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tiểu</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học</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thực</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hiện</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mô</a:t>
            </a:r>
            <a:r>
              <a:rPr lang="en-US" sz="2000" dirty="0">
                <a:solidFill>
                  <a:srgbClr val="3333CC"/>
                </a:solidFill>
                <a:latin typeface="Arial" panose="020B0604020202020204" pitchFamily="34" charset="0"/>
                <a:cs typeface="Arial" panose="020B0604020202020204" pitchFamily="34" charset="0"/>
              </a:rPr>
              <a:t>  </a:t>
            </a:r>
            <a:r>
              <a:rPr lang="en-US" sz="2000" dirty="0" err="1">
                <a:solidFill>
                  <a:srgbClr val="3333CC"/>
                </a:solidFill>
                <a:latin typeface="Arial" panose="020B0604020202020204" pitchFamily="34" charset="0"/>
                <a:cs typeface="Arial" panose="020B0604020202020204" pitchFamily="34" charset="0"/>
              </a:rPr>
              <a:t>hình</a:t>
            </a:r>
            <a:r>
              <a:rPr lang="en-US" sz="2000" dirty="0">
                <a:solidFill>
                  <a:srgbClr val="3333CC"/>
                </a:solidFill>
                <a:latin typeface="Arial" panose="020B0604020202020204" pitchFamily="34" charset="0"/>
                <a:cs typeface="Arial" panose="020B0604020202020204" pitchFamily="34" charset="0"/>
              </a:rPr>
              <a:t> </a:t>
            </a:r>
            <a:r>
              <a:rPr lang="en-US" sz="2000" b="1" dirty="0">
                <a:solidFill>
                  <a:srgbClr val="3333CC"/>
                </a:solidFill>
                <a:latin typeface="Arial" panose="020B0604020202020204" pitchFamily="34" charset="0"/>
                <a:cs typeface="Arial" panose="020B0604020202020204" pitchFamily="34" charset="0"/>
              </a:rPr>
              <a:t>“</a:t>
            </a:r>
            <a:r>
              <a:rPr lang="en-US" sz="2000" b="1" dirty="0" err="1">
                <a:solidFill>
                  <a:srgbClr val="3333CC"/>
                </a:solidFill>
                <a:latin typeface="Arial" panose="020B0604020202020204" pitchFamily="34" charset="0"/>
                <a:cs typeface="Arial" panose="020B0604020202020204" pitchFamily="34" charset="0"/>
              </a:rPr>
              <a:t>Tăng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cường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kiểm</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soát</a:t>
            </a:r>
            <a:r>
              <a:rPr lang="en-US" sz="2000" b="1" dirty="0">
                <a:solidFill>
                  <a:srgbClr val="3333CC"/>
                </a:solidFill>
                <a:latin typeface="Arial" panose="020B0604020202020204" pitchFamily="34" charset="0"/>
                <a:cs typeface="Arial" panose="020B0604020202020204" pitchFamily="34" charset="0"/>
              </a:rPr>
              <a:t> an </a:t>
            </a:r>
            <a:r>
              <a:rPr lang="en-US" sz="2000" b="1" dirty="0" err="1">
                <a:solidFill>
                  <a:srgbClr val="3333CC"/>
                </a:solidFill>
                <a:latin typeface="Arial" panose="020B0604020202020204" pitchFamily="34" charset="0"/>
                <a:cs typeface="Arial" panose="020B0604020202020204" pitchFamily="34" charset="0"/>
              </a:rPr>
              <a:t>toàn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thực</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phẩm</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bếp</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ăn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tập</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thể</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trường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học</a:t>
            </a:r>
            <a:r>
              <a:rPr lang="en-US" sz="2000" b="1" dirty="0">
                <a:solidFill>
                  <a:srgbClr val="3333CC"/>
                </a:solidFill>
                <a:latin typeface="Arial" panose="020B0604020202020204" pitchFamily="34" charset="0"/>
                <a:cs typeface="Arial" panose="020B0604020202020204" pitchFamily="34" charset="0"/>
              </a:rPr>
              <a:t>”</a:t>
            </a:r>
            <a:endParaRPr lang="en-US" sz="2000"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30103" y="2422261"/>
            <a:ext cx="4415911" cy="3093013"/>
          </a:xfrm>
          <a:prstGeom prst="rect">
            <a:avLst/>
          </a:prstGeom>
          <a:ln>
            <a:solidFill>
              <a:srgbClr val="0000FF"/>
            </a:solidFill>
          </a:ln>
        </p:spPr>
      </p:pic>
    </p:spTree>
    <p:extLst>
      <p:ext uri="{BB962C8B-B14F-4D97-AF65-F5344CB8AC3E}">
        <p14:creationId xmlns:p14="http://schemas.microsoft.com/office/powerpoint/2010/main" val="777883296"/>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60375" y="1143000"/>
            <a:ext cx="8403372" cy="10668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en-US" sz="2400">
                <a:solidFill>
                  <a:schemeClr val="tx1"/>
                </a:solidFill>
                <a:latin typeface="Arial" charset="0"/>
                <a:cs typeface="Arial" charset="0"/>
              </a:rPr>
              <a:t> </a:t>
            </a:r>
            <a:r>
              <a:rPr lang="vi-VN" sz="2400">
                <a:solidFill>
                  <a:schemeClr val="tx1"/>
                </a:solidFill>
                <a:latin typeface="Arial" charset="0"/>
                <a:cs typeface="Arial" charset="0"/>
              </a:rPr>
              <a:t>Bếp ăn được bố trí bảo đảm </a:t>
            </a:r>
            <a:r>
              <a:rPr lang="vi-VN" sz="2400" b="1">
                <a:solidFill>
                  <a:srgbClr val="FF0000"/>
                </a:solidFill>
                <a:latin typeface="Arial" charset="0"/>
                <a:cs typeface="Arial" charset="0"/>
              </a:rPr>
              <a:t>không nhiễm chéo </a:t>
            </a:r>
            <a:r>
              <a:rPr lang="vi-VN" sz="2400">
                <a:solidFill>
                  <a:schemeClr val="tx1"/>
                </a:solidFill>
                <a:latin typeface="Arial" charset="0"/>
                <a:cs typeface="Arial" charset="0"/>
              </a:rPr>
              <a:t>giữa thực phẩm chưa qua chế biến và thực phẩm đã qua chế biến.</a:t>
            </a:r>
            <a:endParaRPr lang="en-US" sz="2400">
              <a:solidFill>
                <a:schemeClr val="tx1"/>
              </a:solidFill>
              <a:latin typeface="Arial" charset="0"/>
              <a:cs typeface="Arial" charset="0"/>
            </a:endParaRPr>
          </a:p>
        </p:txBody>
      </p:sp>
      <p:sp>
        <p:nvSpPr>
          <p:cNvPr id="11"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dirty="0">
                <a:solidFill>
                  <a:srgbClr val="0000CC"/>
                </a:solidFill>
              </a:rPr>
              <a:t>CÁC ĐIỀU KIỆN ĐẢM BẢO AN TOÀN THỰC PHẨM</a:t>
            </a:r>
            <a:endParaRPr lang="en-US" altLang="vi-VN" sz="2300" b="1" dirty="0">
              <a:solidFill>
                <a:srgbClr val="0000CC"/>
              </a:solidFill>
            </a:endParaRPr>
          </a:p>
        </p:txBody>
      </p:sp>
      <p:sp>
        <p:nvSpPr>
          <p:cNvPr id="115714" name="AutoShape 2" descr="https://scontent.fhph1-2.fna.fbcdn.net/v/t1.0-9/105521215_1224579134553584_8940637405277047983_n.jpg?_nc_cat=101&amp;_nc_sid=110474&amp;_nc_ohc=jV83Z5HiJDYAX9EyQcO&amp;_nc_ht=scontent.fhph1-2.fna&amp;oh=ddfb55620b6792c0670f37702a1d8483&amp;oe=5F74D56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bwMode="auto">
          <a:xfrm>
            <a:off x="478572" y="2438400"/>
            <a:ext cx="8385175" cy="8382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a:t>Có đủ nước đạt quy chuẩn kỹ thuật phục vụ việc </a:t>
            </a:r>
            <a:r>
              <a:rPr lang="en-US" sz="2400" dirty="0" err="1"/>
              <a:t>sơ</a:t>
            </a:r>
            <a:r>
              <a:rPr lang="en-US" sz="2400" dirty="0"/>
              <a:t> </a:t>
            </a:r>
            <a:r>
              <a:rPr lang="vi-VN" sz="2400" dirty="0"/>
              <a:t>chế biến</a:t>
            </a:r>
            <a:r>
              <a:rPr lang="en-US" sz="2400" dirty="0"/>
              <a:t>  </a:t>
            </a:r>
            <a:r>
              <a:rPr lang="en-US" sz="2400" dirty="0" err="1"/>
              <a:t>thực</a:t>
            </a:r>
            <a:r>
              <a:rPr lang="en-US" sz="2400" dirty="0"/>
              <a:t> </a:t>
            </a:r>
            <a:r>
              <a:rPr lang="en-US" sz="2400" dirty="0" err="1"/>
              <a:t>phẩm</a:t>
            </a:r>
            <a:endParaRPr lang="en-US" sz="2400" dirty="0"/>
          </a:p>
        </p:txBody>
      </p:sp>
      <p:sp>
        <p:nvSpPr>
          <p:cNvPr id="7" name="Rounded Rectangle 6"/>
          <p:cNvSpPr/>
          <p:nvPr/>
        </p:nvSpPr>
        <p:spPr bwMode="auto">
          <a:xfrm>
            <a:off x="505985" y="3505200"/>
            <a:ext cx="8330347" cy="7620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a:t>Có dụng cụ thu gom, chứa đựng rác thải, chất thải bảo đảm vệ sinh.</a:t>
            </a:r>
            <a:endParaRPr lang="en-US" sz="2400" dirty="0"/>
          </a:p>
        </p:txBody>
      </p:sp>
      <p:sp>
        <p:nvSpPr>
          <p:cNvPr id="8" name="Rounded Rectangle 7"/>
          <p:cNvSpPr/>
          <p:nvPr/>
        </p:nvSpPr>
        <p:spPr bwMode="auto">
          <a:xfrm>
            <a:off x="488808" y="4495800"/>
            <a:ext cx="8254147" cy="9144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dirty="0"/>
              <a:t>Cống rãnh ở khu vực cửa hàng, nhà bếp phải thông thoát, không ứ đọng.</a:t>
            </a:r>
            <a:endParaRPr lang="en-US" sz="2400" dirty="0"/>
          </a:p>
        </p:txBody>
      </p:sp>
      <p:sp>
        <p:nvSpPr>
          <p:cNvPr id="9" name="Rounded Rectangle 8"/>
          <p:cNvSpPr/>
          <p:nvPr/>
        </p:nvSpPr>
        <p:spPr bwMode="auto">
          <a:xfrm>
            <a:off x="460375" y="5638800"/>
            <a:ext cx="8282580" cy="939800"/>
          </a:xfrm>
          <a:prstGeom prst="round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algn="just">
              <a:lnSpc>
                <a:spcPct val="110000"/>
              </a:lnSpc>
            </a:pPr>
            <a:r>
              <a:rPr lang="vi-VN" sz="2400"/>
              <a:t>Có thiết bị bảo quản thực phẩm, nhà vệ sinh, rửa tay và thu dọn chất thải, rác thải hàng ngày sạch sẽ.</a:t>
            </a:r>
            <a:endParaRPr lang="en-US" sz="2400"/>
          </a:p>
        </p:txBody>
      </p:sp>
    </p:spTree>
    <p:extLst>
      <p:ext uri="{BB962C8B-B14F-4D97-AF65-F5344CB8AC3E}">
        <p14:creationId xmlns:p14="http://schemas.microsoft.com/office/powerpoint/2010/main" val="4034059690"/>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76200" y="965200"/>
            <a:ext cx="5867400" cy="482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a:solidFill>
                  <a:srgbClr val="C00000"/>
                </a:solidFill>
              </a:rPr>
              <a:t>Tuân thủ thêm các yêu cầu sau:</a:t>
            </a:r>
          </a:p>
        </p:txBody>
      </p:sp>
      <p:sp>
        <p:nvSpPr>
          <p:cNvPr id="5" name="Rounded Rectangle 4"/>
          <p:cNvSpPr/>
          <p:nvPr/>
        </p:nvSpPr>
        <p:spPr bwMode="auto">
          <a:xfrm>
            <a:off x="76200" y="1524000"/>
            <a:ext cx="4953000" cy="4876800"/>
          </a:xfrm>
          <a:prstGeom prst="roundRect">
            <a:avLst/>
          </a:prstGeom>
          <a:solidFill>
            <a:srgbClr val="FFFFCC"/>
          </a:solidFill>
          <a:ln w="9525">
            <a:solidFill>
              <a:schemeClr val="accent1">
                <a:lumMod val="90000"/>
              </a:schemeClr>
            </a:solidFill>
            <a:round/>
            <a:headEnd/>
            <a:tailEnd/>
          </a:ln>
        </p:spPr>
        <p:txBody>
          <a:bodyPr anchor="ctr">
            <a:flatTx/>
          </a:bodyPr>
          <a:lstStyle/>
          <a:p>
            <a:pPr>
              <a:lnSpc>
                <a:spcPct val="120000"/>
              </a:lnSpc>
              <a:buClr>
                <a:srgbClr val="FF0000"/>
              </a:buClr>
              <a:buFont typeface="Wingdings" pitchFamily="2" charset="2"/>
              <a:buChar char="v"/>
            </a:pPr>
            <a:r>
              <a:rPr lang="en-US" sz="2200" b="1">
                <a:solidFill>
                  <a:srgbClr val="0000CC"/>
                </a:solidFill>
              </a:rPr>
              <a:t> </a:t>
            </a:r>
            <a:r>
              <a:rPr lang="vi-VN" sz="2200" b="1">
                <a:solidFill>
                  <a:srgbClr val="6600CC"/>
                </a:solidFill>
              </a:rPr>
              <a:t>Người trực tiếp chế biến thức ăn phải được</a:t>
            </a:r>
            <a:r>
              <a:rPr lang="en-US" sz="2200" b="1">
                <a:solidFill>
                  <a:srgbClr val="6600CC"/>
                </a:solidFill>
              </a:rPr>
              <a:t>:</a:t>
            </a:r>
          </a:p>
          <a:p>
            <a:pPr>
              <a:lnSpc>
                <a:spcPct val="120000"/>
              </a:lnSpc>
              <a:buClr>
                <a:srgbClr val="FF0000"/>
              </a:buClr>
            </a:pPr>
            <a:r>
              <a:rPr lang="en-US" sz="2200" b="1">
                <a:solidFill>
                  <a:srgbClr val="0000CC"/>
                </a:solidFill>
              </a:rPr>
              <a:t>- T</a:t>
            </a:r>
            <a:r>
              <a:rPr lang="vi-VN" sz="2200" b="1">
                <a:solidFill>
                  <a:srgbClr val="0000CC"/>
                </a:solidFill>
              </a:rPr>
              <a:t>ập huấn kiến thức </a:t>
            </a:r>
            <a:r>
              <a:rPr lang="en-US" sz="2200" b="1">
                <a:solidFill>
                  <a:srgbClr val="0000CC"/>
                </a:solidFill>
              </a:rPr>
              <a:t>ATTP </a:t>
            </a:r>
            <a:r>
              <a:rPr lang="vi-VN" sz="2200" b="1">
                <a:solidFill>
                  <a:srgbClr val="0000CC"/>
                </a:solidFill>
              </a:rPr>
              <a:t>và được chủ cơ sở xác nhận</a:t>
            </a:r>
            <a:r>
              <a:rPr lang="en-US" sz="2200" b="1">
                <a:solidFill>
                  <a:srgbClr val="0000CC"/>
                </a:solidFill>
              </a:rPr>
              <a:t>.</a:t>
            </a:r>
          </a:p>
          <a:p>
            <a:pPr>
              <a:lnSpc>
                <a:spcPct val="120000"/>
              </a:lnSpc>
              <a:buClr>
                <a:srgbClr val="FF0000"/>
              </a:buClr>
            </a:pPr>
            <a:r>
              <a:rPr lang="en-US" sz="2200" b="1">
                <a:solidFill>
                  <a:srgbClr val="0000CC"/>
                </a:solidFill>
              </a:rPr>
              <a:t>- K</a:t>
            </a:r>
            <a:r>
              <a:rPr lang="vi-VN" sz="2200" b="1">
                <a:solidFill>
                  <a:srgbClr val="0000CC"/>
                </a:solidFill>
              </a:rPr>
              <a:t>hông bị mắc các bệnh tả, lỵ, thương hàn, viêm gan A, E, viêm da nhiễm trùng, lao phổi, tiêu chảy cấp khi đang sản xuất, kinh doanh thực phẩm.”</a:t>
            </a:r>
            <a:r>
              <a:rPr lang="en-US" sz="2200" b="1">
                <a:solidFill>
                  <a:srgbClr val="FF0000"/>
                </a:solidFill>
              </a:rPr>
              <a:t> (Khám sức khoẻ định kỳ)</a:t>
            </a:r>
          </a:p>
        </p:txBody>
      </p:sp>
      <p:pic>
        <p:nvPicPr>
          <p:cNvPr id="110593" name="Picture 1" descr="C:\Users\Administrator\Desktop\3403_Day-chuyen-so-che-dong-goi-rau-cua-Sao-Viet.jpg"/>
          <p:cNvPicPr>
            <a:picLocks noChangeAspect="1" noChangeArrowheads="1"/>
          </p:cNvPicPr>
          <p:nvPr/>
        </p:nvPicPr>
        <p:blipFill>
          <a:blip r:embed="rId2"/>
          <a:srcRect/>
          <a:stretch>
            <a:fillRect/>
          </a:stretch>
        </p:blipFill>
        <p:spPr bwMode="auto">
          <a:xfrm>
            <a:off x="5249333" y="4181475"/>
            <a:ext cx="3894667" cy="2447925"/>
          </a:xfrm>
          <a:prstGeom prst="rect">
            <a:avLst/>
          </a:prstGeom>
          <a:noFill/>
        </p:spPr>
      </p:pic>
      <p:pic>
        <p:nvPicPr>
          <p:cNvPr id="110595" name="Picture 3"/>
          <p:cNvPicPr>
            <a:picLocks noChangeAspect="1" noChangeArrowheads="1"/>
          </p:cNvPicPr>
          <p:nvPr/>
        </p:nvPicPr>
        <p:blipFill>
          <a:blip r:embed="rId3"/>
          <a:srcRect/>
          <a:stretch>
            <a:fillRect/>
          </a:stretch>
        </p:blipFill>
        <p:spPr bwMode="auto">
          <a:xfrm>
            <a:off x="6172200" y="990600"/>
            <a:ext cx="2374829" cy="3131256"/>
          </a:xfrm>
          <a:prstGeom prst="rect">
            <a:avLst/>
          </a:prstGeom>
          <a:noFill/>
          <a:ln w="9525">
            <a:noFill/>
            <a:miter lim="800000"/>
            <a:headEnd/>
            <a:tailEnd/>
          </a:ln>
          <a:effectLst/>
        </p:spPr>
      </p:pic>
      <p:sp>
        <p:nvSpPr>
          <p:cNvPr id="9"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dirty="0">
                <a:solidFill>
                  <a:srgbClr val="0000CC"/>
                </a:solidFill>
              </a:rPr>
              <a:t>CÁC ĐIỀU KIỆN ĐẢM BẢO AN TOÀN THỰC PHẨM</a:t>
            </a:r>
            <a:endParaRPr lang="en-US" altLang="vi-VN" sz="2300" b="1" dirty="0">
              <a:solidFill>
                <a:srgbClr val="0000CC"/>
              </a:solidFill>
            </a:endParaRPr>
          </a:p>
        </p:txBody>
      </p:sp>
    </p:spTree>
    <p:extLst>
      <p:ext uri="{BB962C8B-B14F-4D97-AF65-F5344CB8AC3E}">
        <p14:creationId xmlns:p14="http://schemas.microsoft.com/office/powerpoint/2010/main" val="4144398657"/>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04800" y="1676400"/>
            <a:ext cx="4114800" cy="3733800"/>
          </a:xfrm>
          <a:prstGeom prst="roundRect">
            <a:avLst/>
          </a:prstGeom>
          <a:solidFill>
            <a:srgbClr val="FFFFCC"/>
          </a:solidFill>
          <a:ln w="9525">
            <a:solidFill>
              <a:schemeClr val="accent1">
                <a:lumMod val="90000"/>
              </a:schemeClr>
            </a:solidFill>
            <a:round/>
            <a:headEnd/>
            <a:tailEnd/>
          </a:ln>
        </p:spPr>
        <p:txBody>
          <a:bodyPr anchor="ctr">
            <a:flatTx/>
          </a:bodyPr>
          <a:lstStyle/>
          <a:p>
            <a:pPr algn="just">
              <a:lnSpc>
                <a:spcPct val="120000"/>
              </a:lnSpc>
              <a:buClr>
                <a:srgbClr val="FF0000"/>
              </a:buClr>
            </a:pPr>
            <a:r>
              <a:rPr lang="vi-VN" sz="2400" b="1">
                <a:solidFill>
                  <a:srgbClr val="0000CC"/>
                </a:solidFill>
              </a:rPr>
              <a:t>Sử dụng thực phẩm, nguyên liệu thực phẩm phải rõ nguồn gốc và bảo đảm an toàn</a:t>
            </a:r>
            <a:r>
              <a:rPr lang="en-US" sz="2400" b="1">
                <a:solidFill>
                  <a:srgbClr val="0000CC"/>
                </a:solidFill>
              </a:rPr>
              <a:t>.</a:t>
            </a:r>
          </a:p>
        </p:txBody>
      </p:sp>
      <p:sp>
        <p:nvSpPr>
          <p:cNvPr id="4" name="Rounded Rectangle 3"/>
          <p:cNvSpPr/>
          <p:nvPr/>
        </p:nvSpPr>
        <p:spPr bwMode="auto">
          <a:xfrm>
            <a:off x="76200" y="965200"/>
            <a:ext cx="5867400" cy="4826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200" b="1">
                <a:solidFill>
                  <a:srgbClr val="C00000"/>
                </a:solidFill>
              </a:rPr>
              <a:t>Tuân thủ thêm các yêu cầu sau:</a:t>
            </a:r>
          </a:p>
        </p:txBody>
      </p:sp>
      <p:sp>
        <p:nvSpPr>
          <p:cNvPr id="10" name="Rectangle 9"/>
          <p:cNvSpPr/>
          <p:nvPr/>
        </p:nvSpPr>
        <p:spPr bwMode="auto">
          <a:xfrm>
            <a:off x="4495800" y="1828800"/>
            <a:ext cx="4495800" cy="3200400"/>
          </a:xfrm>
          <a:prstGeom prst="rect">
            <a:avLst/>
          </a:prstGeom>
          <a:blipFill dpi="0" rotWithShape="0">
            <a:blip r:embed="rId2"/>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FFFF"/>
            </a:extrusionClr>
          </a:sp3d>
        </p:spPr>
        <p:txBody>
          <a:bodyPr anchor="ctr">
            <a:flatTx/>
          </a:bodyPr>
          <a:lstStyle/>
          <a:p>
            <a:pPr marL="0" marR="0" indent="0" algn="ctr" defTabSz="914400" eaLnBrk="0" latinLnBrk="0" hangingPunct="0">
              <a:lnSpc>
                <a:spcPct val="150000"/>
              </a:lnSpc>
              <a:buClrTx/>
              <a:buSzTx/>
              <a:buFontTx/>
              <a:buNone/>
              <a:tabLst/>
            </a:pPr>
            <a:r>
              <a:rPr lang="en-US" b="1">
                <a:solidFill>
                  <a:srgbClr val="C00000"/>
                </a:solidFill>
              </a:rPr>
              <a:t>PHẢI CÓ</a:t>
            </a:r>
          </a:p>
          <a:p>
            <a:pPr marL="0" marR="0" indent="0" defTabSz="914400" eaLnBrk="0" latinLnBrk="0" hangingPunct="0">
              <a:lnSpc>
                <a:spcPct val="150000"/>
              </a:lnSpc>
              <a:buClrTx/>
              <a:buSzTx/>
              <a:buFontTx/>
              <a:buChar char="-"/>
              <a:tabLst/>
            </a:pPr>
            <a:r>
              <a:rPr lang="en-US" b="1">
                <a:solidFill>
                  <a:srgbClr val="6600CC"/>
                </a:solidFill>
              </a:rPr>
              <a:t> HỢP ĐỒNG MUA BÁN, </a:t>
            </a:r>
          </a:p>
          <a:p>
            <a:pPr marL="0" marR="0" indent="0" defTabSz="914400" eaLnBrk="0" latinLnBrk="0" hangingPunct="0">
              <a:lnSpc>
                <a:spcPct val="150000"/>
              </a:lnSpc>
              <a:buClrTx/>
              <a:buSzTx/>
              <a:buFontTx/>
              <a:buChar char="-"/>
              <a:tabLst/>
            </a:pPr>
            <a:r>
              <a:rPr lang="en-US" b="1">
                <a:solidFill>
                  <a:srgbClr val="6600CC"/>
                </a:solidFill>
              </a:rPr>
              <a:t> HOÁ ĐƠN CHỨNG TỪ, </a:t>
            </a:r>
          </a:p>
          <a:p>
            <a:pPr eaLnBrk="0" hangingPunct="0">
              <a:lnSpc>
                <a:spcPct val="150000"/>
              </a:lnSpc>
              <a:buFontTx/>
              <a:buChar char="-"/>
            </a:pPr>
            <a:r>
              <a:rPr lang="en-US" b="1">
                <a:solidFill>
                  <a:srgbClr val="6600CC"/>
                </a:solidFill>
              </a:rPr>
              <a:t> PHIẾU XUẤT KHO, GIAO NHẬN HÀNG</a:t>
            </a:r>
          </a:p>
          <a:p>
            <a:pPr marL="0" marR="0" indent="0" defTabSz="914400" eaLnBrk="0" latinLnBrk="0" hangingPunct="0">
              <a:lnSpc>
                <a:spcPct val="150000"/>
              </a:lnSpc>
              <a:buClrTx/>
              <a:buSzTx/>
              <a:buFontTx/>
              <a:buChar char="-"/>
              <a:tabLst/>
            </a:pPr>
            <a:r>
              <a:rPr lang="en-US" b="1">
                <a:solidFill>
                  <a:srgbClr val="6600CC"/>
                </a:solidFill>
              </a:rPr>
              <a:t> HỒ SƠ  NGUỒN GỐC THỰC PHẨM</a:t>
            </a:r>
          </a:p>
        </p:txBody>
      </p:sp>
      <p:sp>
        <p:nvSpPr>
          <p:cNvPr id="7"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400" b="1" dirty="0">
                <a:solidFill>
                  <a:srgbClr val="0000CC"/>
                </a:solidFill>
              </a:rPr>
              <a:t>CÁC ĐIỀU KIỆN ĐẢM BẢO AN TOÀN THỰC PHẨM</a:t>
            </a:r>
            <a:endParaRPr lang="en-US" altLang="vi-VN" sz="2300" b="1" dirty="0">
              <a:solidFill>
                <a:srgbClr val="0000CC"/>
              </a:solidFill>
            </a:endParaRPr>
          </a:p>
        </p:txBody>
      </p:sp>
    </p:spTree>
    <p:extLst>
      <p:ext uri="{BB962C8B-B14F-4D97-AF65-F5344CB8AC3E}">
        <p14:creationId xmlns:p14="http://schemas.microsoft.com/office/powerpoint/2010/main" val="3002018846"/>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0" y="-7620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algn="ctr" defTabSz="912813" eaLnBrk="0" hangingPunct="0">
              <a:lnSpc>
                <a:spcPct val="125000"/>
              </a:lnSpc>
              <a:defRPr/>
            </a:pPr>
            <a:r>
              <a:rPr lang="en-US" altLang="en-US" sz="2400" b="1">
                <a:solidFill>
                  <a:srgbClr val="0000CC"/>
                </a:solidFill>
              </a:rPr>
              <a:t>THỰC HÀNH TỐT </a:t>
            </a:r>
            <a:r>
              <a:rPr lang="en-US" altLang="en-US" sz="2400" b="1">
                <a:solidFill>
                  <a:srgbClr val="C00000"/>
                </a:solidFill>
              </a:rPr>
              <a:t>VỆ SINH CÁ NHÂN</a:t>
            </a:r>
            <a:endParaRPr lang="en-US" altLang="vi-VN" sz="2400" b="1">
              <a:solidFill>
                <a:srgbClr val="C00000"/>
              </a:solidFill>
            </a:endParaRPr>
          </a:p>
        </p:txBody>
      </p:sp>
      <p:pic>
        <p:nvPicPr>
          <p:cNvPr id="97282" name="Picture 2" descr="Chọn đồng phục bảo hộ lao động cho công nhân ngành thực phẩm - Sông TràSông  Trà"/>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167008"/>
            <a:ext cx="4762500" cy="287655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bwMode="auto">
          <a:xfrm>
            <a:off x="6275127" y="4572000"/>
            <a:ext cx="2514600" cy="18288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1600" b="1" spc="-5">
                <a:solidFill>
                  <a:srgbClr val="C00000"/>
                </a:solidFill>
                <a:latin typeface="Times New Roman"/>
                <a:cs typeface="Times New Roman"/>
              </a:rPr>
              <a:t>Không </a:t>
            </a:r>
            <a:r>
              <a:rPr lang="vi-VN" sz="1600" b="1">
                <a:solidFill>
                  <a:srgbClr val="C00000"/>
                </a:solidFill>
                <a:latin typeface="Times New Roman"/>
                <a:cs typeface="Times New Roman"/>
              </a:rPr>
              <a:t>để móng tay dài, </a:t>
            </a:r>
            <a:r>
              <a:rPr lang="vi-VN" sz="1600" b="1">
                <a:solidFill>
                  <a:srgbClr val="0000CC"/>
                </a:solidFill>
                <a:latin typeface="Times New Roman"/>
                <a:cs typeface="Times New Roman"/>
              </a:rPr>
              <a:t>giữ tay</a:t>
            </a:r>
            <a:r>
              <a:rPr lang="en-US" sz="1600" b="1">
                <a:solidFill>
                  <a:srgbClr val="0000CC"/>
                </a:solidFill>
                <a:latin typeface="Times New Roman"/>
                <a:cs typeface="Times New Roman"/>
              </a:rPr>
              <a:t> </a:t>
            </a:r>
            <a:r>
              <a:rPr lang="vi-VN" sz="1600" b="1">
                <a:solidFill>
                  <a:srgbClr val="0000CC"/>
                </a:solidFill>
                <a:latin typeface="Times New Roman"/>
                <a:cs typeface="Times New Roman"/>
              </a:rPr>
              <a:t>sạch</a:t>
            </a:r>
            <a:r>
              <a:rPr lang="vi-VN" sz="1600" b="1" spc="-10">
                <a:solidFill>
                  <a:srgbClr val="0000CC"/>
                </a:solidFill>
                <a:latin typeface="Times New Roman"/>
                <a:cs typeface="Times New Roman"/>
              </a:rPr>
              <a:t> </a:t>
            </a:r>
            <a:r>
              <a:rPr lang="vi-VN" sz="1600" b="1" spc="-5">
                <a:solidFill>
                  <a:srgbClr val="0000CC"/>
                </a:solidFill>
                <a:latin typeface="Times New Roman"/>
                <a:cs typeface="Times New Roman"/>
              </a:rPr>
              <a:t>sẽ.</a:t>
            </a:r>
            <a:r>
              <a:rPr lang="en-US" sz="1600" b="1" spc="-5">
                <a:solidFill>
                  <a:srgbClr val="0000CC"/>
                </a:solidFill>
                <a:latin typeface="Times New Roman"/>
                <a:cs typeface="Times New Roman"/>
              </a:rPr>
              <a:t> </a:t>
            </a:r>
            <a:r>
              <a:rPr lang="vi-VN" sz="1600" b="1">
                <a:solidFill>
                  <a:srgbClr val="0000CC"/>
                </a:solidFill>
                <a:latin typeface="Times New Roman"/>
                <a:cs typeface="Times New Roman"/>
              </a:rPr>
              <a:t>Thực hiện </a:t>
            </a:r>
            <a:r>
              <a:rPr lang="vi-VN" sz="1600" b="1">
                <a:solidFill>
                  <a:srgbClr val="C00000"/>
                </a:solidFill>
                <a:latin typeface="Times New Roman"/>
                <a:cs typeface="Times New Roman"/>
              </a:rPr>
              <a:t>“Thực hành tốt</a:t>
            </a:r>
            <a:r>
              <a:rPr lang="en-US" sz="1600" b="1">
                <a:solidFill>
                  <a:srgbClr val="C00000"/>
                </a:solidFill>
                <a:latin typeface="Times New Roman"/>
                <a:cs typeface="Times New Roman"/>
              </a:rPr>
              <a:t> vệ sinh </a:t>
            </a:r>
            <a:r>
              <a:rPr lang="vi-VN" sz="1600" b="1">
                <a:solidFill>
                  <a:srgbClr val="C00000"/>
                </a:solidFill>
                <a:latin typeface="Times New Roman"/>
                <a:cs typeface="Times New Roman"/>
              </a:rPr>
              <a:t> bàn</a:t>
            </a:r>
            <a:r>
              <a:rPr lang="vi-VN" sz="1600" b="1" spc="-10">
                <a:solidFill>
                  <a:srgbClr val="C00000"/>
                </a:solidFill>
                <a:latin typeface="Times New Roman"/>
                <a:cs typeface="Times New Roman"/>
              </a:rPr>
              <a:t> </a:t>
            </a:r>
            <a:r>
              <a:rPr lang="vi-VN" sz="1600" b="1">
                <a:solidFill>
                  <a:srgbClr val="C00000"/>
                </a:solidFill>
                <a:latin typeface="Times New Roman"/>
                <a:cs typeface="Times New Roman"/>
              </a:rPr>
              <a:t>tay”.</a:t>
            </a:r>
            <a:endParaRPr lang="en-US" sz="1600" b="1">
              <a:solidFill>
                <a:srgbClr val="C00000"/>
              </a:solidFill>
              <a:latin typeface="Times New Roman"/>
              <a:cs typeface="Times New Roman"/>
            </a:endParaRPr>
          </a:p>
          <a:p>
            <a:pPr marL="0" marR="0" indent="0" algn="ctr" defTabSz="914400" eaLnBrk="0" latinLnBrk="0" hangingPunct="0">
              <a:lnSpc>
                <a:spcPct val="100000"/>
              </a:lnSpc>
              <a:buClrTx/>
              <a:buSzTx/>
              <a:buFontTx/>
              <a:buNone/>
              <a:tabLst/>
            </a:pPr>
            <a:endParaRPr lang="en-US" sz="1600" b="1">
              <a:solidFill>
                <a:srgbClr val="0000CC"/>
              </a:solidFill>
              <a:latin typeface="Times New Roman"/>
              <a:cs typeface="Times New Roman"/>
            </a:endParaRPr>
          </a:p>
        </p:txBody>
      </p:sp>
      <p:sp>
        <p:nvSpPr>
          <p:cNvPr id="13" name="Rounded Rectangle 12"/>
          <p:cNvSpPr/>
          <p:nvPr/>
        </p:nvSpPr>
        <p:spPr bwMode="auto">
          <a:xfrm>
            <a:off x="6019800" y="1295400"/>
            <a:ext cx="2819400" cy="9906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a:solidFill>
                  <a:srgbClr val="0000CC"/>
                </a:solidFill>
                <a:latin typeface="Times New Roman"/>
                <a:cs typeface="Times New Roman"/>
              </a:rPr>
              <a:t>Thường xuyên tắm rửa, gội đầu trước khi đi làm và </a:t>
            </a:r>
            <a:r>
              <a:rPr lang="vi-VN" sz="1600" b="1" spc="-5">
                <a:solidFill>
                  <a:srgbClr val="0000CC"/>
                </a:solidFill>
                <a:latin typeface="Times New Roman"/>
                <a:cs typeface="Times New Roman"/>
              </a:rPr>
              <a:t>sau </a:t>
            </a:r>
            <a:r>
              <a:rPr lang="vi-VN" sz="1600" b="1">
                <a:solidFill>
                  <a:srgbClr val="0000CC"/>
                </a:solidFill>
                <a:latin typeface="Times New Roman"/>
                <a:cs typeface="Times New Roman"/>
              </a:rPr>
              <a:t>khi đi làm</a:t>
            </a:r>
            <a:r>
              <a:rPr lang="vi-VN" sz="1600" b="1" spc="-55">
                <a:solidFill>
                  <a:srgbClr val="0000CC"/>
                </a:solidFill>
                <a:latin typeface="Times New Roman"/>
                <a:cs typeface="Times New Roman"/>
              </a:rPr>
              <a:t> </a:t>
            </a:r>
            <a:r>
              <a:rPr lang="vi-VN" sz="1600" b="1">
                <a:solidFill>
                  <a:srgbClr val="0000CC"/>
                </a:solidFill>
                <a:latin typeface="Times New Roman"/>
                <a:cs typeface="Times New Roman"/>
              </a:rPr>
              <a:t>về.</a:t>
            </a:r>
            <a:endParaRPr lang="en-US" sz="1600" b="1">
              <a:solidFill>
                <a:srgbClr val="0000CC"/>
              </a:solidFill>
              <a:latin typeface="Times New Roman"/>
              <a:cs typeface="Times New Roman"/>
            </a:endParaRPr>
          </a:p>
        </p:txBody>
      </p:sp>
      <p:sp>
        <p:nvSpPr>
          <p:cNvPr id="14" name="Rounded Rectangle 13"/>
          <p:cNvSpPr/>
          <p:nvPr/>
        </p:nvSpPr>
        <p:spPr bwMode="auto">
          <a:xfrm>
            <a:off x="152400" y="2895600"/>
            <a:ext cx="2971800" cy="12192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spc="-5">
                <a:solidFill>
                  <a:srgbClr val="0000CC"/>
                </a:solidFill>
                <a:latin typeface="Times New Roman"/>
                <a:cs typeface="Times New Roman"/>
              </a:rPr>
              <a:t>Khi </a:t>
            </a:r>
            <a:r>
              <a:rPr lang="vi-VN" sz="1600" b="1">
                <a:solidFill>
                  <a:srgbClr val="0000CC"/>
                </a:solidFill>
                <a:latin typeface="Times New Roman"/>
                <a:cs typeface="Times New Roman"/>
              </a:rPr>
              <a:t>có </a:t>
            </a:r>
            <a:r>
              <a:rPr lang="vi-VN" sz="1600" b="1">
                <a:solidFill>
                  <a:srgbClr val="FF0000"/>
                </a:solidFill>
                <a:latin typeface="Times New Roman"/>
                <a:cs typeface="Times New Roman"/>
              </a:rPr>
              <a:t>vết thương trên da</a:t>
            </a:r>
            <a:r>
              <a:rPr lang="vi-VN" sz="1600" b="1">
                <a:solidFill>
                  <a:srgbClr val="0000CC"/>
                </a:solidFill>
                <a:latin typeface="Times New Roman"/>
                <a:cs typeface="Times New Roman"/>
              </a:rPr>
              <a:t>, cần được băng bó kín bằng băng gạc không  thấm</a:t>
            </a:r>
            <a:r>
              <a:rPr lang="vi-VN" sz="1600" b="1" spc="-5">
                <a:solidFill>
                  <a:srgbClr val="0000CC"/>
                </a:solidFill>
                <a:latin typeface="Times New Roman"/>
                <a:cs typeface="Times New Roman"/>
              </a:rPr>
              <a:t> </a:t>
            </a:r>
            <a:r>
              <a:rPr lang="vi-VN" sz="1600" b="1">
                <a:solidFill>
                  <a:srgbClr val="0000CC"/>
                </a:solidFill>
                <a:latin typeface="Times New Roman"/>
                <a:cs typeface="Times New Roman"/>
              </a:rPr>
              <a:t>nước.</a:t>
            </a:r>
            <a:endParaRPr lang="en-US" sz="1600" b="1">
              <a:solidFill>
                <a:srgbClr val="C00000"/>
              </a:solidFill>
              <a:latin typeface="Times New Roman"/>
              <a:cs typeface="Times New Roman"/>
            </a:endParaRPr>
          </a:p>
        </p:txBody>
      </p:sp>
      <p:sp>
        <p:nvSpPr>
          <p:cNvPr id="15" name="Rounded Rectangle 14"/>
          <p:cNvSpPr/>
          <p:nvPr/>
        </p:nvSpPr>
        <p:spPr bwMode="auto">
          <a:xfrm>
            <a:off x="533400" y="5029200"/>
            <a:ext cx="2971800" cy="12192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sz="1600" b="1" spc="-10">
                <a:solidFill>
                  <a:srgbClr val="0000CC"/>
                </a:solidFill>
                <a:latin typeface="Times New Roman"/>
                <a:cs typeface="Times New Roman"/>
              </a:rPr>
              <a:t>Trang</a:t>
            </a:r>
            <a:r>
              <a:rPr lang="vi-VN" sz="1600" b="1" spc="-45">
                <a:solidFill>
                  <a:srgbClr val="0000CC"/>
                </a:solidFill>
                <a:latin typeface="Times New Roman"/>
                <a:cs typeface="Times New Roman"/>
              </a:rPr>
              <a:t> </a:t>
            </a:r>
            <a:r>
              <a:rPr lang="vi-VN" sz="1600" b="1">
                <a:solidFill>
                  <a:srgbClr val="0000CC"/>
                </a:solidFill>
                <a:latin typeface="Times New Roman"/>
                <a:cs typeface="Times New Roman"/>
              </a:rPr>
              <a:t>phục</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cá</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nhân</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luôn</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giữ</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vệ</a:t>
            </a:r>
            <a:r>
              <a:rPr lang="vi-VN" sz="1600" b="1" spc="-40">
                <a:solidFill>
                  <a:srgbClr val="0000CC"/>
                </a:solidFill>
                <a:latin typeface="Times New Roman"/>
                <a:cs typeface="Times New Roman"/>
              </a:rPr>
              <a:t> </a:t>
            </a:r>
            <a:r>
              <a:rPr lang="vi-VN" sz="1600" b="1" spc="-5">
                <a:solidFill>
                  <a:srgbClr val="0000CC"/>
                </a:solidFill>
                <a:latin typeface="Times New Roman"/>
                <a:cs typeface="Times New Roman"/>
              </a:rPr>
              <a:t>sinh</a:t>
            </a:r>
            <a:r>
              <a:rPr lang="vi-VN" sz="1600" b="1" spc="-40">
                <a:solidFill>
                  <a:srgbClr val="0000CC"/>
                </a:solidFill>
                <a:latin typeface="Times New Roman"/>
                <a:cs typeface="Times New Roman"/>
              </a:rPr>
              <a:t> </a:t>
            </a:r>
            <a:r>
              <a:rPr lang="vi-VN" sz="1600" b="1" spc="-5">
                <a:solidFill>
                  <a:srgbClr val="0000CC"/>
                </a:solidFill>
                <a:latin typeface="Times New Roman"/>
                <a:cs typeface="Times New Roman"/>
              </a:rPr>
              <a:t>sạch</a:t>
            </a:r>
            <a:r>
              <a:rPr lang="vi-VN" sz="1600" b="1" spc="-45">
                <a:solidFill>
                  <a:srgbClr val="0000CC"/>
                </a:solidFill>
                <a:latin typeface="Times New Roman"/>
                <a:cs typeface="Times New Roman"/>
              </a:rPr>
              <a:t> </a:t>
            </a:r>
            <a:r>
              <a:rPr lang="vi-VN" sz="1600" b="1" spc="-5">
                <a:solidFill>
                  <a:srgbClr val="0000CC"/>
                </a:solidFill>
                <a:latin typeface="Times New Roman"/>
                <a:cs typeface="Times New Roman"/>
              </a:rPr>
              <a:t>sẽ,</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gọn</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gàng;</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tốt</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nhất</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cần</a:t>
            </a:r>
            <a:r>
              <a:rPr lang="vi-VN" sz="1600" b="1" spc="-40">
                <a:solidFill>
                  <a:srgbClr val="0000CC"/>
                </a:solidFill>
                <a:latin typeface="Times New Roman"/>
                <a:cs typeface="Times New Roman"/>
              </a:rPr>
              <a:t> </a:t>
            </a:r>
            <a:r>
              <a:rPr lang="vi-VN" sz="1600" b="1">
                <a:solidFill>
                  <a:srgbClr val="0000CC"/>
                </a:solidFill>
                <a:latin typeface="Times New Roman"/>
                <a:cs typeface="Times New Roman"/>
              </a:rPr>
              <a:t>có</a:t>
            </a:r>
            <a:r>
              <a:rPr lang="vi-VN" sz="1600" b="1" spc="-40">
                <a:solidFill>
                  <a:srgbClr val="0000CC"/>
                </a:solidFill>
                <a:latin typeface="Times New Roman"/>
                <a:cs typeface="Times New Roman"/>
              </a:rPr>
              <a:t> </a:t>
            </a:r>
            <a:r>
              <a:rPr lang="vi-VN" sz="1600" b="1">
                <a:solidFill>
                  <a:srgbClr val="FF0000"/>
                </a:solidFill>
                <a:latin typeface="Times New Roman"/>
                <a:cs typeface="Times New Roman"/>
              </a:rPr>
              <a:t>mũ</a:t>
            </a:r>
            <a:r>
              <a:rPr lang="en-US" sz="1600" b="1">
                <a:solidFill>
                  <a:srgbClr val="FF0000"/>
                </a:solidFill>
                <a:latin typeface="Times New Roman"/>
                <a:cs typeface="Times New Roman"/>
              </a:rPr>
              <a:t> </a:t>
            </a:r>
            <a:r>
              <a:rPr lang="vi-VN" sz="1600" b="1">
                <a:solidFill>
                  <a:srgbClr val="FF0000"/>
                </a:solidFill>
                <a:latin typeface="Times New Roman"/>
                <a:cs typeface="Times New Roman"/>
              </a:rPr>
              <a:t>chụp tóc </a:t>
            </a:r>
            <a:r>
              <a:rPr lang="vi-VN" sz="1600" b="1">
                <a:solidFill>
                  <a:srgbClr val="0000CC"/>
                </a:solidFill>
                <a:latin typeface="Times New Roman"/>
                <a:cs typeface="Times New Roman"/>
              </a:rPr>
              <a:t>khi tiếp xúc với thực</a:t>
            </a:r>
            <a:r>
              <a:rPr lang="vi-VN" sz="1600" b="1" spc="-10">
                <a:solidFill>
                  <a:srgbClr val="0000CC"/>
                </a:solidFill>
                <a:latin typeface="Times New Roman"/>
                <a:cs typeface="Times New Roman"/>
              </a:rPr>
              <a:t> </a:t>
            </a:r>
            <a:r>
              <a:rPr lang="vi-VN" sz="1600" b="1">
                <a:solidFill>
                  <a:srgbClr val="0000CC"/>
                </a:solidFill>
                <a:latin typeface="Times New Roman"/>
                <a:cs typeface="Times New Roman"/>
              </a:rPr>
              <a:t>phẩm.</a:t>
            </a:r>
            <a:endParaRPr lang="en-US" sz="1600" b="1">
              <a:solidFill>
                <a:srgbClr val="C00000"/>
              </a:solidFill>
              <a:latin typeface="Times New Roman"/>
              <a:cs typeface="Times New Roman"/>
            </a:endParaRPr>
          </a:p>
        </p:txBody>
      </p:sp>
      <p:sp>
        <p:nvSpPr>
          <p:cNvPr id="16" name="Rounded Rectangle 15"/>
          <p:cNvSpPr/>
          <p:nvPr/>
        </p:nvSpPr>
        <p:spPr bwMode="auto">
          <a:xfrm>
            <a:off x="533400" y="1143000"/>
            <a:ext cx="2514600" cy="990600"/>
          </a:xfrm>
          <a:prstGeom prst="roundRect">
            <a:avLst/>
          </a:prstGeom>
          <a:solidFill>
            <a:schemeClr val="bg1"/>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0" latinLnBrk="0" hangingPunct="0">
              <a:lnSpc>
                <a:spcPct val="100000"/>
              </a:lnSpc>
              <a:buClrTx/>
              <a:buSzTx/>
              <a:buFontTx/>
              <a:buNone/>
              <a:tabLst/>
            </a:pPr>
            <a:r>
              <a:rPr lang="vi-VN" b="1" spc="-5">
                <a:solidFill>
                  <a:srgbClr val="0000CC"/>
                </a:solidFill>
                <a:latin typeface="Times New Roman"/>
                <a:cs typeface="Times New Roman"/>
              </a:rPr>
              <a:t>Duy </a:t>
            </a:r>
            <a:r>
              <a:rPr lang="vi-VN" b="1">
                <a:solidFill>
                  <a:srgbClr val="0000CC"/>
                </a:solidFill>
                <a:latin typeface="Times New Roman"/>
                <a:cs typeface="Times New Roman"/>
              </a:rPr>
              <a:t>trì định kỳ hàng năm </a:t>
            </a:r>
            <a:r>
              <a:rPr lang="vi-VN" b="1">
                <a:solidFill>
                  <a:srgbClr val="C00000"/>
                </a:solidFill>
                <a:latin typeface="Times New Roman"/>
                <a:cs typeface="Times New Roman"/>
              </a:rPr>
              <a:t>khám </a:t>
            </a:r>
            <a:r>
              <a:rPr lang="vi-VN" b="1" spc="-5">
                <a:solidFill>
                  <a:srgbClr val="C00000"/>
                </a:solidFill>
                <a:latin typeface="Times New Roman"/>
                <a:cs typeface="Times New Roman"/>
              </a:rPr>
              <a:t>sức </a:t>
            </a:r>
            <a:r>
              <a:rPr lang="vi-VN" b="1">
                <a:solidFill>
                  <a:srgbClr val="C00000"/>
                </a:solidFill>
                <a:latin typeface="Times New Roman"/>
                <a:cs typeface="Times New Roman"/>
              </a:rPr>
              <a:t>khoẻ</a:t>
            </a:r>
            <a:endParaRPr lang="en-US" b="1">
              <a:solidFill>
                <a:srgbClr val="0000CC"/>
              </a:solidFill>
              <a:latin typeface="Times New Roman"/>
              <a:cs typeface="Times New Roman"/>
            </a:endParaRPr>
          </a:p>
        </p:txBody>
      </p:sp>
    </p:spTree>
    <p:extLst>
      <p:ext uri="{BB962C8B-B14F-4D97-AF65-F5344CB8AC3E}">
        <p14:creationId xmlns:p14="http://schemas.microsoft.com/office/powerpoint/2010/main" val="2637339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47800"/>
            <a:ext cx="6324600" cy="1923604"/>
          </a:xfrm>
          <a:prstGeom prst="rect">
            <a:avLst/>
          </a:prstGeom>
        </p:spPr>
        <p:txBody>
          <a:bodyPr wrap="square">
            <a:spAutoFit/>
          </a:bodyPr>
          <a:lstStyle/>
          <a:p>
            <a:pPr marL="241300" marR="3010535" algn="just">
              <a:lnSpc>
                <a:spcPct val="119000"/>
              </a:lnSpc>
              <a:spcBef>
                <a:spcPts val="600"/>
              </a:spcBef>
              <a:tabLst>
                <a:tab pos="339090" algn="l"/>
              </a:tabLst>
            </a:pPr>
            <a:r>
              <a:rPr lang="en-US" sz="2000" b="1">
                <a:solidFill>
                  <a:srgbClr val="0000CC"/>
                </a:solidFill>
                <a:latin typeface="Times New Roman"/>
                <a:cs typeface="Times New Roman"/>
              </a:rPr>
              <a:t>Dụng cụ ăn uống, chứa đựng thực phẩm chín đảm bảo không thôi nhiễm qua thực phẩm, đảm bảo vệ sinh</a:t>
            </a:r>
            <a:endParaRPr lang="vi-VN" sz="2000" b="1">
              <a:solidFill>
                <a:srgbClr val="0000CC"/>
              </a:solidFill>
              <a:latin typeface="Times New Roman"/>
              <a:cs typeface="Times New Roman"/>
            </a:endParaRPr>
          </a:p>
        </p:txBody>
      </p:sp>
      <p:sp>
        <p:nvSpPr>
          <p:cNvPr id="6" name="Rectangle 2"/>
          <p:cNvSpPr txBox="1">
            <a:spLocks/>
          </p:cNvSpPr>
          <p:nvPr/>
        </p:nvSpPr>
        <p:spPr bwMode="auto">
          <a:xfrm>
            <a:off x="0" y="-76200"/>
            <a:ext cx="9144000" cy="685800"/>
          </a:xfrm>
          <a:prstGeom prst="rect">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vert="horz" wrap="square" lIns="91436" tIns="45719" rIns="91436" bIns="45719" numCol="1" anchor="ctr" anchorCtr="0" compatLnSpc="1">
            <a:prstTxWarp prst="textNoShape">
              <a:avLst/>
            </a:prstTxWarp>
            <a:flatTx/>
          </a:bodyPr>
          <a:lstStyle/>
          <a:p>
            <a:pPr algn="ctr" defTabSz="912813" eaLnBrk="0" hangingPunct="0">
              <a:lnSpc>
                <a:spcPct val="125000"/>
              </a:lnSpc>
              <a:defRPr/>
            </a:pPr>
            <a:r>
              <a:rPr lang="en-US" altLang="en-US" sz="2400" b="1">
                <a:solidFill>
                  <a:srgbClr val="0000CC"/>
                </a:solidFill>
              </a:rPr>
              <a:t>THỰC HÀNH TỐT </a:t>
            </a:r>
            <a:r>
              <a:rPr lang="en-US" altLang="en-US" sz="2400" b="1">
                <a:solidFill>
                  <a:srgbClr val="C00000"/>
                </a:solidFill>
              </a:rPr>
              <a:t>VỆ SINH DỤNG CỤ ĂN UỐNG</a:t>
            </a:r>
            <a:endParaRPr lang="en-US" altLang="vi-VN" sz="2400" b="1">
              <a:solidFill>
                <a:srgbClr val="C00000"/>
              </a:solidFill>
            </a:endParaRPr>
          </a:p>
        </p:txBody>
      </p:sp>
      <p:pic>
        <p:nvPicPr>
          <p:cNvPr id="173058" name="Picture 2" descr="C:\Users\Administrator\Desktop\7f81765685d006cbf7893d7d1b5679ca.jpg"/>
          <p:cNvPicPr>
            <a:picLocks noChangeAspect="1" noChangeArrowheads="1"/>
          </p:cNvPicPr>
          <p:nvPr/>
        </p:nvPicPr>
        <p:blipFill>
          <a:blip r:embed="rId2"/>
          <a:srcRect/>
          <a:stretch>
            <a:fillRect/>
          </a:stretch>
        </p:blipFill>
        <p:spPr bwMode="auto">
          <a:xfrm>
            <a:off x="1066800" y="3276600"/>
            <a:ext cx="3457575" cy="3457575"/>
          </a:xfrm>
          <a:prstGeom prst="rect">
            <a:avLst/>
          </a:prstGeom>
          <a:noFill/>
        </p:spPr>
      </p:pic>
      <p:pic>
        <p:nvPicPr>
          <p:cNvPr id="98305" name="Picture 1"/>
          <p:cNvPicPr>
            <a:picLocks noChangeAspect="1" noChangeArrowheads="1"/>
          </p:cNvPicPr>
          <p:nvPr/>
        </p:nvPicPr>
        <p:blipFill>
          <a:blip r:embed="rId3"/>
          <a:srcRect/>
          <a:stretch>
            <a:fillRect/>
          </a:stretch>
        </p:blipFill>
        <p:spPr bwMode="auto">
          <a:xfrm>
            <a:off x="4648200" y="838200"/>
            <a:ext cx="4191000" cy="5588000"/>
          </a:xfrm>
          <a:prstGeom prst="rect">
            <a:avLst/>
          </a:prstGeom>
          <a:noFill/>
          <a:ln w="9525">
            <a:noFill/>
            <a:miter lim="800000"/>
            <a:headEnd/>
            <a:tailEnd/>
          </a:ln>
          <a:effectLst/>
        </p:spPr>
      </p:pic>
      <p:sp>
        <p:nvSpPr>
          <p:cNvPr id="7" name="Down Arrow 6"/>
          <p:cNvSpPr/>
          <p:nvPr/>
        </p:nvSpPr>
        <p:spPr bwMode="auto">
          <a:xfrm>
            <a:off x="5334000" y="838200"/>
            <a:ext cx="152400" cy="762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Down Arrow 8"/>
          <p:cNvSpPr/>
          <p:nvPr/>
        </p:nvSpPr>
        <p:spPr bwMode="auto">
          <a:xfrm>
            <a:off x="5867400" y="5029200"/>
            <a:ext cx="152400" cy="762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779201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0" repeatCount="indefinite"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84200"/>
            <a:ext cx="8229600" cy="497840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a:lnSpc>
                <a:spcPct val="120000"/>
              </a:lnSpc>
              <a:spcBef>
                <a:spcPct val="0"/>
              </a:spcBef>
              <a:buFontTx/>
              <a:buNone/>
              <a:defRPr/>
            </a:pPr>
            <a:r>
              <a:rPr lang="en-US" altLang="vi-VN" sz="2800" b="1" kern="1200">
                <a:solidFill>
                  <a:srgbClr val="0000CC"/>
                </a:solidFill>
                <a:effectLst>
                  <a:outerShdw blurRad="38100" dist="38100" dir="2700000" algn="tl">
                    <a:srgbClr val="C0C0C0"/>
                  </a:outerShdw>
                </a:effectLst>
                <a:latin typeface="Arial" charset="0"/>
              </a:rPr>
              <a:t>THỰC </a:t>
            </a:r>
            <a:r>
              <a:rPr lang="en-US" altLang="vi-VN" sz="2800" b="1" kern="1200" dirty="0">
                <a:solidFill>
                  <a:srgbClr val="0000CC"/>
                </a:solidFill>
                <a:effectLst>
                  <a:outerShdw blurRad="38100" dist="38100" dir="2700000" algn="tl">
                    <a:srgbClr val="C0C0C0"/>
                  </a:outerShdw>
                </a:effectLst>
                <a:latin typeface="Arial" charset="0"/>
              </a:rPr>
              <a:t>HIỆN KIỂM THỰC BA BƯỚC VÀ LƯU MẪU THỨC ĂN THEO QUYẾT ĐỊNH SỐ </a:t>
            </a:r>
            <a:r>
              <a:rPr lang="en-US" altLang="vi-VN" sz="2800" b="1" kern="1200" dirty="0">
                <a:solidFill>
                  <a:srgbClr val="FF0000"/>
                </a:solidFill>
                <a:effectLst>
                  <a:outerShdw blurRad="38100" dist="38100" dir="2700000" algn="tl">
                    <a:srgbClr val="C0C0C0"/>
                  </a:outerShdw>
                </a:effectLst>
                <a:latin typeface="Arial" charset="0"/>
              </a:rPr>
              <a:t>1246/QĐ- BYT </a:t>
            </a:r>
            <a:r>
              <a:rPr lang="en-US" altLang="vi-VN" sz="2800" b="1" kern="1200" dirty="0">
                <a:solidFill>
                  <a:srgbClr val="0000CC"/>
                </a:solidFill>
                <a:effectLst>
                  <a:outerShdw blurRad="38100" dist="38100" dir="2700000" algn="tl">
                    <a:srgbClr val="C0C0C0"/>
                  </a:outerShdw>
                </a:effectLst>
                <a:latin typeface="Arial" charset="0"/>
              </a:rPr>
              <a:t>NGÀY 31/03/2017</a:t>
            </a:r>
          </a:p>
        </p:txBody>
      </p:sp>
    </p:spTree>
    <p:extLst>
      <p:ext uri="{BB962C8B-B14F-4D97-AF65-F5344CB8AC3E}">
        <p14:creationId xmlns:p14="http://schemas.microsoft.com/office/powerpoint/2010/main" val="62045930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FF0000"/>
                </a:solidFill>
                <a:latin typeface="Arial" charset="0"/>
                <a:ea typeface="+mn-ea"/>
                <a:cs typeface="Arial" charset="0"/>
              </a:rPr>
              <a:t>1. </a:t>
            </a:r>
            <a:r>
              <a:rPr lang="en-US" sz="2800" b="1" kern="1200">
                <a:solidFill>
                  <a:srgbClr val="0000CC"/>
                </a:solidFill>
                <a:latin typeface="Arial" charset="0"/>
                <a:ea typeface="+mn-ea"/>
                <a:cs typeface="Arial" charset="0"/>
              </a:rPr>
              <a:t>Nhiệm </a:t>
            </a:r>
            <a:r>
              <a:rPr lang="en-US" sz="2800" b="1" kern="1200" dirty="0" err="1">
                <a:solidFill>
                  <a:srgbClr val="0000CC"/>
                </a:solidFill>
                <a:latin typeface="Arial" charset="0"/>
                <a:ea typeface="+mn-ea"/>
                <a:cs typeface="Arial" charset="0"/>
              </a:rPr>
              <a:t>vụ</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của</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bộ</a:t>
            </a:r>
            <a:r>
              <a:rPr lang="en-US" sz="2800" b="1" kern="1200" dirty="0">
                <a:solidFill>
                  <a:srgbClr val="0000CC"/>
                </a:solidFill>
                <a:latin typeface="Arial" charset="0"/>
                <a:ea typeface="+mn-ea"/>
                <a:cs typeface="Arial" charset="0"/>
              </a:rPr>
              <a:t> YTTH</a:t>
            </a:r>
          </a:p>
        </p:txBody>
      </p:sp>
      <p:sp>
        <p:nvSpPr>
          <p:cNvPr id="3" name="Content Placeholder 2"/>
          <p:cNvSpPr>
            <a:spLocks noGrp="1"/>
          </p:cNvSpPr>
          <p:nvPr>
            <p:ph idx="1"/>
          </p:nvPr>
        </p:nvSpPr>
        <p:spPr>
          <a:xfrm>
            <a:off x="381000" y="1219200"/>
            <a:ext cx="8229600" cy="5257800"/>
          </a:xfrm>
        </p:spPr>
        <p:txBody>
          <a:bodyPr>
            <a:noAutofit/>
          </a:bodyPr>
          <a:lstStyle/>
          <a:p>
            <a:pPr algn="just">
              <a:spcBef>
                <a:spcPts val="500"/>
              </a:spcBef>
              <a:buFont typeface="Wingdings" pitchFamily="2" charset="2"/>
              <a:buChar char="Ø"/>
            </a:pPr>
            <a:r>
              <a:rPr lang="nb-NO">
                <a:solidFill>
                  <a:srgbClr val="FF3300"/>
                </a:solidFill>
                <a:latin typeface="Times New Roman" pitchFamily="18" charset="0"/>
                <a:ea typeface="Verdana" pitchFamily="34" charset="0"/>
                <a:cs typeface="Times New Roman" pitchFamily="18" charset="0"/>
              </a:rPr>
              <a:t>Tham mưu, tổ chức thực hiện các hoạt động liên quan CSSK trong trường học </a:t>
            </a:r>
            <a:r>
              <a:rPr lang="en-US">
                <a:solidFill>
                  <a:srgbClr val="0000FF"/>
                </a:solidFill>
                <a:latin typeface="Times New Roman" pitchFamily="18" charset="0"/>
                <a:ea typeface="Verdana" pitchFamily="34" charset="0"/>
                <a:cs typeface="Times New Roman" pitchFamily="18" charset="0"/>
              </a:rPr>
              <a:t>và nhiệm vụ khác do BGH phân công.</a:t>
            </a:r>
          </a:p>
          <a:p>
            <a:pPr algn="just">
              <a:spcBef>
                <a:spcPts val="500"/>
              </a:spcBef>
              <a:buFont typeface="Wingdings" pitchFamily="2" charset="2"/>
              <a:buChar char="Ø"/>
            </a:pPr>
            <a:r>
              <a:rPr lang="en-US">
                <a:latin typeface="Times New Roman" pitchFamily="18" charset="0"/>
                <a:cs typeface="Times New Roman" pitchFamily="18" charset="0"/>
              </a:rPr>
              <a:t>Thường xuyên cập nhật kiến thức chuyên môn về y tế: Tự học hỏi và được tham gia các hội thảo, lớp tập huấn, đào tạo nâng cao năng lực chuyên môn về YTTH do Thành phố và quận/phường tổ chức, đáp ứng các yêu cầu về chuyên môn.</a:t>
            </a:r>
            <a:endParaRPr lang="en-US">
              <a:solidFill>
                <a:srgbClr val="0000FF"/>
              </a:solidFill>
              <a:latin typeface="Times New Roman" pitchFamily="18" charset="0"/>
              <a:ea typeface="Verdana" pitchFamily="34" charset="0"/>
              <a:cs typeface="Times New Roman" pitchFamily="18" charset="0"/>
            </a:endParaRPr>
          </a:p>
          <a:p>
            <a:pPr algn="just">
              <a:spcBef>
                <a:spcPts val="500"/>
              </a:spcBef>
            </a:pPr>
            <a:endParaRPr lang="nb-NO" dirty="0">
              <a:solidFill>
                <a:srgbClr val="FF3300"/>
              </a:solidFill>
              <a:latin typeface="Times New Roman" pitchFamily="18" charset="0"/>
              <a:ea typeface="Verdana" pitchFamily="34" charset="0"/>
              <a:cs typeface="Times New Roman" pitchFamily="18" charset="0"/>
            </a:endParaRPr>
          </a:p>
        </p:txBody>
      </p:sp>
    </p:spTree>
    <p:extLst>
      <p:ext uri="{BB962C8B-B14F-4D97-AF65-F5344CB8AC3E}">
        <p14:creationId xmlns:p14="http://schemas.microsoft.com/office/powerpoint/2010/main" val="2925101688"/>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6858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altLang="vi-VN" sz="2800" b="1">
                <a:solidFill>
                  <a:srgbClr val="0000FF"/>
                </a:solidFill>
              </a:rPr>
              <a:t>KIỂM SOÁT AN TOÀN THỰC PHẨM</a:t>
            </a:r>
          </a:p>
        </p:txBody>
      </p:sp>
      <p:pic>
        <p:nvPicPr>
          <p:cNvPr id="12291" name="Picture 3" descr="C:\Users\Administrator\Desktop\quy-trinh-kiem-thu-3-buoc.jpg"/>
          <p:cNvPicPr>
            <a:picLocks noChangeAspect="1" noChangeArrowheads="1"/>
          </p:cNvPicPr>
          <p:nvPr/>
        </p:nvPicPr>
        <p:blipFill>
          <a:blip r:embed="rId2"/>
          <a:srcRect/>
          <a:stretch>
            <a:fillRect/>
          </a:stretch>
        </p:blipFill>
        <p:spPr bwMode="auto">
          <a:xfrm>
            <a:off x="76200" y="1066800"/>
            <a:ext cx="9144000" cy="4097937"/>
          </a:xfrm>
          <a:prstGeom prst="rect">
            <a:avLst/>
          </a:prstGeom>
          <a:noFill/>
        </p:spPr>
      </p:pic>
    </p:spTree>
    <p:extLst>
      <p:ext uri="{BB962C8B-B14F-4D97-AF65-F5344CB8AC3E}">
        <p14:creationId xmlns:p14="http://schemas.microsoft.com/office/powerpoint/2010/main" val="1144749083"/>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
          <p:cNvSpPr>
            <a:spLocks noChangeArrowheads="1"/>
          </p:cNvSpPr>
          <p:nvPr/>
        </p:nvSpPr>
        <p:spPr bwMode="auto">
          <a:xfrm>
            <a:off x="457200" y="1397000"/>
            <a:ext cx="4800600" cy="3539430"/>
          </a:xfrm>
          <a:prstGeom prst="rect">
            <a:avLst/>
          </a:prstGeom>
          <a:noFill/>
          <a:ln w="9525">
            <a:noFill/>
            <a:miter lim="800000"/>
            <a:headEnd/>
            <a:tailEnd/>
          </a:ln>
        </p:spPr>
        <p:txBody>
          <a:bodyPr anchor="ctr">
            <a:spAutoFit/>
          </a:bodyPr>
          <a:lstStyle/>
          <a:p>
            <a:pPr algn="just" eaLnBrk="0" hangingPunct="0"/>
            <a:r>
              <a:rPr lang="vi-VN" sz="2800">
                <a:solidFill>
                  <a:srgbClr val="000066"/>
                </a:solidFill>
                <a:latin typeface="Times New Roman" pitchFamily="18" charset="0"/>
                <a:cs typeface="Times New Roman" pitchFamily="18" charset="0"/>
              </a:rPr>
              <a:t>1. </a:t>
            </a:r>
            <a:r>
              <a:rPr lang="vi-VN" sz="2800" b="1">
                <a:solidFill>
                  <a:srgbClr val="FF0000"/>
                </a:solidFill>
                <a:latin typeface="Times New Roman" pitchFamily="18" charset="0"/>
                <a:cs typeface="Times New Roman" pitchFamily="18" charset="0"/>
              </a:rPr>
              <a:t>Dụng cụ lưu mẫu thức ăn </a:t>
            </a:r>
            <a:r>
              <a:rPr lang="vi-VN" sz="2800">
                <a:solidFill>
                  <a:srgbClr val="000066"/>
                </a:solidFill>
                <a:latin typeface="Times New Roman" pitchFamily="18" charset="0"/>
                <a:cs typeface="Times New Roman" pitchFamily="18" charset="0"/>
              </a:rPr>
              <a:t>phải có nắp đậy kín, chứa được ít nhất </a:t>
            </a:r>
            <a:r>
              <a:rPr lang="vi-VN" sz="2800" b="1">
                <a:solidFill>
                  <a:srgbClr val="0000CC"/>
                </a:solidFill>
                <a:latin typeface="Times New Roman" pitchFamily="18" charset="0"/>
                <a:cs typeface="Times New Roman" pitchFamily="18" charset="0"/>
              </a:rPr>
              <a:t>100 gam </a:t>
            </a:r>
            <a:r>
              <a:rPr lang="vi-VN" sz="2800">
                <a:solidFill>
                  <a:srgbClr val="000066"/>
                </a:solidFill>
                <a:latin typeface="Times New Roman" pitchFamily="18" charset="0"/>
                <a:cs typeface="Times New Roman" pitchFamily="18" charset="0"/>
              </a:rPr>
              <a:t>đối với thức ăn khô, đặc hoặc </a:t>
            </a:r>
            <a:r>
              <a:rPr lang="vi-VN" sz="2800" b="1">
                <a:solidFill>
                  <a:srgbClr val="0000CC"/>
                </a:solidFill>
                <a:latin typeface="Times New Roman" pitchFamily="18" charset="0"/>
                <a:cs typeface="Times New Roman" pitchFamily="18" charset="0"/>
              </a:rPr>
              <a:t>150 ml </a:t>
            </a:r>
            <a:r>
              <a:rPr lang="vi-VN" sz="2800">
                <a:solidFill>
                  <a:srgbClr val="000066"/>
                </a:solidFill>
                <a:latin typeface="Times New Roman" pitchFamily="18" charset="0"/>
                <a:cs typeface="Times New Roman" pitchFamily="18" charset="0"/>
              </a:rPr>
              <a:t>đối với thức ăn lỏng.</a:t>
            </a:r>
            <a:endParaRPr lang="en-US" sz="2800">
              <a:solidFill>
                <a:srgbClr val="000066"/>
              </a:solidFill>
              <a:latin typeface="Times New Roman" pitchFamily="18" charset="0"/>
              <a:cs typeface="Times New Roman" pitchFamily="18" charset="0"/>
            </a:endParaRPr>
          </a:p>
          <a:p>
            <a:pPr algn="just" eaLnBrk="0" hangingPunct="0"/>
            <a:r>
              <a:rPr lang="vi-VN" sz="2800">
                <a:solidFill>
                  <a:srgbClr val="000066"/>
                </a:solidFill>
                <a:latin typeface="Times New Roman" pitchFamily="18" charset="0"/>
                <a:cs typeface="Times New Roman" pitchFamily="18" charset="0"/>
              </a:rPr>
              <a:t>2. </a:t>
            </a:r>
            <a:r>
              <a:rPr lang="vi-VN" sz="2800" b="1">
                <a:solidFill>
                  <a:srgbClr val="FF0000"/>
                </a:solidFill>
                <a:latin typeface="Times New Roman" pitchFamily="18" charset="0"/>
                <a:cs typeface="Times New Roman" pitchFamily="18" charset="0"/>
              </a:rPr>
              <a:t>Dụng cụ lấy mẫu, lưu mẫu </a:t>
            </a:r>
            <a:r>
              <a:rPr lang="vi-VN" sz="2800">
                <a:solidFill>
                  <a:srgbClr val="000066"/>
                </a:solidFill>
                <a:latin typeface="Times New Roman" pitchFamily="18" charset="0"/>
                <a:cs typeface="Times New Roman" pitchFamily="18" charset="0"/>
              </a:rPr>
              <a:t>thức </a:t>
            </a:r>
            <a:r>
              <a:rPr lang="en-US" sz="2800">
                <a:solidFill>
                  <a:srgbClr val="000066"/>
                </a:solidFill>
                <a:latin typeface="Times New Roman" pitchFamily="18" charset="0"/>
                <a:cs typeface="Times New Roman" pitchFamily="18" charset="0"/>
              </a:rPr>
              <a:t>ă</a:t>
            </a:r>
            <a:r>
              <a:rPr lang="vi-VN" sz="2800">
                <a:solidFill>
                  <a:srgbClr val="000066"/>
                </a:solidFill>
                <a:latin typeface="Times New Roman" pitchFamily="18" charset="0"/>
                <a:cs typeface="Times New Roman" pitchFamily="18" charset="0"/>
              </a:rPr>
              <a:t>n phải được rửa sạch và tiệt trùng trước khi sử dụng.</a:t>
            </a:r>
          </a:p>
        </p:txBody>
      </p:sp>
      <p:sp>
        <p:nvSpPr>
          <p:cNvPr id="22533" name="Title 3"/>
          <p:cNvSpPr txBox="1">
            <a:spLocks/>
          </p:cNvSpPr>
          <p:nvPr/>
        </p:nvSpPr>
        <p:spPr bwMode="auto">
          <a:xfrm>
            <a:off x="0" y="0"/>
            <a:ext cx="9144000" cy="7620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marL="342900" indent="-342900" algn="ctr" defTabSz="912813" eaLnBrk="0" hangingPunct="0">
              <a:lnSpc>
                <a:spcPct val="90000"/>
              </a:lnSpc>
            </a:pP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r>
              <a:rPr lang="en-US" altLang="vi-VN" sz="2800" b="1">
                <a:solidFill>
                  <a:srgbClr val="2106EC"/>
                </a:solidFill>
              </a:rPr>
              <a:t>LƯU MẪU THỨC ĂN</a:t>
            </a: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br>
              <a:rPr lang="en-US" altLang="vi-VN" sz="2800" b="1">
                <a:solidFill>
                  <a:srgbClr val="2106EC"/>
                </a:solidFill>
              </a:rPr>
            </a:br>
            <a:endParaRPr lang="en-US" altLang="vi-VN" sz="2800" b="1">
              <a:solidFill>
                <a:srgbClr val="2106EC"/>
              </a:solidFill>
            </a:endParaRPr>
          </a:p>
        </p:txBody>
      </p:sp>
      <p:pic>
        <p:nvPicPr>
          <p:cNvPr id="7" name="Picture 4" descr="C:\Users\Admin\Downloads\IMG-0767.JPG"/>
          <p:cNvPicPr>
            <a:picLocks noChangeAspect="1" noChangeArrowheads="1"/>
          </p:cNvPicPr>
          <p:nvPr/>
        </p:nvPicPr>
        <p:blipFill>
          <a:blip r:embed="rId2" cstate="print"/>
          <a:srcRect/>
          <a:stretch>
            <a:fillRect/>
          </a:stretch>
        </p:blipFill>
        <p:spPr bwMode="auto">
          <a:xfrm>
            <a:off x="5562600" y="1905000"/>
            <a:ext cx="3200400" cy="4057651"/>
          </a:xfrm>
          <a:prstGeom prst="rect">
            <a:avLst/>
          </a:prstGeom>
          <a:noFill/>
          <a:ln w="9525">
            <a:noFill/>
            <a:miter lim="800000"/>
            <a:headEnd/>
            <a:tailEnd/>
          </a:ln>
        </p:spPr>
      </p:pic>
    </p:spTree>
    <p:extLst>
      <p:ext uri="{BB962C8B-B14F-4D97-AF65-F5344CB8AC3E}">
        <p14:creationId xmlns:p14="http://schemas.microsoft.com/office/powerpoint/2010/main" val="3812583368"/>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80386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KẾT QUẢ THỰC HIỆN NĂM HỌC 2023-2024</a:t>
            </a:r>
            <a:endParaRPr lang="en-US" altLang="en-US" sz="2400" b="1" dirty="0">
              <a:solidFill>
                <a:srgbClr val="0000FF"/>
              </a:solidFill>
              <a:latin typeface="Arial" panose="020B0604020202020204" pitchFamily="34" charset="0"/>
            </a:endParaRP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1054100" cy="824869"/>
          </a:xfrm>
          <a:prstGeom prst="rect">
            <a:avLst/>
          </a:prstGeom>
          <a:noFill/>
          <a:ln w="9525">
            <a:noFill/>
          </a:ln>
        </p:spPr>
      </p:pic>
      <p:sp>
        <p:nvSpPr>
          <p:cNvPr id="6151" name="Rounded Rectangle 9"/>
          <p:cNvSpPr/>
          <p:nvPr/>
        </p:nvSpPr>
        <p:spPr>
          <a:xfrm>
            <a:off x="160654" y="1024425"/>
            <a:ext cx="1687397"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r>
              <a:rPr lang="en-US" altLang="en-US" sz="2000" b="1">
                <a:solidFill>
                  <a:schemeClr val="bg1"/>
                </a:solidFill>
                <a:latin typeface="Arial" panose="020B0604020202020204" pitchFamily="34" charset="0"/>
                <a:cs typeface="Arial" panose="020B0604020202020204" pitchFamily="34" charset="0"/>
              </a:rPr>
              <a:t>1. Ưu điểm</a:t>
            </a:r>
            <a:endParaRPr lang="en-US" sz="2000" b="1">
              <a:solidFill>
                <a:schemeClr val="bg1"/>
              </a:solidFill>
              <a:latin typeface="Arial" panose="020B0604020202020204" pitchFamily="34" charset="0"/>
              <a:cs typeface="Arial" panose="020B0604020202020204" pitchFamily="34" charset="0"/>
            </a:endParaRPr>
          </a:p>
        </p:txBody>
      </p:sp>
      <p:sp>
        <p:nvSpPr>
          <p:cNvPr id="8" name="Rounded Rectangle 7"/>
          <p:cNvSpPr/>
          <p:nvPr/>
        </p:nvSpPr>
        <p:spPr>
          <a:xfrm>
            <a:off x="208779" y="1655657"/>
            <a:ext cx="8655668" cy="461079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spcAft>
                <a:spcPts val="1200"/>
              </a:spcAft>
              <a:buClr>
                <a:srgbClr val="FF0000"/>
              </a:buClr>
              <a:buFont typeface="Wingdings" panose="05000000000000000000" pitchFamily="2" charset="2"/>
              <a:buChar char="v"/>
            </a:pPr>
            <a:r>
              <a:rPr lang="en-US">
                <a:solidFill>
                  <a:srgbClr val="333399"/>
                </a:solidFill>
                <a:latin typeface="Arial" panose="020B0604020202020204" pitchFamily="34" charset="0"/>
                <a:cs typeface="Arial" panose="020B0604020202020204" pitchFamily="34" charset="0"/>
              </a:rPr>
              <a:t>Công tác đảm bảo an toàn thực phẩm tại bếp ăn tập thể, căng tin ăn uống trường học trên địa bàn quận được triển khai chủ động và đồng bộ.</a:t>
            </a:r>
          </a:p>
          <a:p>
            <a:pPr marL="285750" indent="-285750" algn="just">
              <a:spcAft>
                <a:spcPts val="1200"/>
              </a:spcAft>
              <a:buClr>
                <a:srgbClr val="FF0000"/>
              </a:buClr>
              <a:buFont typeface="Wingdings" panose="05000000000000000000" pitchFamily="2" charset="2"/>
              <a:buChar char="v"/>
            </a:pPr>
            <a:r>
              <a:rPr lang="en-US">
                <a:solidFill>
                  <a:srgbClr val="333399"/>
                </a:solidFill>
                <a:latin typeface="Arial" panose="020B0604020202020204" pitchFamily="34" charset="0"/>
                <a:cs typeface="Arial" panose="020B0604020202020204" pitchFamily="34" charset="0"/>
              </a:rPr>
              <a:t> Các ngành, đoàn thể quận và các phường, các trường học đã chủ động phối hợp triển khai các hoạt động tuyên truyền, vận động, kiểm tra, giám sát ATTP bếp ăn tập thể trong trường học.</a:t>
            </a:r>
          </a:p>
          <a:p>
            <a:pPr marL="285750" indent="-285750" algn="just">
              <a:spcAft>
                <a:spcPts val="1200"/>
              </a:spcAft>
              <a:buClr>
                <a:srgbClr val="FF0000"/>
              </a:buClr>
              <a:buFont typeface="Wingdings" panose="05000000000000000000" pitchFamily="2" charset="2"/>
              <a:buChar char="v"/>
            </a:pPr>
            <a:r>
              <a:rPr lang="en-US">
                <a:solidFill>
                  <a:srgbClr val="333399"/>
                </a:solidFill>
                <a:latin typeface="Arial" panose="020B0604020202020204" pitchFamily="34" charset="0"/>
                <a:cs typeface="Arial" panose="020B0604020202020204" pitchFamily="34" charset="0"/>
              </a:rPr>
              <a:t> Công tác kiểm tra, giám sát việc thực hiện các biện pháp đảm bảo ATTP tại trường học được triển khai định kỳ và đột xuất. Xử lý nghiêm đối với các cơ sở, đơn vị vi phạm.</a:t>
            </a:r>
          </a:p>
          <a:p>
            <a:pPr marL="285750" indent="-285750" algn="just">
              <a:spcAft>
                <a:spcPts val="1200"/>
              </a:spcAft>
              <a:buClr>
                <a:srgbClr val="FF0000"/>
              </a:buClr>
              <a:buFont typeface="Wingdings" panose="05000000000000000000" pitchFamily="2" charset="2"/>
              <a:buChar char="v"/>
            </a:pPr>
            <a:r>
              <a:rPr lang="en-US">
                <a:solidFill>
                  <a:srgbClr val="333399"/>
                </a:solidFill>
                <a:latin typeface="Arial" panose="020B0604020202020204" pitchFamily="34" charset="0"/>
                <a:cs typeface="Arial" panose="020B0604020202020204" pitchFamily="34" charset="0"/>
              </a:rPr>
              <a:t> Các cơ sở giáo dục duy trì tốt các điều kiện đảm bảo ATTP trong sơ, chế biến, bảo quản thực phẩm tại bếp ăn tập thể.</a:t>
            </a:r>
          </a:p>
          <a:p>
            <a:pPr marL="285750" indent="-285750" algn="just">
              <a:spcAft>
                <a:spcPts val="1200"/>
              </a:spcAft>
              <a:buClr>
                <a:srgbClr val="FF0000"/>
              </a:buClr>
              <a:buFont typeface="Wingdings" panose="05000000000000000000" pitchFamily="2" charset="2"/>
              <a:buChar char="v"/>
            </a:pPr>
            <a:r>
              <a:rPr lang="en-US">
                <a:solidFill>
                  <a:srgbClr val="333399"/>
                </a:solidFill>
                <a:latin typeface="Arial" panose="020B0604020202020204" pitchFamily="34" charset="0"/>
                <a:cs typeface="Arial" panose="020B0604020202020204" pitchFamily="34" charset="0"/>
              </a:rPr>
              <a:t> Duy trì và nhận rộng các mô hình liên quan đến nâng cao chất lượng ATTP tại trường học.</a:t>
            </a:r>
          </a:p>
          <a:p>
            <a:pPr marL="285750" indent="-285750" algn="just">
              <a:spcAft>
                <a:spcPts val="1200"/>
              </a:spcAft>
              <a:buClr>
                <a:srgbClr val="FF0000"/>
              </a:buClr>
              <a:buFont typeface="Wingdings" panose="05000000000000000000" pitchFamily="2" charset="2"/>
              <a:buChar char="v"/>
            </a:pPr>
            <a:endParaRPr lang="en-US">
              <a:solidFill>
                <a:srgbClr val="333399"/>
              </a:solidFill>
              <a:latin typeface="Arial" panose="020B0604020202020204" pitchFamily="34" charset="0"/>
              <a:cs typeface="Arial" panose="020B0604020202020204" pitchFamily="34" charset="0"/>
            </a:endParaRPr>
          </a:p>
          <a:p>
            <a:pPr algn="just">
              <a:spcAft>
                <a:spcPts val="1200"/>
              </a:spcAft>
              <a:buClr>
                <a:srgbClr val="FF0000"/>
              </a:buClr>
            </a:pPr>
            <a:endParaRPr lang="en-US">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690256"/>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593141"/>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 </a:t>
            </a:r>
            <a:r>
              <a:rPr lang="en-US" altLang="en-US" sz="2400" b="1" dirty="0">
                <a:solidFill>
                  <a:srgbClr val="0000FF"/>
                </a:solidFill>
                <a:latin typeface="Arial" panose="020B0604020202020204" pitchFamily="34" charset="0"/>
              </a:rPr>
              <a:t>KẾT QUẢ THỰC HIỆN NĂM HỌC 2023-2024</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6"/>
            <a:ext cx="792461" cy="620128"/>
          </a:xfrm>
          <a:prstGeom prst="rect">
            <a:avLst/>
          </a:prstGeom>
          <a:noFill/>
          <a:ln w="9525">
            <a:noFill/>
          </a:ln>
        </p:spPr>
      </p:pic>
      <p:sp>
        <p:nvSpPr>
          <p:cNvPr id="6151" name="Rounded Rectangle 9"/>
          <p:cNvSpPr/>
          <p:nvPr/>
        </p:nvSpPr>
        <p:spPr>
          <a:xfrm>
            <a:off x="93277" y="774168"/>
            <a:ext cx="2566796"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r>
              <a:rPr lang="en-US" sz="2000" b="1">
                <a:solidFill>
                  <a:schemeClr val="bg1"/>
                </a:solidFill>
                <a:latin typeface="Arial" panose="020B0604020202020204" pitchFamily="34" charset="0"/>
                <a:cs typeface="Arial" panose="020B0604020202020204" pitchFamily="34" charset="0"/>
              </a:rPr>
              <a:t>2. Tồn tại, hạn chế</a:t>
            </a:r>
          </a:p>
        </p:txBody>
      </p:sp>
      <p:sp>
        <p:nvSpPr>
          <p:cNvPr id="8" name="Rounded Rectangle 7"/>
          <p:cNvSpPr/>
          <p:nvPr/>
        </p:nvSpPr>
        <p:spPr>
          <a:xfrm>
            <a:off x="244166" y="1272830"/>
            <a:ext cx="8655668" cy="536860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spcAft>
                <a:spcPts val="1200"/>
              </a:spcAft>
              <a:buClr>
                <a:srgbClr val="FF0000"/>
              </a:buClr>
              <a:buFont typeface="Wingdings" panose="05000000000000000000" pitchFamily="2" charset="2"/>
              <a:buChar char="v"/>
            </a:pPr>
            <a:r>
              <a:rPr lang="pt-BR" dirty="0">
                <a:solidFill>
                  <a:srgbClr val="333399"/>
                </a:solidFill>
                <a:latin typeface="Arial" panose="020B0604020202020204" pitchFamily="34" charset="0"/>
                <a:cs typeface="Arial" panose="020B0604020202020204" pitchFamily="34" charset="0"/>
              </a:rPr>
              <a:t>Nhu cầu được ăn bán trú tại trường của PHHS là đa số, tuy nhiên c</a:t>
            </a:r>
            <a:r>
              <a:rPr lang="fr-FR" dirty="0">
                <a:solidFill>
                  <a:srgbClr val="333399"/>
                </a:solidFill>
                <a:latin typeface="Arial" panose="020B0604020202020204" pitchFamily="34" charset="0"/>
                <a:cs typeface="Arial" panose="020B0604020202020204" pitchFamily="34" charset="0"/>
              </a:rPr>
              <a:t>ơ </a:t>
            </a:r>
            <a:r>
              <a:rPr lang="fr-FR" dirty="0" err="1">
                <a:solidFill>
                  <a:srgbClr val="333399"/>
                </a:solidFill>
                <a:latin typeface="Arial" panose="020B0604020202020204" pitchFamily="34" charset="0"/>
                <a:cs typeface="Arial" panose="020B0604020202020204" pitchFamily="34" charset="0"/>
              </a:rPr>
              <a:t>sở</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vật</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chất</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để</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làm</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bếp</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ăn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bán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trú</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của</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các</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trường</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còn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chưa</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đáp</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ứng</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kịp</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nên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chưa</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đáp</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ứng</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tốt</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nhất</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thuận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lợi</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nhất</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cho</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công</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tác</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tổ</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chức</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ăn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bán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trú</a:t>
            </a:r>
            <a:r>
              <a:rPr lang="fr-FR" dirty="0">
                <a:solidFill>
                  <a:srgbClr val="333399"/>
                </a:solidFill>
                <a:latin typeface="Arial" panose="020B0604020202020204" pitchFamily="34" charset="0"/>
                <a:cs typeface="Arial" panose="020B0604020202020204" pitchFamily="34" charset="0"/>
              </a:rPr>
              <a:t>/</a:t>
            </a:r>
            <a:r>
              <a:rPr lang="fr-FR" dirty="0" err="1">
                <a:solidFill>
                  <a:srgbClr val="333399"/>
                </a:solidFill>
                <a:latin typeface="Arial" panose="020B0604020202020204" pitchFamily="34" charset="0"/>
                <a:cs typeface="Arial" panose="020B0604020202020204" pitchFamily="34" charset="0"/>
              </a:rPr>
              <a:t>căng</a:t>
            </a:r>
            <a:r>
              <a:rPr lang="fr-FR" dirty="0">
                <a:solidFill>
                  <a:srgbClr val="333399"/>
                </a:solidFill>
                <a:latin typeface="Arial" panose="020B0604020202020204" pitchFamily="34" charset="0"/>
                <a:cs typeface="Arial" panose="020B0604020202020204" pitchFamily="34" charset="0"/>
              </a:rPr>
              <a:t> tin </a:t>
            </a:r>
            <a:r>
              <a:rPr lang="fr-FR" dirty="0" err="1">
                <a:solidFill>
                  <a:srgbClr val="333399"/>
                </a:solidFill>
                <a:latin typeface="Arial" panose="020B0604020202020204" pitchFamily="34" charset="0"/>
                <a:cs typeface="Arial" panose="020B0604020202020204" pitchFamily="34" charset="0"/>
              </a:rPr>
              <a:t>ăn</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uống</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cho</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học</a:t>
            </a:r>
            <a:r>
              <a:rPr lang="fr-FR" dirty="0">
                <a:solidFill>
                  <a:srgbClr val="333399"/>
                </a:solidFill>
                <a:latin typeface="Arial" panose="020B0604020202020204" pitchFamily="34" charset="0"/>
                <a:cs typeface="Arial" panose="020B0604020202020204" pitchFamily="34" charset="0"/>
              </a:rPr>
              <a:t> </a:t>
            </a:r>
            <a:r>
              <a:rPr lang="fr-FR" dirty="0" err="1">
                <a:solidFill>
                  <a:srgbClr val="333399"/>
                </a:solidFill>
                <a:latin typeface="Arial" panose="020B0604020202020204" pitchFamily="34" charset="0"/>
                <a:cs typeface="Arial" panose="020B0604020202020204" pitchFamily="34" charset="0"/>
              </a:rPr>
              <a:t>sinh</a:t>
            </a:r>
            <a:r>
              <a:rPr lang="fr-FR" dirty="0">
                <a:solidFill>
                  <a:srgbClr val="333399"/>
                </a:solidFill>
                <a:latin typeface="Arial" panose="020B0604020202020204" pitchFamily="34" charset="0"/>
                <a:cs typeface="Arial" panose="020B0604020202020204" pitchFamily="34" charset="0"/>
              </a:rPr>
              <a:t>.</a:t>
            </a:r>
            <a:endParaRPr lang="en-US" dirty="0">
              <a:solidFill>
                <a:srgbClr val="333399"/>
              </a:solidFill>
              <a:latin typeface="Arial" panose="020B0604020202020204" pitchFamily="34" charset="0"/>
              <a:cs typeface="Arial" panose="020B0604020202020204" pitchFamily="34" charset="0"/>
            </a:endParaRPr>
          </a:p>
          <a:p>
            <a:pPr marL="285750" indent="-285750" algn="just">
              <a:spcAft>
                <a:spcPts val="1200"/>
              </a:spcAft>
              <a:buClr>
                <a:srgbClr val="FF0000"/>
              </a:buClr>
              <a:buFont typeface="Wingdings" panose="05000000000000000000" pitchFamily="2" charset="2"/>
              <a:buChar char="v"/>
            </a:pPr>
            <a:r>
              <a:rPr lang="en-US" dirty="0" err="1">
                <a:solidFill>
                  <a:srgbClr val="333399"/>
                </a:solidFill>
                <a:latin typeface="Arial" panose="020B0604020202020204" pitchFamily="34" charset="0"/>
                <a:cs typeface="Arial" panose="020B0604020202020204" pitchFamily="34" charset="0"/>
              </a:rPr>
              <a:t>Tại</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một</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số</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ít</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tiểu</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học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và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đa</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số</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THCS </a:t>
            </a:r>
            <a:r>
              <a:rPr lang="en-US" dirty="0" err="1">
                <a:solidFill>
                  <a:srgbClr val="333399"/>
                </a:solidFill>
                <a:latin typeface="Arial" panose="020B0604020202020204" pitchFamily="34" charset="0"/>
                <a:cs typeface="Arial" panose="020B0604020202020204" pitchFamily="34" charset="0"/>
              </a:rPr>
              <a:t>không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được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xây</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dựng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khu</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vực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triển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khai</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bếp</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ăn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tập</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thể</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nhiều</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không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có</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nhà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ăn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riêng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mà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phải</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tận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dụng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lớp</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học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nhà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thể</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chất</a:t>
            </a:r>
            <a:r>
              <a:rPr lang="en-US" dirty="0">
                <a:solidFill>
                  <a:srgbClr val="333399"/>
                </a:solidFill>
                <a:latin typeface="Arial" panose="020B0604020202020204" pitchFamily="34" charset="0"/>
                <a:cs typeface="Arial" panose="020B0604020202020204" pitchFamily="34" charset="0"/>
              </a:rPr>
              <a:t>,...</a:t>
            </a:r>
          </a:p>
          <a:p>
            <a:pPr marL="285750" indent="-285750" algn="just">
              <a:spcAft>
                <a:spcPts val="1200"/>
              </a:spcAft>
              <a:buClr>
                <a:srgbClr val="FF0000"/>
              </a:buClr>
              <a:buFont typeface="Wingdings" panose="05000000000000000000" pitchFamily="2" charset="2"/>
              <a:buChar char="v"/>
            </a:pPr>
            <a:r>
              <a:rPr lang="en-US" dirty="0" err="1">
                <a:solidFill>
                  <a:srgbClr val="333399"/>
                </a:solidFill>
                <a:latin typeface="Arial" panose="020B0604020202020204" pitchFamily="34" charset="0"/>
                <a:cs typeface="Arial" panose="020B0604020202020204" pitchFamily="34" charset="0"/>
              </a:rPr>
              <a:t>Hoạt</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động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tự</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giám</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sát</a:t>
            </a:r>
            <a:r>
              <a:rPr lang="en-US" dirty="0">
                <a:solidFill>
                  <a:srgbClr val="333399"/>
                </a:solidFill>
                <a:latin typeface="Arial" panose="020B0604020202020204" pitchFamily="34" charset="0"/>
                <a:cs typeface="Arial" panose="020B0604020202020204" pitchFamily="34" charset="0"/>
              </a:rPr>
              <a:t> ATTP </a:t>
            </a:r>
            <a:r>
              <a:rPr lang="en-US" dirty="0" err="1">
                <a:solidFill>
                  <a:srgbClr val="333399"/>
                </a:solidFill>
                <a:latin typeface="Arial" panose="020B0604020202020204" pitchFamily="34" charset="0"/>
                <a:cs typeface="Arial" panose="020B0604020202020204" pitchFamily="34" charset="0"/>
              </a:rPr>
              <a:t>tại</a:t>
            </a:r>
            <a:r>
              <a:rPr lang="en-US" dirty="0">
                <a:solidFill>
                  <a:srgbClr val="333399"/>
                </a:solidFill>
                <a:latin typeface="Arial" panose="020B0604020202020204" pitchFamily="34" charset="0"/>
                <a:cs typeface="Arial" panose="020B0604020202020204" pitchFamily="34" charset="0"/>
              </a:rPr>
              <a:t> BATT </a:t>
            </a:r>
            <a:r>
              <a:rPr lang="en-US" dirty="0" err="1">
                <a:solidFill>
                  <a:srgbClr val="333399"/>
                </a:solidFill>
                <a:latin typeface="Arial" panose="020B0604020202020204" pitchFamily="34" charset="0"/>
                <a:cs typeface="Arial" panose="020B0604020202020204" pitchFamily="34" charset="0"/>
              </a:rPr>
              <a:t>cần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có</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sự</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thống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nhất</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giữa</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nhà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và</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đại</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diện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phụ</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huynh</a:t>
            </a:r>
            <a:r>
              <a:rPr lang="en-US" dirty="0">
                <a:solidFill>
                  <a:srgbClr val="333399"/>
                </a:solidFill>
                <a:latin typeface="Arial" panose="020B0604020202020204" pitchFamily="34" charset="0"/>
                <a:cs typeface="Arial" panose="020B0604020202020204" pitchFamily="34" charset="0"/>
              </a:rPr>
              <a:t>.</a:t>
            </a:r>
          </a:p>
          <a:p>
            <a:pPr marL="285750" indent="-285750" algn="just">
              <a:spcAft>
                <a:spcPts val="1200"/>
              </a:spcAft>
              <a:buClr>
                <a:srgbClr val="FF0000"/>
              </a:buClr>
              <a:buFont typeface="Wingdings" panose="05000000000000000000" pitchFamily="2" charset="2"/>
              <a:buChar char="v"/>
            </a:pPr>
            <a:r>
              <a:rPr lang="pt-BR" dirty="0">
                <a:solidFill>
                  <a:srgbClr val="333399"/>
                </a:solidFill>
                <a:latin typeface="Arial" panose="020B0604020202020204" pitchFamily="34" charset="0"/>
                <a:cs typeface="Arial" panose="020B0604020202020204" pitchFamily="34" charset="0"/>
              </a:rPr>
              <a:t>Một số trường có triển khai dịch vụ căng tin ăn uống (THCS Ngô Gia Tự, THCS Gia Thụy, THCS Ái Mộ) nhưng khi kiểm tra thì nhà trường báo cáo căng tin đóng cửa, không hoạt động.</a:t>
            </a:r>
            <a:endParaRPr lang="en-US" dirty="0">
              <a:solidFill>
                <a:srgbClr val="333399"/>
              </a:solidFill>
              <a:latin typeface="Arial" panose="020B0604020202020204" pitchFamily="34" charset="0"/>
              <a:cs typeface="Arial" panose="020B0604020202020204" pitchFamily="34" charset="0"/>
            </a:endParaRPr>
          </a:p>
          <a:p>
            <a:pPr marL="285750" indent="-285750" algn="just">
              <a:spcAft>
                <a:spcPts val="1200"/>
              </a:spcAft>
              <a:buClr>
                <a:srgbClr val="FF0000"/>
              </a:buClr>
              <a:buFont typeface="Wingdings" panose="05000000000000000000" pitchFamily="2" charset="2"/>
              <a:buChar char="v"/>
            </a:pPr>
            <a:r>
              <a:rPr lang="en-US" dirty="0" err="1">
                <a:solidFill>
                  <a:srgbClr val="333399"/>
                </a:solidFill>
                <a:latin typeface="Arial" panose="020B0604020202020204" pitchFamily="34" charset="0"/>
                <a:cs typeface="Arial" panose="020B0604020202020204" pitchFamily="34" charset="0"/>
              </a:rPr>
              <a:t>Trong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năm</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học</a:t>
            </a:r>
            <a:r>
              <a:rPr lang="en-US" dirty="0">
                <a:solidFill>
                  <a:srgbClr val="333399"/>
                </a:solidFill>
                <a:latin typeface="Arial" panose="020B0604020202020204" pitchFamily="34" charset="0"/>
                <a:cs typeface="Arial" panose="020B0604020202020204" pitchFamily="34" charset="0"/>
              </a:rPr>
              <a:t> 2023-2024 </a:t>
            </a:r>
            <a:r>
              <a:rPr lang="en-US" dirty="0" err="1">
                <a:solidFill>
                  <a:srgbClr val="333399"/>
                </a:solidFill>
                <a:latin typeface="Arial" panose="020B0604020202020204" pitchFamily="34" charset="0"/>
                <a:cs typeface="Arial" panose="020B0604020202020204" pitchFamily="34" charset="0"/>
              </a:rPr>
              <a:t>có</a:t>
            </a:r>
            <a:r>
              <a:rPr lang="en-US" dirty="0">
                <a:solidFill>
                  <a:srgbClr val="333399"/>
                </a:solidFill>
                <a:latin typeface="Arial" panose="020B0604020202020204" pitchFamily="34" charset="0"/>
                <a:cs typeface="Arial" panose="020B0604020202020204" pitchFamily="34" charset="0"/>
              </a:rPr>
              <a:t> 02 </a:t>
            </a:r>
            <a:r>
              <a:rPr lang="en-US" dirty="0" err="1">
                <a:solidFill>
                  <a:srgbClr val="333399"/>
                </a:solidFill>
                <a:latin typeface="Arial" panose="020B0604020202020204" pitchFamily="34" charset="0"/>
                <a:cs typeface="Arial" panose="020B0604020202020204" pitchFamily="34" charset="0"/>
              </a:rPr>
              <a:t>thông</a:t>
            </a:r>
            <a:r>
              <a:rPr lang="en-US" dirty="0">
                <a:solidFill>
                  <a:srgbClr val="333399"/>
                </a:solidFill>
                <a:latin typeface="Arial" panose="020B0604020202020204" pitchFamily="34" charset="0"/>
                <a:cs typeface="Arial" panose="020B0604020202020204" pitchFamily="34" charset="0"/>
              </a:rPr>
              <a:t> tin </a:t>
            </a:r>
            <a:r>
              <a:rPr lang="en-US" dirty="0" err="1">
                <a:solidFill>
                  <a:srgbClr val="333399"/>
                </a:solidFill>
                <a:latin typeface="Arial" panose="020B0604020202020204" pitchFamily="34" charset="0"/>
                <a:cs typeface="Arial" panose="020B0604020202020204" pitchFamily="34" charset="0"/>
              </a:rPr>
              <a:t>phản</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ánh</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về</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mất</a:t>
            </a:r>
            <a:r>
              <a:rPr lang="en-US" dirty="0">
                <a:solidFill>
                  <a:srgbClr val="333399"/>
                </a:solidFill>
                <a:latin typeface="Arial" panose="020B0604020202020204" pitchFamily="34" charset="0"/>
                <a:cs typeface="Arial" panose="020B0604020202020204" pitchFamily="34" charset="0"/>
              </a:rPr>
              <a:t> ATTP </a:t>
            </a:r>
            <a:r>
              <a:rPr lang="en-US" dirty="0" err="1">
                <a:solidFill>
                  <a:srgbClr val="333399"/>
                </a:solidFill>
                <a:latin typeface="Arial" panose="020B0604020202020204" pitchFamily="34" charset="0"/>
                <a:cs typeface="Arial" panose="020B0604020202020204" pitchFamily="34" charset="0"/>
              </a:rPr>
              <a:t>tại</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học</a:t>
            </a:r>
            <a:r>
              <a:rPr lang="en-US" dirty="0">
                <a:solidFill>
                  <a:srgbClr val="333399"/>
                </a:solidFill>
                <a:latin typeface="Arial" panose="020B0604020202020204" pitchFamily="34" charset="0"/>
                <a:cs typeface="Arial" panose="020B0604020202020204" pitchFamily="34" charset="0"/>
              </a:rPr>
              <a:t> (01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Mầm</a:t>
            </a:r>
            <a:r>
              <a:rPr lang="en-US" dirty="0">
                <a:solidFill>
                  <a:srgbClr val="333399"/>
                </a:solidFill>
                <a:latin typeface="Arial" panose="020B0604020202020204" pitchFamily="34" charset="0"/>
                <a:cs typeface="Arial" panose="020B0604020202020204" pitchFamily="34" charset="0"/>
              </a:rPr>
              <a:t> non </a:t>
            </a:r>
            <a:r>
              <a:rPr lang="en-US" dirty="0" err="1">
                <a:solidFill>
                  <a:srgbClr val="333399"/>
                </a:solidFill>
                <a:latin typeface="Arial" panose="020B0604020202020204" pitchFamily="34" charset="0"/>
                <a:cs typeface="Arial" panose="020B0604020202020204" pitchFamily="34" charset="0"/>
              </a:rPr>
              <a:t>và</a:t>
            </a:r>
            <a:r>
              <a:rPr lang="en-US" dirty="0">
                <a:solidFill>
                  <a:srgbClr val="333399"/>
                </a:solidFill>
                <a:latin typeface="Arial" panose="020B0604020202020204" pitchFamily="34" charset="0"/>
                <a:cs typeface="Arial" panose="020B0604020202020204" pitchFamily="34" charset="0"/>
              </a:rPr>
              <a:t> 01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THCS); </a:t>
            </a:r>
            <a:r>
              <a:rPr lang="en-US" dirty="0" err="1">
                <a:solidFill>
                  <a:srgbClr val="333399"/>
                </a:solidFill>
                <a:latin typeface="Arial" panose="020B0604020202020204" pitchFamily="34" charset="0"/>
                <a:cs typeface="Arial" panose="020B0604020202020204" pitchFamily="34" charset="0"/>
              </a:rPr>
              <a:t>không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xảy</a:t>
            </a:r>
            <a:r>
              <a:rPr lang="en-US" dirty="0">
                <a:solidFill>
                  <a:srgbClr val="333399"/>
                </a:solidFill>
                <a:latin typeface="Arial" panose="020B0604020202020204" pitchFamily="34" charset="0"/>
                <a:cs typeface="Arial" panose="020B0604020202020204" pitchFamily="34" charset="0"/>
              </a:rPr>
              <a:t> ra </a:t>
            </a:r>
            <a:r>
              <a:rPr lang="en-US" dirty="0" err="1">
                <a:solidFill>
                  <a:srgbClr val="333399"/>
                </a:solidFill>
                <a:latin typeface="Arial" panose="020B0604020202020204" pitchFamily="34" charset="0"/>
                <a:cs typeface="Arial" panose="020B0604020202020204" pitchFamily="34" charset="0"/>
              </a:rPr>
              <a:t>vụ</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ngộ</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độc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thực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phẩm</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bệnh</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truyền</a:t>
            </a:r>
            <a:r>
              <a:rPr lang="en-US" dirty="0">
                <a:solidFill>
                  <a:srgbClr val="333399"/>
                </a:solidFill>
                <a:latin typeface="Arial" panose="020B0604020202020204" pitchFamily="34" charset="0"/>
                <a:cs typeface="Arial" panose="020B0604020202020204" pitchFamily="34" charset="0"/>
              </a:rPr>
              <a:t> qua </a:t>
            </a:r>
            <a:r>
              <a:rPr lang="en-US" dirty="0" err="1">
                <a:solidFill>
                  <a:srgbClr val="333399"/>
                </a:solidFill>
                <a:latin typeface="Arial" panose="020B0604020202020204" pitchFamily="34" charset="0"/>
                <a:cs typeface="Arial" panose="020B0604020202020204" pitchFamily="34" charset="0"/>
              </a:rPr>
              <a:t>thực</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phẩm</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trong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trường</a:t>
            </a:r>
            <a:r>
              <a:rPr lang="en-US" dirty="0">
                <a:solidFill>
                  <a:srgbClr val="333399"/>
                </a:solidFill>
                <a:latin typeface="Arial" panose="020B0604020202020204" pitchFamily="34" charset="0"/>
                <a:cs typeface="Arial" panose="020B0604020202020204" pitchFamily="34" charset="0"/>
              </a:rPr>
              <a:t> </a:t>
            </a:r>
            <a:r>
              <a:rPr lang="en-US" dirty="0" err="1">
                <a:solidFill>
                  <a:srgbClr val="333399"/>
                </a:solidFill>
                <a:latin typeface="Arial" panose="020B0604020202020204" pitchFamily="34" charset="0"/>
                <a:cs typeface="Arial" panose="020B0604020202020204" pitchFamily="34" charset="0"/>
              </a:rPr>
              <a:t>học</a:t>
            </a:r>
            <a:r>
              <a:rPr lang="en-US" dirty="0">
                <a:solidFill>
                  <a:srgbClr val="333399"/>
                </a:solidFill>
                <a:latin typeface="Arial" panose="020B0604020202020204" pitchFamily="34" charset="0"/>
                <a:cs typeface="Arial" panose="020B0604020202020204" pitchFamily="34" charset="0"/>
              </a:rPr>
              <a:t>.</a:t>
            </a:r>
          </a:p>
          <a:p>
            <a:pPr marL="285750" indent="-285750" algn="just">
              <a:spcAft>
                <a:spcPts val="1200"/>
              </a:spcAft>
              <a:buClr>
                <a:srgbClr val="FF0000"/>
              </a:buClr>
              <a:buFont typeface="Wingdings" panose="05000000000000000000" pitchFamily="2" charset="2"/>
              <a:buChar char="v"/>
            </a:pPr>
            <a:endParaRPr lang="en-US" dirty="0">
              <a:solidFill>
                <a:srgbClr val="333399"/>
              </a:solidFill>
              <a:latin typeface="Arial" panose="020B0604020202020204" pitchFamily="34" charset="0"/>
              <a:cs typeface="Arial" panose="020B0604020202020204" pitchFamily="34" charset="0"/>
            </a:endParaRPr>
          </a:p>
          <a:p>
            <a:pPr marL="285750" indent="-285750" algn="just">
              <a:spcAft>
                <a:spcPts val="1200"/>
              </a:spcAft>
              <a:buClr>
                <a:srgbClr val="FF0000"/>
              </a:buClr>
              <a:buFont typeface="Wingdings" panose="05000000000000000000" pitchFamily="2" charset="2"/>
              <a:buChar char="v"/>
            </a:pPr>
            <a:endParaRPr lang="en-US"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920584"/>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692150"/>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err="1">
                <a:solidFill>
                  <a:srgbClr val="CC0000"/>
                </a:solidFill>
                <a:latin typeface="Arial" panose="020B0604020202020204" pitchFamily="34" charset="0"/>
              </a:rPr>
              <a:t>Phần</a:t>
            </a:r>
            <a:r>
              <a:rPr lang="en-US" altLang="en-US" sz="2400" b="1" dirty="0">
                <a:solidFill>
                  <a:srgbClr val="CC0000"/>
                </a:solidFill>
                <a:latin typeface="Arial" panose="020B0604020202020204" pitchFamily="34" charset="0"/>
              </a:rPr>
              <a:t> III. </a:t>
            </a:r>
            <a:r>
              <a:rPr lang="en-US" altLang="en-US" sz="2400" b="1" dirty="0">
                <a:solidFill>
                  <a:srgbClr val="0000FF"/>
                </a:solidFill>
                <a:latin typeface="Arial" panose="020B0604020202020204" pitchFamily="34" charset="0"/>
              </a:rPr>
              <a:t>NHIỆM VỤ TRỌNG TÂM TRONG THỜI GIAN TỚI</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457200" cy="725487"/>
          </a:xfrm>
          <a:prstGeom prst="rect">
            <a:avLst/>
          </a:prstGeom>
          <a:noFill/>
          <a:ln w="9525">
            <a:noFill/>
          </a:ln>
        </p:spPr>
      </p:pic>
      <p:sp>
        <p:nvSpPr>
          <p:cNvPr id="6151" name="Rounded Rectangle 9"/>
          <p:cNvSpPr/>
          <p:nvPr/>
        </p:nvSpPr>
        <p:spPr>
          <a:xfrm>
            <a:off x="160655" y="831850"/>
            <a:ext cx="8741298" cy="844550"/>
          </a:xfrm>
          <a:prstGeom prst="roundRect">
            <a:avLst>
              <a:gd name="adj" fmla="val 16667"/>
            </a:avLst>
          </a:prstGeom>
          <a:solidFill>
            <a:schemeClr val="accent6">
              <a:lumMod val="40000"/>
              <a:lumOff val="60000"/>
            </a:schemeClr>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sz="2000" b="1">
                <a:solidFill>
                  <a:srgbClr val="FF0000"/>
                </a:solidFill>
                <a:latin typeface="Arial" panose="020B0604020202020204" pitchFamily="34" charset="0"/>
                <a:cs typeface="Arial" panose="020B0604020202020204" pitchFamily="34" charset="0"/>
              </a:rPr>
              <a:t>1</a:t>
            </a:r>
            <a:r>
              <a:rPr lang="en-US" sz="2000">
                <a:solidFill>
                  <a:srgbClr val="FF0000"/>
                </a:solidFill>
                <a:latin typeface="Arial" panose="020B0604020202020204" pitchFamily="34" charset="0"/>
                <a:cs typeface="Arial" panose="020B0604020202020204" pitchFamily="34" charset="0"/>
              </a:rPr>
              <a:t>. </a:t>
            </a:r>
            <a:r>
              <a:rPr lang="en-US" sz="2000">
                <a:solidFill>
                  <a:srgbClr val="0000FF"/>
                </a:solidFill>
                <a:latin typeface="Arial" panose="020B0604020202020204" pitchFamily="34" charset="0"/>
                <a:cs typeface="Arial" panose="020B0604020202020204" pitchFamily="34" charset="0"/>
              </a:rPr>
              <a:t>Chuẩn bị các điều kiện tổ chức ăn bán trú, căng tin ăn uống tại các cơ sở giáo dục trên địa bàn quận năm học 2024-2025</a:t>
            </a:r>
            <a:endParaRPr lang="en-US" altLang="en-US" sz="2000" dirty="0">
              <a:solidFill>
                <a:srgbClr val="0000FF"/>
              </a:solidFill>
              <a:latin typeface="Arial" panose="020B0604020202020204" pitchFamily="34" charset="0"/>
              <a:ea typeface="Arial" panose="020B0604020202020204" pitchFamily="34" charset="0"/>
            </a:endParaRPr>
          </a:p>
        </p:txBody>
      </p:sp>
      <p:sp>
        <p:nvSpPr>
          <p:cNvPr id="9" name="Rectangle 8"/>
          <p:cNvSpPr/>
          <p:nvPr/>
        </p:nvSpPr>
        <p:spPr>
          <a:xfrm>
            <a:off x="201382" y="1816100"/>
            <a:ext cx="8618050" cy="923330"/>
          </a:xfrm>
          <a:prstGeom prst="rect">
            <a:avLst/>
          </a:prstGeom>
          <a:solidFill>
            <a:schemeClr val="accent4">
              <a:lumMod val="20000"/>
              <a:lumOff val="80000"/>
            </a:schemeClr>
          </a:solidFill>
        </p:spPr>
        <p:txBody>
          <a:bodyPr wrap="square">
            <a:spAutoFit/>
          </a:bodyPr>
          <a:lstStyle/>
          <a:p>
            <a:pPr algn="just"/>
            <a:r>
              <a:rPr lang="vi-VN" dirty="0">
                <a:solidFill>
                  <a:srgbClr val="0000FF"/>
                </a:solidFill>
                <a:latin typeface="Arial" panose="020B0604020202020204" pitchFamily="34" charset="0"/>
                <a:cs typeface="Arial" panose="020B0604020202020204" pitchFamily="34" charset="0"/>
              </a:rPr>
              <a:t>Quận đã ban hành Công văn số 1275/UBND-YT ngày 01/7/2024 về </a:t>
            </a:r>
            <a:r>
              <a:rPr lang="en-US" dirty="0" err="1">
                <a:solidFill>
                  <a:srgbClr val="0000FF"/>
                </a:solidFill>
                <a:latin typeface="Arial" panose="020B0604020202020204" pitchFamily="34" charset="0"/>
                <a:cs typeface="Arial" panose="020B0604020202020204" pitchFamily="34" charset="0"/>
              </a:rPr>
              <a:t>chuẩn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bị</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điều</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kiện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tổ</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chức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ăn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bán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trú</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căng</a:t>
            </a:r>
            <a:r>
              <a:rPr lang="en-US" dirty="0">
                <a:solidFill>
                  <a:srgbClr val="0000FF"/>
                </a:solidFill>
                <a:latin typeface="Arial" panose="020B0604020202020204" pitchFamily="34" charset="0"/>
                <a:cs typeface="Arial" panose="020B0604020202020204" pitchFamily="34" charset="0"/>
              </a:rPr>
              <a:t> tin </a:t>
            </a:r>
            <a:r>
              <a:rPr lang="en-US" dirty="0" err="1">
                <a:solidFill>
                  <a:srgbClr val="0000FF"/>
                </a:solidFill>
                <a:latin typeface="Arial" panose="020B0604020202020204" pitchFamily="34" charset="0"/>
                <a:cs typeface="Arial" panose="020B0604020202020204" pitchFamily="34" charset="0"/>
              </a:rPr>
              <a:t>ăn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uống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tại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cơ</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sở</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giáo</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dục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trên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địa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bàn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năm</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học</a:t>
            </a:r>
            <a:r>
              <a:rPr lang="en-US" dirty="0">
                <a:solidFill>
                  <a:srgbClr val="0000FF"/>
                </a:solidFill>
                <a:latin typeface="Arial" panose="020B0604020202020204" pitchFamily="34" charset="0"/>
                <a:cs typeface="Arial" panose="020B0604020202020204" pitchFamily="34" charset="0"/>
              </a:rPr>
              <a:t> 2024-2025</a:t>
            </a:r>
            <a:r>
              <a:rPr lang="vi-VN" dirty="0">
                <a:solidFill>
                  <a:srgbClr val="0000FF"/>
                </a:solidFill>
                <a:latin typeface="Arial" panose="020B0604020202020204" pitchFamily="34" charset="0"/>
                <a:cs typeface="Arial" panose="020B0604020202020204" pitchFamily="34" charset="0"/>
              </a:rPr>
              <a:t>. </a:t>
            </a:r>
            <a:endParaRPr lang="en-US" sz="18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83903" y="4989402"/>
            <a:ext cx="8618050" cy="646331"/>
          </a:xfrm>
          <a:prstGeom prst="rect">
            <a:avLst/>
          </a:prstGeom>
          <a:solidFill>
            <a:schemeClr val="accent4">
              <a:lumMod val="20000"/>
              <a:lumOff val="80000"/>
            </a:schemeClr>
          </a:solidFill>
        </p:spPr>
        <p:txBody>
          <a:bodyPr wrap="square">
            <a:spAutoFit/>
          </a:bodyPr>
          <a:lstStyle/>
          <a:p>
            <a:r>
              <a:rPr lang="vi-VN" dirty="0">
                <a:solidFill>
                  <a:srgbClr val="0000FF"/>
                </a:solidFill>
                <a:latin typeface="Arial" panose="020B0604020202020204" pitchFamily="34" charset="0"/>
                <a:cs typeface="Arial" panose="020B0604020202020204" pitchFamily="34" charset="0"/>
              </a:rPr>
              <a:t>Các trường thực hiện công khai mã QR của cơ sở cung cấp thực phẩm đến CB, GV, phụ huynh học sinh,...</a:t>
            </a:r>
            <a:endParaRPr lang="en-US" b="1" dirty="0">
              <a:solidFill>
                <a:srgbClr val="0000FF"/>
              </a:solidFill>
              <a:latin typeface="Arial" panose="020B0604020202020204" pitchFamily="34" charset="0"/>
              <a:cs typeface="Arial" panose="020B0604020202020204" pitchFamily="34" charset="0"/>
            </a:endParaRPr>
          </a:p>
        </p:txBody>
      </p:sp>
      <p:sp>
        <p:nvSpPr>
          <p:cNvPr id="11" name="Rectangle 10"/>
          <p:cNvSpPr/>
          <p:nvPr/>
        </p:nvSpPr>
        <p:spPr>
          <a:xfrm>
            <a:off x="262975" y="3326207"/>
            <a:ext cx="8618050" cy="1200329"/>
          </a:xfrm>
          <a:prstGeom prst="rect">
            <a:avLst/>
          </a:prstGeom>
          <a:solidFill>
            <a:schemeClr val="accent4">
              <a:lumMod val="20000"/>
              <a:lumOff val="80000"/>
            </a:schemeClr>
          </a:solidFill>
        </p:spPr>
        <p:txBody>
          <a:bodyPr wrap="square">
            <a:spAutoFit/>
          </a:bodyPr>
          <a:lstStyle/>
          <a:p>
            <a:pPr algn="just"/>
            <a:r>
              <a:rPr lang="vi-VN" dirty="0">
                <a:solidFill>
                  <a:srgbClr val="0000FF"/>
                </a:solidFill>
                <a:latin typeface="+mn-lt"/>
              </a:rPr>
              <a:t>Thông tin số hóa bao gồm: </a:t>
            </a:r>
            <a:r>
              <a:rPr lang="en-US" dirty="0" err="1">
                <a:solidFill>
                  <a:srgbClr val="0000FF"/>
                </a:solidFill>
                <a:latin typeface="+mn-lt"/>
              </a:rPr>
              <a:t>Thông</a:t>
            </a:r>
            <a:r>
              <a:rPr lang="en-US" dirty="0">
                <a:solidFill>
                  <a:srgbClr val="0000FF"/>
                </a:solidFill>
                <a:latin typeface="+mn-lt"/>
              </a:rPr>
              <a:t> tin </a:t>
            </a:r>
            <a:r>
              <a:rPr lang="en-US" dirty="0" err="1">
                <a:solidFill>
                  <a:srgbClr val="0000FF"/>
                </a:solidFill>
                <a:latin typeface="+mn-lt"/>
              </a:rPr>
              <a:t>cơ</a:t>
            </a:r>
            <a:r>
              <a:rPr lang="en-US" dirty="0">
                <a:solidFill>
                  <a:srgbClr val="0000FF"/>
                </a:solidFill>
                <a:latin typeface="+mn-lt"/>
              </a:rPr>
              <a:t> </a:t>
            </a:r>
            <a:r>
              <a:rPr lang="en-US" dirty="0" err="1">
                <a:solidFill>
                  <a:srgbClr val="0000FF"/>
                </a:solidFill>
                <a:latin typeface="+mn-lt"/>
              </a:rPr>
              <a:t>bản</a:t>
            </a:r>
            <a:r>
              <a:rPr lang="en-US" dirty="0">
                <a:solidFill>
                  <a:srgbClr val="0000FF"/>
                </a:solidFill>
                <a:latin typeface="+mn-lt"/>
              </a:rPr>
              <a:t> </a:t>
            </a:r>
            <a:r>
              <a:rPr lang="en-US" dirty="0" err="1">
                <a:solidFill>
                  <a:srgbClr val="0000FF"/>
                </a:solidFill>
                <a:latin typeface="+mn-lt"/>
              </a:rPr>
              <a:t>của</a:t>
            </a:r>
            <a:r>
              <a:rPr lang="en-US" dirty="0">
                <a:solidFill>
                  <a:srgbClr val="0000FF"/>
                </a:solidFill>
                <a:latin typeface="+mn-lt"/>
              </a:rPr>
              <a:t> </a:t>
            </a:r>
            <a:r>
              <a:rPr lang="vi-VN" dirty="0">
                <a:solidFill>
                  <a:srgbClr val="0000FF"/>
                </a:solidFill>
                <a:latin typeface="+mn-lt"/>
              </a:rPr>
              <a:t>cơ sở (</a:t>
            </a:r>
            <a:r>
              <a:rPr lang="en-US" dirty="0" err="1">
                <a:solidFill>
                  <a:srgbClr val="0000FF"/>
                </a:solidFill>
                <a:latin typeface="+mn-lt"/>
              </a:rPr>
              <a:t>tên</a:t>
            </a:r>
            <a:r>
              <a:rPr lang="en-US" dirty="0">
                <a:solidFill>
                  <a:srgbClr val="0000FF"/>
                </a:solidFill>
                <a:latin typeface="+mn-lt"/>
              </a:rPr>
              <a:t>, </a:t>
            </a:r>
            <a:r>
              <a:rPr lang="en-US" dirty="0" err="1">
                <a:solidFill>
                  <a:srgbClr val="0000FF"/>
                </a:solidFill>
                <a:latin typeface="+mn-lt"/>
              </a:rPr>
              <a:t>địa</a:t>
            </a:r>
            <a:r>
              <a:rPr lang="en-US" dirty="0">
                <a:solidFill>
                  <a:srgbClr val="0000FF"/>
                </a:solidFill>
                <a:latin typeface="+mn-lt"/>
              </a:rPr>
              <a:t> </a:t>
            </a:r>
            <a:r>
              <a:rPr lang="en-US" dirty="0" err="1">
                <a:solidFill>
                  <a:srgbClr val="0000FF"/>
                </a:solidFill>
                <a:latin typeface="+mn-lt"/>
              </a:rPr>
              <a:t>chỉ</a:t>
            </a:r>
            <a:r>
              <a:rPr lang="vi-VN" dirty="0">
                <a:solidFill>
                  <a:srgbClr val="0000FF"/>
                </a:solidFill>
                <a:latin typeface="+mn-lt"/>
              </a:rPr>
              <a:t>, số điện thoại; GCN đủ ĐKATTP/</a:t>
            </a:r>
            <a:r>
              <a:rPr lang="en-US" dirty="0" err="1">
                <a:solidFill>
                  <a:srgbClr val="0000FF"/>
                </a:solidFill>
                <a:latin typeface="+mn-lt"/>
              </a:rPr>
              <a:t>Bản</a:t>
            </a:r>
            <a:r>
              <a:rPr lang="en-US" dirty="0">
                <a:solidFill>
                  <a:srgbClr val="0000FF"/>
                </a:solidFill>
                <a:latin typeface="+mn-lt"/>
              </a:rPr>
              <a:t> cam </a:t>
            </a:r>
            <a:r>
              <a:rPr lang="en-US" dirty="0" err="1">
                <a:solidFill>
                  <a:srgbClr val="0000FF"/>
                </a:solidFill>
                <a:latin typeface="+mn-lt"/>
              </a:rPr>
              <a:t>kết</a:t>
            </a:r>
            <a:r>
              <a:rPr lang="en-US" dirty="0">
                <a:solidFill>
                  <a:srgbClr val="0000FF"/>
                </a:solidFill>
                <a:latin typeface="+mn-lt"/>
              </a:rPr>
              <a:t> </a:t>
            </a:r>
            <a:r>
              <a:rPr lang="en-US" dirty="0" err="1">
                <a:solidFill>
                  <a:srgbClr val="0000FF"/>
                </a:solidFill>
                <a:latin typeface="+mn-lt"/>
              </a:rPr>
              <a:t>đảm</a:t>
            </a:r>
            <a:r>
              <a:rPr lang="en-US" dirty="0">
                <a:solidFill>
                  <a:srgbClr val="0000FF"/>
                </a:solidFill>
                <a:latin typeface="+mn-lt"/>
              </a:rPr>
              <a:t> </a:t>
            </a:r>
            <a:r>
              <a:rPr lang="en-US" dirty="0" err="1">
                <a:solidFill>
                  <a:srgbClr val="0000FF"/>
                </a:solidFill>
                <a:latin typeface="+mn-lt"/>
              </a:rPr>
              <a:t>bảo</a:t>
            </a:r>
            <a:r>
              <a:rPr lang="en-US" dirty="0">
                <a:solidFill>
                  <a:srgbClr val="0000FF"/>
                </a:solidFill>
                <a:latin typeface="+mn-lt"/>
              </a:rPr>
              <a:t> ATTP</a:t>
            </a:r>
            <a:r>
              <a:rPr lang="vi-VN" dirty="0">
                <a:solidFill>
                  <a:srgbClr val="0000FF"/>
                </a:solidFill>
                <a:latin typeface="+mn-lt"/>
              </a:rPr>
              <a:t>,...); </a:t>
            </a:r>
            <a:r>
              <a:rPr lang="en-US" dirty="0" err="1">
                <a:solidFill>
                  <a:srgbClr val="0000FF"/>
                </a:solidFill>
                <a:latin typeface="+mn-lt"/>
              </a:rPr>
              <a:t>Thông</a:t>
            </a:r>
            <a:r>
              <a:rPr lang="en-US" dirty="0">
                <a:solidFill>
                  <a:srgbClr val="0000FF"/>
                </a:solidFill>
                <a:latin typeface="+mn-lt"/>
              </a:rPr>
              <a:t> tin </a:t>
            </a:r>
            <a:r>
              <a:rPr lang="en-US" dirty="0" err="1">
                <a:solidFill>
                  <a:srgbClr val="0000FF"/>
                </a:solidFill>
                <a:latin typeface="+mn-lt"/>
              </a:rPr>
              <a:t>về</a:t>
            </a:r>
            <a:r>
              <a:rPr lang="en-US" dirty="0">
                <a:solidFill>
                  <a:srgbClr val="0000FF"/>
                </a:solidFill>
                <a:latin typeface="+mn-lt"/>
              </a:rPr>
              <a:t> </a:t>
            </a:r>
            <a:r>
              <a:rPr lang="en-US" dirty="0" err="1">
                <a:solidFill>
                  <a:srgbClr val="0000FF"/>
                </a:solidFill>
                <a:latin typeface="+mn-lt"/>
              </a:rPr>
              <a:t>nguồn</a:t>
            </a:r>
            <a:r>
              <a:rPr lang="en-US" dirty="0">
                <a:solidFill>
                  <a:srgbClr val="0000FF"/>
                </a:solidFill>
                <a:latin typeface="+mn-lt"/>
              </a:rPr>
              <a:t> </a:t>
            </a:r>
            <a:r>
              <a:rPr lang="en-US" dirty="0" err="1">
                <a:solidFill>
                  <a:srgbClr val="0000FF"/>
                </a:solidFill>
                <a:latin typeface="+mn-lt"/>
              </a:rPr>
              <a:t>gốc</a:t>
            </a:r>
            <a:r>
              <a:rPr lang="vi-VN" dirty="0">
                <a:solidFill>
                  <a:srgbClr val="0000FF"/>
                </a:solidFill>
                <a:latin typeface="+mn-lt"/>
              </a:rPr>
              <a:t>, chất lượng</a:t>
            </a:r>
            <a:r>
              <a:rPr lang="en-US" dirty="0">
                <a:solidFill>
                  <a:srgbClr val="0000FF"/>
                </a:solidFill>
                <a:latin typeface="+mn-lt"/>
              </a:rPr>
              <a:t> </a:t>
            </a:r>
            <a:r>
              <a:rPr lang="en-US" dirty="0" err="1">
                <a:solidFill>
                  <a:srgbClr val="0000FF"/>
                </a:solidFill>
                <a:latin typeface="+mn-lt"/>
              </a:rPr>
              <a:t>thực</a:t>
            </a:r>
            <a:r>
              <a:rPr lang="en-US" dirty="0">
                <a:solidFill>
                  <a:srgbClr val="0000FF"/>
                </a:solidFill>
                <a:latin typeface="+mn-lt"/>
              </a:rPr>
              <a:t> </a:t>
            </a:r>
            <a:r>
              <a:rPr lang="en-US" dirty="0" err="1">
                <a:solidFill>
                  <a:srgbClr val="0000FF"/>
                </a:solidFill>
                <a:latin typeface="+mn-lt"/>
              </a:rPr>
              <a:t>phẩm</a:t>
            </a:r>
            <a:r>
              <a:rPr lang="en-US" dirty="0">
                <a:solidFill>
                  <a:srgbClr val="0000FF"/>
                </a:solidFill>
                <a:latin typeface="+mn-lt"/>
              </a:rPr>
              <a:t>: </a:t>
            </a:r>
            <a:r>
              <a:rPr lang="vi-VN" dirty="0">
                <a:solidFill>
                  <a:srgbClr val="0000FF"/>
                </a:solidFill>
                <a:latin typeface="+mn-lt"/>
              </a:rPr>
              <a:t>hợp đồng mua bán và các loại giấy tờ chứng minh đủ điều kiện ATTP, hồ sơ sản phẩn của từng loại thực phẩm.</a:t>
            </a:r>
            <a:endParaRPr lang="en-US" b="1" dirty="0">
              <a:solidFill>
                <a:srgbClr val="0000FF"/>
              </a:solidFill>
              <a:latin typeface="+mn-lt"/>
            </a:endParaRPr>
          </a:p>
        </p:txBody>
      </p:sp>
    </p:spTree>
    <p:extLst>
      <p:ext uri="{BB962C8B-B14F-4D97-AF65-F5344CB8AC3E}">
        <p14:creationId xmlns:p14="http://schemas.microsoft.com/office/powerpoint/2010/main" val="35576968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0"/>
            <a:ext cx="9144000" cy="692150"/>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a:flatTx/>
          </a:bodyPr>
          <a:lstStyle/>
          <a:p>
            <a:pPr marL="0" indent="0" algn="ctr">
              <a:buNone/>
            </a:pPr>
            <a:r>
              <a:rPr lang="en-US" altLang="en-US" sz="2400" b="1" dirty="0" err="1">
                <a:solidFill>
                  <a:srgbClr val="CC0000"/>
                </a:solidFill>
                <a:latin typeface="Arial" panose="020B0604020202020204" pitchFamily="34" charset="0"/>
              </a:rPr>
              <a:t>Phần</a:t>
            </a:r>
            <a:r>
              <a:rPr lang="en-US" altLang="en-US" sz="2400" b="1" dirty="0">
                <a:solidFill>
                  <a:srgbClr val="CC0000"/>
                </a:solidFill>
                <a:latin typeface="Arial" panose="020B0604020202020204" pitchFamily="34" charset="0"/>
              </a:rPr>
              <a:t> III. </a:t>
            </a:r>
            <a:r>
              <a:rPr lang="en-US" altLang="en-US" sz="2400" b="1" dirty="0">
                <a:solidFill>
                  <a:srgbClr val="0000FF"/>
                </a:solidFill>
                <a:latin typeface="Arial" panose="020B0604020202020204" pitchFamily="34" charset="0"/>
              </a:rPr>
              <a:t>NHIỆM VỤ TRỌNG TÂM TRONG THỜI GIAN TỚI</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0" y="-26987"/>
            <a:ext cx="382385" cy="725487"/>
          </a:xfrm>
          <a:prstGeom prst="rect">
            <a:avLst/>
          </a:prstGeom>
          <a:noFill/>
          <a:ln w="9525">
            <a:noFill/>
          </a:ln>
        </p:spPr>
      </p:pic>
      <p:sp>
        <p:nvSpPr>
          <p:cNvPr id="6" name="Rounded Rectangle 9"/>
          <p:cNvSpPr/>
          <p:nvPr/>
        </p:nvSpPr>
        <p:spPr>
          <a:xfrm>
            <a:off x="201351" y="948392"/>
            <a:ext cx="8741298" cy="844550"/>
          </a:xfrm>
          <a:prstGeom prst="roundRect">
            <a:avLst>
              <a:gd name="adj" fmla="val 16667"/>
            </a:avLst>
          </a:prstGeom>
          <a:solidFill>
            <a:schemeClr val="accent6">
              <a:lumMod val="40000"/>
              <a:lumOff val="60000"/>
            </a:schemeClr>
          </a:solidFill>
          <a:ln w="9525" cap="flat" cmpd="sng">
            <a:solidFill>
              <a:srgbClr val="7030A0"/>
            </a:solidFill>
            <a:prstDash val="soli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0000"/>
              </a:lnSpc>
              <a:spcBef>
                <a:spcPct val="0"/>
              </a:spcBef>
              <a:buClr>
                <a:srgbClr val="C00000"/>
              </a:buClr>
              <a:buFontTx/>
              <a:buNone/>
            </a:pPr>
            <a:r>
              <a:rPr lang="en-US" altLang="en-US" sz="2000" b="1" dirty="0">
                <a:solidFill>
                  <a:srgbClr val="0070C0"/>
                </a:solidFill>
                <a:latin typeface="Arial" panose="020B0604020202020204" pitchFamily="34" charset="0"/>
                <a:cs typeface="Arial" panose="020B0604020202020204" pitchFamily="34" charset="0"/>
              </a:rPr>
              <a:t>HS </a:t>
            </a:r>
            <a:r>
              <a:rPr lang="en-US" altLang="en-US" sz="2000" b="1" dirty="0" err="1">
                <a:solidFill>
                  <a:srgbClr val="0070C0"/>
                </a:solidFill>
                <a:latin typeface="Arial" panose="020B0604020202020204" pitchFamily="34" charset="0"/>
                <a:cs typeface="Arial" panose="020B0604020202020204" pitchFamily="34" charset="0"/>
              </a:rPr>
              <a:t>năng</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lực</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của</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các</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cơ</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sở</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cung</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cấp</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thực</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phẩm</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được</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số</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hóa</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bằng</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mã</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QRcode</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Đến</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ngày</a:t>
            </a:r>
            <a:r>
              <a:rPr lang="en-US" altLang="en-US" sz="2000" b="1" dirty="0">
                <a:solidFill>
                  <a:srgbClr val="0070C0"/>
                </a:solidFill>
                <a:latin typeface="Arial" panose="020B0604020202020204" pitchFamily="34" charset="0"/>
                <a:cs typeface="Arial" panose="020B0604020202020204" pitchFamily="34" charset="0"/>
              </a:rPr>
              <a:t> 15/7/2024, </a:t>
            </a:r>
            <a:r>
              <a:rPr lang="en-US" altLang="en-US" sz="2000" b="1" dirty="0" err="1">
                <a:solidFill>
                  <a:srgbClr val="0070C0"/>
                </a:solidFill>
                <a:latin typeface="Arial" panose="020B0604020202020204" pitchFamily="34" charset="0"/>
                <a:cs typeface="Arial" panose="020B0604020202020204" pitchFamily="34" charset="0"/>
              </a:rPr>
              <a:t>đã</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tiếp</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nhận</a:t>
            </a:r>
            <a:r>
              <a:rPr lang="en-US" altLang="en-US" sz="2000" b="1" dirty="0">
                <a:solidFill>
                  <a:srgbClr val="0070C0"/>
                </a:solidFill>
                <a:latin typeface="Arial" panose="020B0604020202020204" pitchFamily="34" charset="0"/>
                <a:cs typeface="Arial" panose="020B0604020202020204" pitchFamily="34" charset="0"/>
              </a:rPr>
              <a:t> 22 </a:t>
            </a:r>
            <a:r>
              <a:rPr lang="en-US" altLang="en-US" sz="2000" b="1" dirty="0" err="1">
                <a:solidFill>
                  <a:srgbClr val="0070C0"/>
                </a:solidFill>
                <a:latin typeface="Arial" panose="020B0604020202020204" pitchFamily="34" charset="0"/>
                <a:cs typeface="Arial" panose="020B0604020202020204" pitchFamily="34" charset="0"/>
              </a:rPr>
              <a:t>hồ</a:t>
            </a:r>
            <a:r>
              <a:rPr lang="en-US" altLang="en-US" sz="2000" b="1" dirty="0">
                <a:solidFill>
                  <a:srgbClr val="0070C0"/>
                </a:solidFill>
                <a:latin typeface="Arial" panose="020B0604020202020204" pitchFamily="34" charset="0"/>
                <a:cs typeface="Arial" panose="020B0604020202020204" pitchFamily="34" charset="0"/>
              </a:rPr>
              <a:t> </a:t>
            </a:r>
            <a:r>
              <a:rPr lang="en-US" altLang="en-US" sz="2000" b="1" dirty="0" err="1">
                <a:solidFill>
                  <a:srgbClr val="0070C0"/>
                </a:solidFill>
                <a:latin typeface="Arial" panose="020B0604020202020204" pitchFamily="34" charset="0"/>
                <a:cs typeface="Arial" panose="020B0604020202020204" pitchFamily="34" charset="0"/>
              </a:rPr>
              <a:t>sơ</a:t>
            </a:r>
            <a:r>
              <a:rPr lang="en-US" altLang="en-US" sz="2000" b="1" dirty="0">
                <a:solidFill>
                  <a:srgbClr val="0070C0"/>
                </a:solidFill>
                <a:latin typeface="Arial" panose="020B0604020202020204" pitchFamily="34" charset="0"/>
                <a:cs typeface="Arial" panose="020B0604020202020204" pitchFamily="34" charset="0"/>
              </a:rPr>
              <a:t>: </a:t>
            </a:r>
            <a:endParaRPr lang="en-US" altLang="en-US" sz="2000" b="1" dirty="0">
              <a:solidFill>
                <a:srgbClr val="0070C0"/>
              </a:solidFill>
              <a:latin typeface="Arial" panose="020B0604020202020204" pitchFamily="34" charset="0"/>
              <a:ea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352" y="2049184"/>
            <a:ext cx="2559778" cy="437477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1130" y="2448253"/>
            <a:ext cx="3249494" cy="357663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155" y="2014214"/>
            <a:ext cx="2886494" cy="4409746"/>
          </a:xfrm>
          <a:prstGeom prst="rect">
            <a:avLst/>
          </a:prstGeom>
        </p:spPr>
      </p:pic>
    </p:spTree>
    <p:extLst>
      <p:ext uri="{BB962C8B-B14F-4D97-AF65-F5344CB8AC3E}">
        <p14:creationId xmlns:p14="http://schemas.microsoft.com/office/powerpoint/2010/main" val="3185011842"/>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0" y="1"/>
            <a:ext cx="9144000" cy="490888"/>
          </a:xfrm>
          <a:gradFill rotWithShape="1">
            <a:gsLst>
              <a:gs pos="0">
                <a:srgbClr val="00FFFF">
                  <a:alpha val="100000"/>
                </a:srgbClr>
              </a:gs>
              <a:gs pos="50000">
                <a:srgbClr val="FFFFFF">
                  <a:alpha val="100000"/>
                </a:srgbClr>
              </a:gs>
              <a:gs pos="100000">
                <a:srgbClr val="00FFFF">
                  <a:alpha val="100000"/>
                </a:srgbClr>
              </a:gs>
            </a:gsLst>
            <a:lin ang="5400000" scaled="1"/>
            <a:tileRect/>
          </a:gradFill>
          <a:scene3d>
            <a:camera prst="legacyPerspectiveBottom">
              <a:rot lat="0" lon="0" rev="0"/>
            </a:camera>
            <a:lightRig rig="legacyFlat3" dir="t"/>
          </a:scene3d>
          <a:sp3d extrusionH="887400" prstMaterial="legacyMatte">
            <a:bevelT w="13500" h="13500" prst="angle"/>
            <a:bevelB w="13500" h="13500" prst="angle"/>
            <a:extrusionClr>
              <a:srgbClr val="3366FF"/>
            </a:extrusionClr>
          </a:sp3d>
        </p:spPr>
        <p:txBody>
          <a:bodyPr vert="horz" wrap="square" lIns="91440" tIns="45720" rIns="91440" bIns="45720" anchor="ctr" anchorCtr="0">
            <a:normAutofit fontScale="92500"/>
            <a:flatTx/>
          </a:bodyPr>
          <a:lstStyle/>
          <a:p>
            <a:pPr marL="0" indent="0" algn="ctr">
              <a:buNone/>
            </a:pPr>
            <a:r>
              <a:rPr lang="en-US" altLang="en-US" sz="2400" b="1" dirty="0">
                <a:solidFill>
                  <a:srgbClr val="FF0000"/>
                </a:solidFill>
                <a:latin typeface="Arial" panose="020B0604020202020204" pitchFamily="34" charset="0"/>
              </a:rPr>
              <a:t>            </a:t>
            </a:r>
            <a:r>
              <a:rPr lang="en-US" altLang="en-US" sz="2400" b="1" dirty="0" err="1">
                <a:solidFill>
                  <a:srgbClr val="FF0000"/>
                </a:solidFill>
                <a:latin typeface="Arial" panose="020B0604020202020204" pitchFamily="34" charset="0"/>
              </a:rPr>
              <a:t>Phần</a:t>
            </a:r>
            <a:r>
              <a:rPr lang="en-US" altLang="en-US" sz="2400" b="1" dirty="0">
                <a:solidFill>
                  <a:srgbClr val="FF0000"/>
                </a:solidFill>
                <a:latin typeface="Arial" panose="020B0604020202020204" pitchFamily="34" charset="0"/>
              </a:rPr>
              <a:t> III. </a:t>
            </a:r>
            <a:r>
              <a:rPr lang="en-US" altLang="en-US" sz="2400" b="1" dirty="0">
                <a:solidFill>
                  <a:srgbClr val="0000FF"/>
                </a:solidFill>
                <a:latin typeface="Arial" panose="020B0604020202020204" pitchFamily="34" charset="0"/>
              </a:rPr>
              <a:t>NHIỆM VỤ TRỌNG TÂM TRONG THỜI GIAN TỚI </a:t>
            </a:r>
          </a:p>
        </p:txBody>
      </p:sp>
      <p:sp>
        <p:nvSpPr>
          <p:cNvPr id="6147" name="AutoShape 13" descr="Kết quả hình ảnh cho diệt bọ gậy"/>
          <p:cNvSpPr>
            <a:spLocks noChangeAspect="1"/>
          </p:cNvSpPr>
          <p:nvPr/>
        </p:nvSpPr>
        <p:spPr>
          <a:xfrm>
            <a:off x="4424363" y="3281363"/>
            <a:ext cx="296862" cy="2968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vi-VN" altLang="en-US" sz="1800" dirty="0">
              <a:ea typeface="Arial" panose="020B0604020202020204" pitchFamily="34" charset="0"/>
            </a:endParaRPr>
          </a:p>
        </p:txBody>
      </p:sp>
      <p:pic>
        <p:nvPicPr>
          <p:cNvPr id="6149" name="Picture 1"/>
          <p:cNvPicPr>
            <a:picLocks noChangeAspect="1"/>
          </p:cNvPicPr>
          <p:nvPr/>
        </p:nvPicPr>
        <p:blipFill>
          <a:blip r:embed="rId3"/>
          <a:stretch>
            <a:fillRect/>
          </a:stretch>
        </p:blipFill>
        <p:spPr>
          <a:xfrm>
            <a:off x="1" y="-26986"/>
            <a:ext cx="661792" cy="517875"/>
          </a:xfrm>
          <a:prstGeom prst="rect">
            <a:avLst/>
          </a:prstGeom>
          <a:noFill/>
          <a:ln w="9525">
            <a:noFill/>
          </a:ln>
        </p:spPr>
      </p:pic>
      <p:sp>
        <p:nvSpPr>
          <p:cNvPr id="6151" name="Rounded Rectangle 9"/>
          <p:cNvSpPr/>
          <p:nvPr/>
        </p:nvSpPr>
        <p:spPr>
          <a:xfrm>
            <a:off x="93276" y="668293"/>
            <a:ext cx="5316121" cy="410675"/>
          </a:xfrm>
          <a:prstGeom prst="roundRect">
            <a:avLst>
              <a:gd name="adj" fmla="val 16667"/>
            </a:avLst>
          </a:prstGeom>
          <a:solidFill>
            <a:srgbClr val="0000CC"/>
          </a:solidFill>
          <a:ln w="9525" cap="flat" cmpd="sng">
            <a:solidFill>
              <a:srgbClr val="7030A0"/>
            </a:solidFill>
            <a:prstDash val="solid"/>
            <a:headEnd type="none" w="med" len="med"/>
            <a:tailEnd type="none" w="med" len="med"/>
          </a:ln>
        </p:spPr>
        <p:txBody>
          <a:bodyPr/>
          <a:lstStyle/>
          <a:p>
            <a:r>
              <a:rPr lang="en-US" sz="2000" b="1">
                <a:solidFill>
                  <a:schemeClr val="bg1"/>
                </a:solidFill>
                <a:latin typeface="Arial" panose="020B0604020202020204" pitchFamily="34" charset="0"/>
                <a:cs typeface="Arial" panose="020B0604020202020204" pitchFamily="34" charset="0"/>
              </a:rPr>
              <a:t>Quận chỉ đạo tập trung vào các nhiệm vụ:</a:t>
            </a:r>
          </a:p>
        </p:txBody>
      </p:sp>
      <p:sp>
        <p:nvSpPr>
          <p:cNvPr id="8" name="Rounded Rectangle 7"/>
          <p:cNvSpPr/>
          <p:nvPr/>
        </p:nvSpPr>
        <p:spPr>
          <a:xfrm>
            <a:off x="205665" y="1166955"/>
            <a:ext cx="8736205" cy="562367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spcAft>
                <a:spcPts val="1200"/>
              </a:spcAft>
              <a:buClr>
                <a:srgbClr val="FF0000"/>
              </a:buClr>
            </a:pPr>
            <a:r>
              <a:rPr lang="en-US" b="1">
                <a:solidFill>
                  <a:srgbClr val="FF0000"/>
                </a:solidFill>
                <a:latin typeface="Arial" panose="020B0604020202020204" pitchFamily="34" charset="0"/>
                <a:cs typeface="Arial" panose="020B0604020202020204" pitchFamily="34" charset="0"/>
              </a:rPr>
              <a:t> 2.</a:t>
            </a:r>
            <a:r>
              <a:rPr lang="en-US" b="1">
                <a:solidFill>
                  <a:srgbClr val="0000CC"/>
                </a:solidFill>
                <a:latin typeface="Arial" panose="020B0604020202020204" pitchFamily="34" charset="0"/>
                <a:cs typeface="Arial" panose="020B0604020202020204" pitchFamily="34" charset="0"/>
              </a:rPr>
              <a:t> </a:t>
            </a:r>
            <a:r>
              <a:rPr lang="en-US">
                <a:solidFill>
                  <a:srgbClr val="0000CC"/>
                </a:solidFill>
                <a:latin typeface="Arial" panose="020B0604020202020204" pitchFamily="34" charset="0"/>
                <a:cs typeface="Arial" panose="020B0604020202020204" pitchFamily="34" charset="0"/>
              </a:rPr>
              <a:t>Phòng Giáo dục &amp; Đào tạo quận:</a:t>
            </a:r>
          </a:p>
          <a:p>
            <a:pPr algn="just">
              <a:spcAft>
                <a:spcPts val="1200"/>
              </a:spcAft>
              <a:buClr>
                <a:srgbClr val="FF0000"/>
              </a:buClr>
            </a:pPr>
            <a:r>
              <a:rPr lang="fr-FR">
                <a:solidFill>
                  <a:srgbClr val="0000CC"/>
                </a:solidFill>
                <a:latin typeface="Arial" panose="020B0604020202020204" pitchFamily="34" charset="0"/>
                <a:cs typeface="Arial" panose="020B0604020202020204" pitchFamily="34" charset="0"/>
              </a:rPr>
              <a:t>- Chỉ đạo các cơ sở giáo dục khẩn trương rà soát, hoàn thiện đủ các điều kiện </a:t>
            </a:r>
            <a:r>
              <a:rPr lang="vi-VN">
                <a:solidFill>
                  <a:srgbClr val="0000CC"/>
                </a:solidFill>
                <a:cs typeface="Arial" panose="020B0604020202020204" pitchFamily="34" charset="0"/>
              </a:rPr>
              <a:t>ATTP phục vụ năm học mới; ký hợp đồng mua bán thực phẩm với đơn vị cung cấp đủ điều kiện ATTP</a:t>
            </a:r>
            <a:r>
              <a:rPr lang="fr-FR">
                <a:solidFill>
                  <a:srgbClr val="0000CC"/>
                </a:solidFill>
                <a:latin typeface="Arial" panose="020B0604020202020204" pitchFamily="34" charset="0"/>
                <a:cs typeface="Arial" panose="020B0604020202020204" pitchFamily="34" charset="0"/>
              </a:rPr>
              <a:t>.</a:t>
            </a:r>
            <a:endParaRPr lang="en-US">
              <a:solidFill>
                <a:srgbClr val="0000CC"/>
              </a:solidFill>
              <a:latin typeface="Arial" panose="020B0604020202020204" pitchFamily="34" charset="0"/>
              <a:cs typeface="Arial" panose="020B0604020202020204" pitchFamily="34" charset="0"/>
            </a:endParaRPr>
          </a:p>
          <a:p>
            <a:pPr algn="just">
              <a:spcAft>
                <a:spcPts val="1200"/>
              </a:spcAft>
              <a:buClr>
                <a:srgbClr val="FF0000"/>
              </a:buClr>
            </a:pPr>
            <a:r>
              <a:rPr lang="en-US">
                <a:solidFill>
                  <a:srgbClr val="0000CC"/>
                </a:solidFill>
                <a:latin typeface="Arial" panose="020B0604020202020204" pitchFamily="34" charset="0"/>
                <a:cs typeface="Arial" panose="020B0604020202020204" pitchFamily="34" charset="0"/>
              </a:rPr>
              <a:t>- Triển khai tổ chức tuyên truyền, tập huấn kiến thức ATTP, phòng chống ngộ độc thực phẩm,… hàng năm.</a:t>
            </a:r>
          </a:p>
          <a:p>
            <a:pPr algn="just">
              <a:spcAft>
                <a:spcPts val="1200"/>
              </a:spcAft>
              <a:buClr>
                <a:srgbClr val="FF0000"/>
              </a:buClr>
            </a:pPr>
            <a:r>
              <a:rPr lang="en-US" b="1">
                <a:solidFill>
                  <a:srgbClr val="FF0000"/>
                </a:solidFill>
                <a:latin typeface="Arial" panose="020B0604020202020204" pitchFamily="34" charset="0"/>
                <a:cs typeface="Arial" panose="020B0604020202020204" pitchFamily="34" charset="0"/>
              </a:rPr>
              <a:t>3.</a:t>
            </a:r>
            <a:r>
              <a:rPr lang="en-US">
                <a:solidFill>
                  <a:srgbClr val="0000CC"/>
                </a:solidFill>
                <a:latin typeface="Arial" panose="020B0604020202020204" pitchFamily="34" charset="0"/>
                <a:cs typeface="Arial" panose="020B0604020202020204" pitchFamily="34" charset="0"/>
              </a:rPr>
              <a:t> Duy trì thực hiện nghiêm túc, đầy đủ các điều kiện ATTP, phòng chống dịch bệnh trong bếp ăn tập thể, căng tin ăn uống của các trường học.</a:t>
            </a:r>
          </a:p>
          <a:p>
            <a:pPr algn="just">
              <a:spcAft>
                <a:spcPts val="1200"/>
              </a:spcAft>
              <a:buClr>
                <a:srgbClr val="FF0000"/>
              </a:buClr>
            </a:pPr>
            <a:r>
              <a:rPr lang="en-US" b="1">
                <a:solidFill>
                  <a:srgbClr val="FF0000"/>
                </a:solidFill>
                <a:latin typeface="Arial" panose="020B0604020202020204" pitchFamily="34" charset="0"/>
                <a:cs typeface="Arial" panose="020B0604020202020204" pitchFamily="34" charset="0"/>
              </a:rPr>
              <a:t>4.</a:t>
            </a:r>
            <a:r>
              <a:rPr lang="en-US" b="1">
                <a:solidFill>
                  <a:srgbClr val="0000CC"/>
                </a:solidFill>
                <a:latin typeface="Arial" panose="020B0604020202020204" pitchFamily="34" charset="0"/>
                <a:cs typeface="Arial" panose="020B0604020202020204" pitchFamily="34" charset="0"/>
              </a:rPr>
              <a:t> </a:t>
            </a:r>
            <a:r>
              <a:rPr lang="en-US">
                <a:solidFill>
                  <a:srgbClr val="0000CC"/>
                </a:solidFill>
                <a:latin typeface="Arial" panose="020B0604020202020204" pitchFamily="34" charset="0"/>
                <a:cs typeface="Arial" panose="020B0604020202020204" pitchFamily="34" charset="0"/>
              </a:rPr>
              <a:t>Tiếp tục thực hiện hiệu quả 2 mô hình về ATTP trong trường học.</a:t>
            </a:r>
          </a:p>
          <a:p>
            <a:pPr algn="just">
              <a:spcAft>
                <a:spcPts val="1200"/>
              </a:spcAft>
              <a:buClr>
                <a:srgbClr val="FF0000"/>
              </a:buClr>
            </a:pPr>
            <a:r>
              <a:rPr lang="en-US" b="1">
                <a:solidFill>
                  <a:srgbClr val="FF0000"/>
                </a:solidFill>
                <a:latin typeface="Arial" panose="020B0604020202020204" pitchFamily="34" charset="0"/>
                <a:cs typeface="Arial" panose="020B0604020202020204" pitchFamily="34" charset="0"/>
              </a:rPr>
              <a:t>5.</a:t>
            </a:r>
            <a:r>
              <a:rPr lang="en-US" b="1">
                <a:solidFill>
                  <a:srgbClr val="0000CC"/>
                </a:solidFill>
                <a:latin typeface="Arial" panose="020B0604020202020204" pitchFamily="34" charset="0"/>
                <a:cs typeface="Arial" panose="020B0604020202020204" pitchFamily="34" charset="0"/>
              </a:rPr>
              <a:t> </a:t>
            </a:r>
            <a:r>
              <a:rPr lang="en-US">
                <a:solidFill>
                  <a:srgbClr val="0000CC"/>
                </a:solidFill>
                <a:latin typeface="Arial" panose="020B0604020202020204" pitchFamily="34" charset="0"/>
                <a:cs typeface="Arial" panose="020B0604020202020204" pitchFamily="34" charset="0"/>
              </a:rPr>
              <a:t>Duy trì công tác kiểm tra, giám sát định kỳ, đột xuất việc thực hiện các quy định, tiêu chí về ATTP tại các cơ sở giáo dục. Xử lý nghiêm các trường hợp vi phạm. </a:t>
            </a:r>
          </a:p>
          <a:p>
            <a:pPr algn="just">
              <a:spcAft>
                <a:spcPts val="1200"/>
              </a:spcAft>
              <a:buClr>
                <a:srgbClr val="FF0000"/>
              </a:buClr>
            </a:pPr>
            <a:r>
              <a:rPr lang="en-US" b="1">
                <a:solidFill>
                  <a:srgbClr val="FF0000"/>
                </a:solidFill>
                <a:latin typeface="Arial" panose="020B0604020202020204" pitchFamily="34" charset="0"/>
                <a:cs typeface="Arial" panose="020B0604020202020204" pitchFamily="34" charset="0"/>
              </a:rPr>
              <a:t>6.</a:t>
            </a:r>
            <a:r>
              <a:rPr lang="en-US" b="1">
                <a:solidFill>
                  <a:srgbClr val="0000CC"/>
                </a:solidFill>
                <a:latin typeface="Arial" panose="020B0604020202020204" pitchFamily="34" charset="0"/>
                <a:cs typeface="Arial" panose="020B0604020202020204" pitchFamily="34" charset="0"/>
              </a:rPr>
              <a:t> </a:t>
            </a:r>
            <a:r>
              <a:rPr lang="en-US">
                <a:solidFill>
                  <a:srgbClr val="0000CC"/>
                </a:solidFill>
                <a:latin typeface="Arial" panose="020B0604020202020204" pitchFamily="34" charset="0"/>
                <a:cs typeface="Arial" panose="020B0604020202020204" pitchFamily="34" charset="0"/>
              </a:rPr>
              <a:t>Tiếp nhận và xử lý kịp thời các thông tin phản ánh về mất ATTP trong các cơ sở giáo dục. </a:t>
            </a:r>
          </a:p>
          <a:p>
            <a:pPr marL="285750" indent="-285750" algn="just">
              <a:spcAft>
                <a:spcPts val="1200"/>
              </a:spcAft>
              <a:buClr>
                <a:srgbClr val="FF0000"/>
              </a:buClr>
              <a:buFont typeface="Wingdings" panose="05000000000000000000" pitchFamily="2" charset="2"/>
              <a:buChar char="v"/>
            </a:pPr>
            <a:endParaRPr lang="en-US">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5259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additive="base">
                                        <p:cTn id="2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 calcmode="lin" valueType="num">
                                      <p:cBhvr>
                                        <p:cTn id="3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p:cTn id="4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8">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p:cTn id="48"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69342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r>
              <a:rPr lang="en-US" sz="2800" b="1">
                <a:solidFill>
                  <a:srgbClr val="FF3300"/>
                </a:solidFill>
              </a:rPr>
              <a:t>NỘI DUNG 3: </a:t>
            </a:r>
          </a:p>
          <a:p>
            <a:pPr algn="ctr" defTabSz="912813" eaLnBrk="0" hangingPunct="0">
              <a:lnSpc>
                <a:spcPct val="150000"/>
              </a:lnSpc>
            </a:pPr>
            <a:r>
              <a:rPr lang="en-US" sz="3600" b="1">
                <a:solidFill>
                  <a:srgbClr val="0000CC"/>
                </a:solidFill>
              </a:rPr>
              <a:t>CÔNG TÁC PHÒNG CHỐNG DỊCH BỆNH</a:t>
            </a:r>
            <a:br>
              <a:rPr lang="en-US" sz="3600" b="1">
                <a:solidFill>
                  <a:srgbClr val="0000CC"/>
                </a:solidFill>
              </a:rPr>
            </a:br>
            <a:r>
              <a:rPr lang="en-US" sz="3600" b="1">
                <a:solidFill>
                  <a:srgbClr val="0000CC"/>
                </a:solidFill>
              </a:rPr>
              <a:t>TRONG TR</a:t>
            </a:r>
            <a:r>
              <a:rPr lang="vi-VN" sz="3600" b="1">
                <a:solidFill>
                  <a:srgbClr val="0000CC"/>
                </a:solidFill>
              </a:rPr>
              <a:t>Ư</a:t>
            </a:r>
            <a:r>
              <a:rPr lang="en-US" sz="3600" b="1">
                <a:solidFill>
                  <a:srgbClr val="0000CC"/>
                </a:solidFill>
              </a:rPr>
              <a:t>ỜNG HỌC </a:t>
            </a:r>
            <a:endParaRPr lang="en-US" altLang="vi-VN" sz="3600" b="1" dirty="0">
              <a:solidFill>
                <a:srgbClr val="0000CC"/>
              </a:solidFill>
            </a:endParaRPr>
          </a:p>
        </p:txBody>
      </p:sp>
    </p:spTree>
    <p:extLst>
      <p:ext uri="{BB962C8B-B14F-4D97-AF65-F5344CB8AC3E}">
        <p14:creationId xmlns:p14="http://schemas.microsoft.com/office/powerpoint/2010/main" val="4027686733"/>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03C668A9-EE16-44FB-8B80-4296C91265AB}"/>
              </a:ext>
            </a:extLst>
          </p:cNvPr>
          <p:cNvSpPr>
            <a:spLocks noGrp="1"/>
          </p:cNvSpPr>
          <p:nvPr>
            <p:ph sz="quarter" idx="1"/>
          </p:nvPr>
        </p:nvSpPr>
        <p:spPr>
          <a:xfrm>
            <a:off x="0" y="0"/>
            <a:ext cx="9144000" cy="56515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3366FF"/>
            </a:extrusionClr>
            <a:contourClr>
              <a:srgbClr val="00FFFF"/>
            </a:contourClr>
          </a:sp3d>
        </p:spPr>
        <p:txBody>
          <a:bodyPr anchor="ctr">
            <a:flatTx/>
          </a:bodyPr>
          <a:lstStyle/>
          <a:p>
            <a:pPr marL="0" indent="0" algn="ctr">
              <a:buFont typeface="Arial" panose="020B0604020202020204" pitchFamily="34" charset="0"/>
              <a:buNone/>
            </a:pPr>
            <a:r>
              <a:rPr lang="en-US" altLang="en-US" sz="2400" b="1">
                <a:solidFill>
                  <a:srgbClr val="FF0000"/>
                </a:solidFill>
                <a:latin typeface="Arial" panose="020B0604020202020204" pitchFamily="34" charset="0"/>
              </a:rPr>
              <a:t>    Phần 1. </a:t>
            </a:r>
            <a:r>
              <a:rPr lang="en-US" altLang="en-US" sz="2400" b="1">
                <a:solidFill>
                  <a:srgbClr val="0000CC"/>
                </a:solidFill>
                <a:latin typeface="Arial" panose="020B0604020202020204" pitchFamily="34" charset="0"/>
              </a:rPr>
              <a:t>Tình hình dịch bệnh chung</a:t>
            </a:r>
          </a:p>
        </p:txBody>
      </p:sp>
      <p:sp>
        <p:nvSpPr>
          <p:cNvPr id="6147" name="AutoShape 13" descr="Kết quả hình ảnh cho diệt bọ gậy">
            <a:extLst>
              <a:ext uri="{FF2B5EF4-FFF2-40B4-BE49-F238E27FC236}">
                <a16:creationId xmlns:a16="http://schemas.microsoft.com/office/drawing/2014/main" id="{B6B4A750-6D85-4AF2-9D56-3C4ACD5C827C}"/>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grpSp>
        <p:nvGrpSpPr>
          <p:cNvPr id="6148" name="Group 15">
            <a:extLst>
              <a:ext uri="{FF2B5EF4-FFF2-40B4-BE49-F238E27FC236}">
                <a16:creationId xmlns:a16="http://schemas.microsoft.com/office/drawing/2014/main" id="{A0A5DEB3-B928-4419-A556-85871F26748D}"/>
              </a:ext>
            </a:extLst>
          </p:cNvPr>
          <p:cNvGrpSpPr>
            <a:grpSpLocks/>
          </p:cNvGrpSpPr>
          <p:nvPr/>
        </p:nvGrpSpPr>
        <p:grpSpPr bwMode="auto">
          <a:xfrm>
            <a:off x="0" y="0"/>
            <a:ext cx="784225" cy="522288"/>
            <a:chOff x="464" y="970"/>
            <a:chExt cx="632" cy="624"/>
          </a:xfrm>
        </p:grpSpPr>
        <p:sp>
          <p:nvSpPr>
            <p:cNvPr id="6156" name="Rectangle 16">
              <a:extLst>
                <a:ext uri="{FF2B5EF4-FFF2-40B4-BE49-F238E27FC236}">
                  <a16:creationId xmlns:a16="http://schemas.microsoft.com/office/drawing/2014/main" id="{9E44F5EA-7F6F-4B88-B557-F0B6119ECA21}"/>
                </a:ext>
              </a:extLst>
            </p:cNvPr>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pic>
          <p:nvPicPr>
            <p:cNvPr id="6157" name="Picture 4" descr="logo">
              <a:extLst>
                <a:ext uri="{FF2B5EF4-FFF2-40B4-BE49-F238E27FC236}">
                  <a16:creationId xmlns:a16="http://schemas.microsoft.com/office/drawing/2014/main" id="{EA534C94-BBAC-4186-8E43-8E8222ED3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sp>
        <p:nvSpPr>
          <p:cNvPr id="6149" name="Rectangle 2">
            <a:extLst>
              <a:ext uri="{FF2B5EF4-FFF2-40B4-BE49-F238E27FC236}">
                <a16:creationId xmlns:a16="http://schemas.microsoft.com/office/drawing/2014/main" id="{6BAD095A-8ADB-40D6-9187-714A0F0ADC94}"/>
              </a:ext>
            </a:extLst>
          </p:cNvPr>
          <p:cNvSpPr>
            <a:spLocks noChangeArrowheads="1"/>
          </p:cNvSpPr>
          <p:nvPr/>
        </p:nvSpPr>
        <p:spPr bwMode="auto">
          <a:xfrm>
            <a:off x="928688" y="6342063"/>
            <a:ext cx="7272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endParaRPr lang="en-US" altLang="en-US" sz="1800" b="1">
              <a:solidFill>
                <a:srgbClr val="CC0000"/>
              </a:solidFill>
            </a:endParaRPr>
          </a:p>
        </p:txBody>
      </p:sp>
      <p:pic>
        <p:nvPicPr>
          <p:cNvPr id="6150" name="Picture 2">
            <a:extLst>
              <a:ext uri="{FF2B5EF4-FFF2-40B4-BE49-F238E27FC236}">
                <a16:creationId xmlns:a16="http://schemas.microsoft.com/office/drawing/2014/main" id="{8000CD24-D065-4E44-87E6-DA8CDCEC6B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688" y="647700"/>
            <a:ext cx="83312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AutoShape 2" descr="Bạn có biết: Muỗi Aedes aegypti (muỗi vằn) tác nhân gây bệnh ...">
            <a:extLst>
              <a:ext uri="{FF2B5EF4-FFF2-40B4-BE49-F238E27FC236}">
                <a16:creationId xmlns:a16="http://schemas.microsoft.com/office/drawing/2014/main" id="{F7474FD0-0F34-4D7F-BFBD-27678CA33818}"/>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vi-VN" altLang="vi-VN"/>
          </a:p>
        </p:txBody>
      </p:sp>
      <p:sp>
        <p:nvSpPr>
          <p:cNvPr id="6152" name="AutoShape 4" descr="Bạn có biết: Muỗi Aedes aegypti (muỗi vằn) tác nhân gây bệnh ...">
            <a:extLst>
              <a:ext uri="{FF2B5EF4-FFF2-40B4-BE49-F238E27FC236}">
                <a16:creationId xmlns:a16="http://schemas.microsoft.com/office/drawing/2014/main" id="{629DC0F3-CD13-436D-AFE4-A1CF2AE2C659}"/>
              </a:ext>
            </a:extLst>
          </p:cNvPr>
          <p:cNvSpPr>
            <a:spLocks noChangeAspect="1" noChangeArrowheads="1"/>
          </p:cNvSpPr>
          <p:nvPr/>
        </p:nvSpPr>
        <p:spPr bwMode="auto">
          <a:xfrm>
            <a:off x="342900" y="1412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vi-VN" altLang="vi-VN"/>
          </a:p>
        </p:txBody>
      </p:sp>
      <p:pic>
        <p:nvPicPr>
          <p:cNvPr id="6153" name="Picture 6">
            <a:extLst>
              <a:ext uri="{FF2B5EF4-FFF2-40B4-BE49-F238E27FC236}">
                <a16:creationId xmlns:a16="http://schemas.microsoft.com/office/drawing/2014/main" id="{413E9840-2E18-4684-9109-E5D1631702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 y="5451475"/>
            <a:ext cx="19621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a:extLst>
              <a:ext uri="{FF2B5EF4-FFF2-40B4-BE49-F238E27FC236}">
                <a16:creationId xmlns:a16="http://schemas.microsoft.com/office/drawing/2014/main" id="{4AC0CE6B-0C4D-4631-BDD6-8A3BFBBA3C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0588" y="5380038"/>
            <a:ext cx="2282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8">
            <a:extLst>
              <a:ext uri="{FF2B5EF4-FFF2-40B4-BE49-F238E27FC236}">
                <a16:creationId xmlns:a16="http://schemas.microsoft.com/office/drawing/2014/main" id="{865B45E3-C1F4-4715-9288-043C204A7A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45238" y="5297488"/>
            <a:ext cx="211613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E5C31FCB-DEC9-459D-B9A9-10AFE9390400}"/>
              </a:ext>
            </a:extLst>
          </p:cNvPr>
          <p:cNvSpPr>
            <a:spLocks noGrp="1"/>
          </p:cNvSpPr>
          <p:nvPr>
            <p:ph sz="quarter" idx="1"/>
          </p:nvPr>
        </p:nvSpPr>
        <p:spPr>
          <a:xfrm>
            <a:off x="0" y="0"/>
            <a:ext cx="9144000" cy="56515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3366FF"/>
            </a:extrusionClr>
            <a:contourClr>
              <a:srgbClr val="00FFFF"/>
            </a:contourClr>
          </a:sp3d>
        </p:spPr>
        <p:txBody>
          <a:bodyPr anchor="ctr">
            <a:flatTx/>
          </a:bodyPr>
          <a:lstStyle/>
          <a:p>
            <a:pPr marL="0" indent="0" algn="ctr">
              <a:buFont typeface="Arial" panose="020B0604020202020204" pitchFamily="34" charset="0"/>
              <a:buNone/>
            </a:pPr>
            <a:r>
              <a:rPr lang="en-US" altLang="en-US" sz="2400" b="1">
                <a:solidFill>
                  <a:srgbClr val="FF0000"/>
                </a:solidFill>
                <a:latin typeface="Arial" panose="020B0604020202020204" pitchFamily="34" charset="0"/>
              </a:rPr>
              <a:t>    Phần 1. </a:t>
            </a:r>
            <a:r>
              <a:rPr lang="en-US" altLang="en-US" sz="2400" b="1">
                <a:solidFill>
                  <a:srgbClr val="0000CC"/>
                </a:solidFill>
                <a:latin typeface="Arial" panose="020B0604020202020204" pitchFamily="34" charset="0"/>
              </a:rPr>
              <a:t>Tình hình dịch bệnh chung</a:t>
            </a:r>
          </a:p>
        </p:txBody>
      </p:sp>
      <p:sp>
        <p:nvSpPr>
          <p:cNvPr id="8195" name="AutoShape 13" descr="Kết quả hình ảnh cho diệt bọ gậy">
            <a:extLst>
              <a:ext uri="{FF2B5EF4-FFF2-40B4-BE49-F238E27FC236}">
                <a16:creationId xmlns:a16="http://schemas.microsoft.com/office/drawing/2014/main" id="{C27E44B1-730F-42A2-AC52-0045914AD5F2}"/>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grpSp>
        <p:nvGrpSpPr>
          <p:cNvPr id="8196" name="Group 15">
            <a:extLst>
              <a:ext uri="{FF2B5EF4-FFF2-40B4-BE49-F238E27FC236}">
                <a16:creationId xmlns:a16="http://schemas.microsoft.com/office/drawing/2014/main" id="{F2652E10-3DA9-4B2D-9B3C-C347C95047D0}"/>
              </a:ext>
            </a:extLst>
          </p:cNvPr>
          <p:cNvGrpSpPr>
            <a:grpSpLocks/>
          </p:cNvGrpSpPr>
          <p:nvPr/>
        </p:nvGrpSpPr>
        <p:grpSpPr bwMode="auto">
          <a:xfrm>
            <a:off x="0" y="0"/>
            <a:ext cx="784225" cy="522288"/>
            <a:chOff x="464" y="970"/>
            <a:chExt cx="632" cy="624"/>
          </a:xfrm>
        </p:grpSpPr>
        <p:sp>
          <p:nvSpPr>
            <p:cNvPr id="8199" name="Rectangle 16">
              <a:extLst>
                <a:ext uri="{FF2B5EF4-FFF2-40B4-BE49-F238E27FC236}">
                  <a16:creationId xmlns:a16="http://schemas.microsoft.com/office/drawing/2014/main" id="{A9DBC86B-21C2-4DED-A899-315BD0854462}"/>
                </a:ext>
              </a:extLst>
            </p:cNvPr>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pic>
          <p:nvPicPr>
            <p:cNvPr id="8200" name="Picture 4" descr="logo">
              <a:extLst>
                <a:ext uri="{FF2B5EF4-FFF2-40B4-BE49-F238E27FC236}">
                  <a16:creationId xmlns:a16="http://schemas.microsoft.com/office/drawing/2014/main" id="{754EECF6-C894-4739-A217-D81A8C878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sp>
        <p:nvSpPr>
          <p:cNvPr id="8197" name="Rectangle 2">
            <a:extLst>
              <a:ext uri="{FF2B5EF4-FFF2-40B4-BE49-F238E27FC236}">
                <a16:creationId xmlns:a16="http://schemas.microsoft.com/office/drawing/2014/main" id="{A141A52D-73CB-475E-A88B-E6154F4546D1}"/>
              </a:ext>
            </a:extLst>
          </p:cNvPr>
          <p:cNvSpPr>
            <a:spLocks noChangeArrowheads="1"/>
          </p:cNvSpPr>
          <p:nvPr/>
        </p:nvSpPr>
        <p:spPr bwMode="auto">
          <a:xfrm>
            <a:off x="928688" y="6342063"/>
            <a:ext cx="7272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endParaRPr lang="en-US" altLang="en-US" sz="1800" b="1">
              <a:solidFill>
                <a:srgbClr val="CC0000"/>
              </a:solidFill>
            </a:endParaRPr>
          </a:p>
        </p:txBody>
      </p:sp>
      <p:graphicFrame>
        <p:nvGraphicFramePr>
          <p:cNvPr id="8198" name="Chart 7">
            <a:extLst>
              <a:ext uri="{FF2B5EF4-FFF2-40B4-BE49-F238E27FC236}">
                <a16:creationId xmlns:a16="http://schemas.microsoft.com/office/drawing/2014/main" id="{DABF1272-F191-40A9-B59F-C4475FEC4DEF}"/>
              </a:ext>
            </a:extLst>
          </p:cNvPr>
          <p:cNvGraphicFramePr>
            <a:graphicFrameLocks/>
          </p:cNvGraphicFramePr>
          <p:nvPr/>
        </p:nvGraphicFramePr>
        <p:xfrm>
          <a:off x="500063" y="835025"/>
          <a:ext cx="8347075" cy="5557838"/>
        </p:xfrm>
        <a:graphic>
          <a:graphicData uri="http://schemas.openxmlformats.org/presentationml/2006/ole">
            <mc:AlternateContent xmlns:mc="http://schemas.openxmlformats.org/markup-compatibility/2006">
              <mc:Choice xmlns:v="urn:schemas-microsoft-com:vml" Requires="v">
                <p:oleObj spid="_x0000_s3088" name="Chart" r:id="rId5" imgW="8352244" imgH="5566130" progId="Excel.Chart.8">
                  <p:embed/>
                </p:oleObj>
              </mc:Choice>
              <mc:Fallback>
                <p:oleObj name="Chart" r:id="rId5" imgW="8352244" imgH="5566130" progId="Excel.Chart.8">
                  <p:embed/>
                  <p:pic>
                    <p:nvPicPr>
                      <p:cNvPr id="8198" name="Chart 7">
                        <a:extLst>
                          <a:ext uri="{FF2B5EF4-FFF2-40B4-BE49-F238E27FC236}">
                            <a16:creationId xmlns:a16="http://schemas.microsoft.com/office/drawing/2014/main" id="{DABF1272-F191-40A9-B59F-C4475FEC4DE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3" y="835025"/>
                        <a:ext cx="8347075" cy="555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5715000"/>
          </a:xfrm>
        </p:spPr>
        <p:txBody>
          <a:bodyPr>
            <a:noAutofit/>
          </a:bodyPr>
          <a:lstStyle/>
          <a:p>
            <a:pPr algn="just">
              <a:spcBef>
                <a:spcPts val="500"/>
              </a:spcBef>
              <a:buFont typeface="Wingdings" pitchFamily="2" charset="2"/>
              <a:buChar char="Ø"/>
            </a:pPr>
            <a:r>
              <a:rPr lang="nb-NO" dirty="0">
                <a:solidFill>
                  <a:srgbClr val="FF3300"/>
                </a:solidFill>
                <a:latin typeface="Times New Roman" pitchFamily="18" charset="0"/>
                <a:ea typeface="Verdana" pitchFamily="34" charset="0"/>
                <a:cs typeface="Times New Roman" pitchFamily="18" charset="0"/>
              </a:rPr>
              <a:t>Tham mưu kiện toàn </a:t>
            </a:r>
            <a:r>
              <a:rPr lang="nb-NO" dirty="0">
                <a:solidFill>
                  <a:srgbClr val="FF0000"/>
                </a:solidFill>
                <a:latin typeface="Times New Roman" pitchFamily="18" charset="0"/>
                <a:ea typeface="Verdana" pitchFamily="34" charset="0"/>
                <a:cs typeface="Times New Roman" pitchFamily="18" charset="0"/>
              </a:rPr>
              <a:t>Ban</a:t>
            </a:r>
            <a:r>
              <a:rPr lang="nb-NO" dirty="0">
                <a:latin typeface="Times New Roman" pitchFamily="18" charset="0"/>
                <a:ea typeface="Verdana" pitchFamily="34" charset="0"/>
                <a:cs typeface="Times New Roman" pitchFamily="18" charset="0"/>
              </a:rPr>
              <a:t> </a:t>
            </a:r>
            <a:r>
              <a:rPr lang="nb-NO" dirty="0">
                <a:solidFill>
                  <a:srgbClr val="FF0000"/>
                </a:solidFill>
                <a:latin typeface="Times New Roman" pitchFamily="18" charset="0"/>
                <a:ea typeface="Verdana" pitchFamily="34" charset="0"/>
                <a:cs typeface="Times New Roman" pitchFamily="18" charset="0"/>
              </a:rPr>
              <a:t>CSSKHS hàng năm: </a:t>
            </a:r>
          </a:p>
          <a:p>
            <a:pPr lvl="1" algn="just">
              <a:spcBef>
                <a:spcPts val="500"/>
              </a:spcBef>
              <a:buFont typeface="Wingdings" pitchFamily="2" charset="2"/>
              <a:buChar char="ü"/>
            </a:pPr>
            <a:r>
              <a:rPr lang="nb-NO" sz="3200" dirty="0">
                <a:solidFill>
                  <a:srgbClr val="FF0000"/>
                </a:solidFill>
                <a:latin typeface="Times New Roman" pitchFamily="18" charset="0"/>
                <a:ea typeface="Verdana" pitchFamily="34" charset="0"/>
                <a:cs typeface="Times New Roman" pitchFamily="18" charset="0"/>
              </a:rPr>
              <a:t>Trưởng ban là đại diện BGH</a:t>
            </a:r>
          </a:p>
          <a:p>
            <a:pPr lvl="1" algn="just">
              <a:spcBef>
                <a:spcPts val="500"/>
              </a:spcBef>
              <a:buFont typeface="Wingdings" pitchFamily="2" charset="2"/>
              <a:buChar char="ü"/>
            </a:pPr>
            <a:r>
              <a:rPr lang="nb-NO" sz="3200" dirty="0">
                <a:solidFill>
                  <a:srgbClr val="FF0000"/>
                </a:solidFill>
                <a:latin typeface="Times New Roman" pitchFamily="18" charset="0"/>
                <a:ea typeface="Verdana" pitchFamily="34" charset="0"/>
                <a:cs typeface="Times New Roman" pitchFamily="18" charset="0"/>
              </a:rPr>
              <a:t>Phó trưởng ban là Trạm trưởng TYT XP</a:t>
            </a:r>
          </a:p>
          <a:p>
            <a:pPr lvl="1" algn="just">
              <a:spcBef>
                <a:spcPts val="500"/>
              </a:spcBef>
              <a:buFont typeface="Wingdings" pitchFamily="2" charset="2"/>
              <a:buChar char="ü"/>
            </a:pPr>
            <a:r>
              <a:rPr lang="nb-NO" sz="3200" dirty="0">
                <a:latin typeface="Times New Roman" pitchFamily="18" charset="0"/>
                <a:ea typeface="Verdana" pitchFamily="34" charset="0"/>
                <a:cs typeface="Times New Roman" pitchFamily="18" charset="0"/>
              </a:rPr>
              <a:t>UV thường trực là nhân viên y tế trường học</a:t>
            </a:r>
          </a:p>
          <a:p>
            <a:pPr lvl="1" algn="just">
              <a:spcBef>
                <a:spcPts val="500"/>
              </a:spcBef>
              <a:buFont typeface="Wingdings" pitchFamily="2" charset="2"/>
              <a:buChar char="ü"/>
            </a:pPr>
            <a:r>
              <a:rPr lang="nb-NO" sz="3200" dirty="0">
                <a:latin typeface="Times New Roman" pitchFamily="18" charset="0"/>
                <a:ea typeface="Verdana" pitchFamily="34" charset="0"/>
                <a:cs typeface="Times New Roman" pitchFamily="18" charset="0"/>
              </a:rPr>
              <a:t>Các UV khác: GV giáo dục thể chất, Tổng phụ trách đội, Đoàn TN, Hội CTĐ, ban đại diện hội CMHS v.v. </a:t>
            </a:r>
          </a:p>
          <a:p>
            <a:pPr algn="just">
              <a:spcBef>
                <a:spcPts val="500"/>
              </a:spcBef>
              <a:buFont typeface="Wingdings" pitchFamily="2" charset="2"/>
              <a:buChar char="Ø"/>
            </a:pPr>
            <a:r>
              <a:rPr lang="nb-NO" dirty="0">
                <a:latin typeface="Times New Roman" pitchFamily="18" charset="0"/>
                <a:ea typeface="Verdana" pitchFamily="34" charset="0"/>
                <a:cs typeface="Times New Roman" pitchFamily="18" charset="0"/>
              </a:rPr>
              <a:t>Tham mưu cho BGH lập kế hoạch cụ thể triển khai các hoạt động từng tháng theo năm học; Tổ chức triển khai thực hiện đầy đủ các nội dung về công tác YTTH theo kế hoạch.</a:t>
            </a: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sp>
        <p:nvSpPr>
          <p:cNvPr id="5" name="Title 1"/>
          <p:cNvSpPr>
            <a:spLocks noGrp="1"/>
          </p:cNvSpPr>
          <p:nvPr>
            <p:ph type="title"/>
          </p:nvPr>
        </p:nvSpPr>
        <p:spPr>
          <a:xfrm>
            <a:off x="0" y="0"/>
            <a:ext cx="9144000" cy="762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FF0000"/>
                </a:solidFill>
                <a:latin typeface="Arial" charset="0"/>
                <a:ea typeface="+mn-ea"/>
                <a:cs typeface="Arial" charset="0"/>
              </a:rPr>
              <a:t>1. </a:t>
            </a:r>
            <a:r>
              <a:rPr lang="en-US" sz="2800" b="1" kern="1200">
                <a:solidFill>
                  <a:srgbClr val="0000CC"/>
                </a:solidFill>
                <a:latin typeface="Arial" charset="0"/>
                <a:ea typeface="+mn-ea"/>
                <a:cs typeface="Arial" charset="0"/>
              </a:rPr>
              <a:t>Nhiệm </a:t>
            </a:r>
            <a:r>
              <a:rPr lang="en-US" sz="2800" b="1" kern="1200" dirty="0" err="1">
                <a:solidFill>
                  <a:srgbClr val="0000CC"/>
                </a:solidFill>
                <a:latin typeface="Arial" charset="0"/>
                <a:ea typeface="+mn-ea"/>
                <a:cs typeface="Arial" charset="0"/>
              </a:rPr>
              <a:t>vụ</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của</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bộ</a:t>
            </a:r>
            <a:r>
              <a:rPr lang="en-US" sz="2800" b="1" kern="1200" dirty="0">
                <a:solidFill>
                  <a:srgbClr val="0000CC"/>
                </a:solidFill>
                <a:latin typeface="Arial" charset="0"/>
                <a:ea typeface="+mn-ea"/>
                <a:cs typeface="Arial" charset="0"/>
              </a:rPr>
              <a:t> YTTH</a:t>
            </a:r>
          </a:p>
        </p:txBody>
      </p:sp>
    </p:spTree>
    <p:extLst>
      <p:ext uri="{BB962C8B-B14F-4D97-AF65-F5344CB8AC3E}">
        <p14:creationId xmlns:p14="http://schemas.microsoft.com/office/powerpoint/2010/main" val="3596056661"/>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46CEC121-34D6-483E-A590-B2CFB7F86519}"/>
              </a:ext>
            </a:extLst>
          </p:cNvPr>
          <p:cNvSpPr>
            <a:spLocks noGrp="1"/>
          </p:cNvSpPr>
          <p:nvPr>
            <p:ph sz="quarter" idx="1"/>
          </p:nvPr>
        </p:nvSpPr>
        <p:spPr>
          <a:xfrm>
            <a:off x="0" y="0"/>
            <a:ext cx="9144000" cy="56515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3366FF"/>
            </a:extrusionClr>
            <a:contourClr>
              <a:srgbClr val="00FFFF"/>
            </a:contourClr>
          </a:sp3d>
        </p:spPr>
        <p:txBody>
          <a:bodyPr anchor="ctr">
            <a:flatTx/>
          </a:bodyPr>
          <a:lstStyle/>
          <a:p>
            <a:pPr marL="0" indent="0" algn="ctr">
              <a:buFont typeface="Arial" panose="020B0604020202020204" pitchFamily="34" charset="0"/>
              <a:buNone/>
            </a:pPr>
            <a:r>
              <a:rPr lang="en-US" altLang="en-US" sz="2400" b="1">
                <a:solidFill>
                  <a:srgbClr val="FF0000"/>
                </a:solidFill>
                <a:latin typeface="Arial" panose="020B0604020202020204" pitchFamily="34" charset="0"/>
              </a:rPr>
              <a:t>    Phần 2. </a:t>
            </a:r>
            <a:r>
              <a:rPr lang="en-US" altLang="en-US" sz="2400" b="1">
                <a:solidFill>
                  <a:srgbClr val="0000CC"/>
                </a:solidFill>
                <a:latin typeface="Arial" panose="020B0604020202020204" pitchFamily="34" charset="0"/>
              </a:rPr>
              <a:t>Đánh giá nguy cơ</a:t>
            </a:r>
          </a:p>
        </p:txBody>
      </p:sp>
      <p:sp>
        <p:nvSpPr>
          <p:cNvPr id="10243" name="AutoShape 13" descr="Kết quả hình ảnh cho diệt bọ gậy">
            <a:extLst>
              <a:ext uri="{FF2B5EF4-FFF2-40B4-BE49-F238E27FC236}">
                <a16:creationId xmlns:a16="http://schemas.microsoft.com/office/drawing/2014/main" id="{F5FBB367-1BCF-4867-AD7B-266E33986F09}"/>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grpSp>
        <p:nvGrpSpPr>
          <p:cNvPr id="10244" name="Group 15">
            <a:extLst>
              <a:ext uri="{FF2B5EF4-FFF2-40B4-BE49-F238E27FC236}">
                <a16:creationId xmlns:a16="http://schemas.microsoft.com/office/drawing/2014/main" id="{AA2BBEC6-4C02-45FE-A735-BECA9A8452F8}"/>
              </a:ext>
            </a:extLst>
          </p:cNvPr>
          <p:cNvGrpSpPr>
            <a:grpSpLocks/>
          </p:cNvGrpSpPr>
          <p:nvPr/>
        </p:nvGrpSpPr>
        <p:grpSpPr bwMode="auto">
          <a:xfrm>
            <a:off x="0" y="0"/>
            <a:ext cx="784225" cy="522288"/>
            <a:chOff x="464" y="970"/>
            <a:chExt cx="632" cy="624"/>
          </a:xfrm>
        </p:grpSpPr>
        <p:sp>
          <p:nvSpPr>
            <p:cNvPr id="10249" name="Rectangle 16">
              <a:extLst>
                <a:ext uri="{FF2B5EF4-FFF2-40B4-BE49-F238E27FC236}">
                  <a16:creationId xmlns:a16="http://schemas.microsoft.com/office/drawing/2014/main" id="{1EAEFD63-2037-493D-9B08-F46313A6FD86}"/>
                </a:ext>
              </a:extLst>
            </p:cNvPr>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pic>
          <p:nvPicPr>
            <p:cNvPr id="10250" name="Picture 4" descr="logo">
              <a:extLst>
                <a:ext uri="{FF2B5EF4-FFF2-40B4-BE49-F238E27FC236}">
                  <a16:creationId xmlns:a16="http://schemas.microsoft.com/office/drawing/2014/main" id="{FA4DCB41-0C63-4B14-AC3B-025F13235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sp>
        <p:nvSpPr>
          <p:cNvPr id="10245" name="Rectangle 2">
            <a:extLst>
              <a:ext uri="{FF2B5EF4-FFF2-40B4-BE49-F238E27FC236}">
                <a16:creationId xmlns:a16="http://schemas.microsoft.com/office/drawing/2014/main" id="{A36F0CA0-F197-4DB4-AAF9-C2E167A88221}"/>
              </a:ext>
            </a:extLst>
          </p:cNvPr>
          <p:cNvSpPr>
            <a:spLocks noChangeArrowheads="1"/>
          </p:cNvSpPr>
          <p:nvPr/>
        </p:nvSpPr>
        <p:spPr bwMode="auto">
          <a:xfrm>
            <a:off x="928688" y="6342063"/>
            <a:ext cx="7272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endParaRPr lang="en-US" altLang="en-US" sz="1800" b="1">
              <a:solidFill>
                <a:srgbClr val="CC0000"/>
              </a:solidFill>
            </a:endParaRPr>
          </a:p>
        </p:txBody>
      </p:sp>
      <p:sp>
        <p:nvSpPr>
          <p:cNvPr id="9" name="Rounded Rectangle 8">
            <a:extLst>
              <a:ext uri="{FF2B5EF4-FFF2-40B4-BE49-F238E27FC236}">
                <a16:creationId xmlns:a16="http://schemas.microsoft.com/office/drawing/2014/main" id="{3855D315-E0C6-4496-B1C5-5733BCFCB4D6}"/>
              </a:ext>
            </a:extLst>
          </p:cNvPr>
          <p:cNvSpPr/>
          <p:nvPr/>
        </p:nvSpPr>
        <p:spPr>
          <a:xfrm>
            <a:off x="757238" y="1174750"/>
            <a:ext cx="7848600" cy="1929276"/>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sz="2000" dirty="0" err="1">
                <a:solidFill>
                  <a:srgbClr val="0000FF"/>
                </a:solidFill>
                <a:latin typeface="Arial" panose="020B0604020202020204" pitchFamily="34" charset="0"/>
                <a:cs typeface="Arial" panose="020B0604020202020204" pitchFamily="34" charset="0"/>
              </a:rPr>
              <a:t>Dịch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xuất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huyết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a:t>
            </a:r>
            <a:r>
              <a:rPr lang="en-US" sz="2000" dirty="0">
                <a:solidFill>
                  <a:srgbClr val="0000FF"/>
                </a:solidFill>
                <a:latin typeface="Arial" panose="020B0604020202020204" pitchFamily="34" charset="0"/>
                <a:cs typeface="Arial" panose="020B0604020202020204" pitchFamily="34" charset="0"/>
              </a:rPr>
              <a:t> ca </a:t>
            </a:r>
            <a:r>
              <a:rPr lang="en-US" sz="2000" dirty="0" err="1">
                <a:solidFill>
                  <a:srgbClr val="0000FF"/>
                </a:solidFill>
                <a:latin typeface="Arial" panose="020B0604020202020204" pitchFamily="34" charset="0"/>
                <a:cs typeface="Arial" panose="020B0604020202020204" pitchFamily="34" charset="0"/>
              </a:rPr>
              <a:t>mắc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dịch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xuất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huyết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tính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đến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tuần</a:t>
            </a:r>
            <a:r>
              <a:rPr lang="en-US" sz="2000" dirty="0">
                <a:solidFill>
                  <a:srgbClr val="0000FF"/>
                </a:solidFill>
                <a:latin typeface="Arial" panose="020B0604020202020204" pitchFamily="34" charset="0"/>
                <a:cs typeface="Arial" panose="020B0604020202020204" pitchFamily="34" charset="0"/>
              </a:rPr>
              <a:t> 27/2024 </a:t>
            </a:r>
            <a:r>
              <a:rPr lang="en-US" sz="2000" dirty="0" err="1">
                <a:solidFill>
                  <a:srgbClr val="0000FF"/>
                </a:solidFill>
                <a:latin typeface="Arial" panose="020B0604020202020204" pitchFamily="34" charset="0"/>
                <a:cs typeface="Arial" panose="020B0604020202020204" pitchFamily="34" charset="0"/>
              </a:rPr>
              <a:t>đã</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tăng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hơn</a:t>
            </a:r>
            <a:r>
              <a:rPr lang="en-US" sz="2000" dirty="0">
                <a:solidFill>
                  <a:srgbClr val="0000FF"/>
                </a:solidFill>
                <a:latin typeface="Arial" panose="020B0604020202020204" pitchFamily="34" charset="0"/>
                <a:cs typeface="Arial" panose="020B0604020202020204" pitchFamily="34" charset="0"/>
              </a:rPr>
              <a:t> so </a:t>
            </a:r>
            <a:r>
              <a:rPr lang="en-US" sz="2000" dirty="0" err="1">
                <a:solidFill>
                  <a:srgbClr val="0000FF"/>
                </a:solidFill>
                <a:latin typeface="Arial" panose="020B0604020202020204" pitchFamily="34" charset="0"/>
                <a:cs typeface="Arial" panose="020B0604020202020204" pitchFamily="34" charset="0"/>
              </a:rPr>
              <a:t>với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cùng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kỳ</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năm</a:t>
            </a:r>
            <a:r>
              <a:rPr lang="en-US" sz="2000" b="1" dirty="0">
                <a:solidFill>
                  <a:srgbClr val="0000FF"/>
                </a:solidFill>
                <a:latin typeface="Arial" panose="020B0604020202020204" pitchFamily="34" charset="0"/>
                <a:cs typeface="Arial" panose="020B0604020202020204" pitchFamily="34" charset="0"/>
              </a:rPr>
              <a:t> </a:t>
            </a:r>
            <a:r>
              <a:rPr lang="en-US" sz="2000" dirty="0">
                <a:solidFill>
                  <a:srgbClr val="0000FF"/>
                </a:solidFill>
                <a:latin typeface="Arial" panose="020B0604020202020204" pitchFamily="34" charset="0"/>
                <a:cs typeface="Arial" panose="020B0604020202020204" pitchFamily="34" charset="0"/>
              </a:rPr>
              <a:t>2023. H</a:t>
            </a:r>
            <a:r>
              <a:rPr lang="vi-VN" sz="2000" dirty="0">
                <a:solidFill>
                  <a:srgbClr val="0000FF"/>
                </a:solidFill>
                <a:cs typeface="Arial" panose="020B0604020202020204" pitchFamily="34" charset="0"/>
              </a:rPr>
              <a:t>iện </a:t>
            </a:r>
            <a:r>
              <a:rPr lang="en-US" sz="2000" dirty="0">
                <a:solidFill>
                  <a:srgbClr val="0000FF"/>
                </a:solidFill>
                <a:latin typeface="Arial" panose="020B0604020202020204" pitchFamily="34" charset="0"/>
                <a:cs typeface="Arial" panose="020B0604020202020204" pitchFamily="34" charset="0"/>
              </a:rPr>
              <a:t>nay </a:t>
            </a:r>
            <a:r>
              <a:rPr lang="vi-VN" sz="2000" dirty="0">
                <a:solidFill>
                  <a:srgbClr val="0000FF"/>
                </a:solidFill>
                <a:cs typeface="Arial" panose="020B0604020202020204" pitchFamily="34" charset="0"/>
              </a:rPr>
              <a:t>thời tiết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đang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vào</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giai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đoạn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mùa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Hè</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nắng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nóng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mưa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nhiều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là</a:t>
            </a:r>
            <a:r>
              <a:rPr lang="en-US" sz="2000" dirty="0">
                <a:solidFill>
                  <a:srgbClr val="0000FF"/>
                </a:solidFill>
                <a:latin typeface="Arial" panose="020B0604020202020204" pitchFamily="34" charset="0"/>
                <a:cs typeface="Arial" panose="020B0604020202020204" pitchFamily="34" charset="0"/>
              </a:rPr>
              <a:t> </a:t>
            </a:r>
            <a:r>
              <a:rPr lang="vi-VN" sz="2000" dirty="0">
                <a:solidFill>
                  <a:srgbClr val="0000FF"/>
                </a:solidFill>
                <a:cs typeface="Arial" panose="020B0604020202020204" pitchFamily="34" charset="0"/>
              </a:rPr>
              <a:t>điều kiện thuận lợi cho muỗi truyền bệnh phát triển. Dự báo </a:t>
            </a:r>
            <a:r>
              <a:rPr lang="en-US" sz="2000" dirty="0" err="1">
                <a:solidFill>
                  <a:srgbClr val="0000FF"/>
                </a:solidFill>
                <a:latin typeface="Arial" panose="020B0604020202020204" pitchFamily="34" charset="0"/>
                <a:cs typeface="Arial" panose="020B0604020202020204" pitchFamily="34" charset="0"/>
              </a:rPr>
              <a:t>số</a:t>
            </a:r>
            <a:r>
              <a:rPr lang="en-US" sz="2000" dirty="0">
                <a:solidFill>
                  <a:srgbClr val="0000FF"/>
                </a:solidFill>
                <a:latin typeface="Arial" panose="020B0604020202020204" pitchFamily="34" charset="0"/>
                <a:cs typeface="Arial" panose="020B0604020202020204" pitchFamily="34" charset="0"/>
              </a:rPr>
              <a:t> ca </a:t>
            </a:r>
            <a:r>
              <a:rPr lang="en-US" sz="2000" dirty="0" err="1">
                <a:solidFill>
                  <a:srgbClr val="0000FF"/>
                </a:solidFill>
                <a:latin typeface="Arial" panose="020B0604020202020204" pitchFamily="34" charset="0"/>
                <a:cs typeface="Arial" panose="020B0604020202020204" pitchFamily="34" charset="0"/>
              </a:rPr>
              <a:t>mắc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xuất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huyết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sẽ</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tăng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mạnh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xuất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hiện</a:t>
            </a:r>
            <a:r>
              <a:rPr lang="en-US" sz="2000" dirty="0">
                <a:solidFill>
                  <a:srgbClr val="0000FF"/>
                </a:solidFill>
                <a:latin typeface="Arial" panose="020B0604020202020204" pitchFamily="34" charset="0"/>
                <a:cs typeface="Arial" panose="020B0604020202020204" pitchFamily="34" charset="0"/>
              </a:rPr>
              <a:t> ổ </a:t>
            </a:r>
            <a:r>
              <a:rPr lang="en-US" sz="2000" dirty="0" err="1">
                <a:solidFill>
                  <a:srgbClr val="0000FF"/>
                </a:solidFill>
                <a:latin typeface="Arial" panose="020B0604020202020204" pitchFamily="34" charset="0"/>
                <a:cs typeface="Arial" panose="020B0604020202020204" pitchFamily="34" charset="0"/>
              </a:rPr>
              <a:t>dịch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trong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gian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tới</a:t>
            </a:r>
            <a:endParaRPr lang="en-US" sz="2000" dirty="0">
              <a:solidFill>
                <a:srgbClr val="0000FF"/>
              </a:solidFill>
              <a:latin typeface="Arial" panose="020B0604020202020204" pitchFamily="34" charset="0"/>
              <a:cs typeface="Arial" panose="020B0604020202020204" pitchFamily="34" charset="0"/>
            </a:endParaRPr>
          </a:p>
          <a:p>
            <a:pPr>
              <a:defRPr/>
            </a:pPr>
            <a:endParaRPr lang="en-US" dirty="0">
              <a:solidFill>
                <a:srgbClr val="0000FF"/>
              </a:solidFill>
            </a:endParaRPr>
          </a:p>
        </p:txBody>
      </p:sp>
      <p:sp>
        <p:nvSpPr>
          <p:cNvPr id="10" name="Rounded Rectangle 9">
            <a:extLst>
              <a:ext uri="{FF2B5EF4-FFF2-40B4-BE49-F238E27FC236}">
                <a16:creationId xmlns:a16="http://schemas.microsoft.com/office/drawing/2014/main" id="{860C1244-F111-4B33-8AF7-DD1543731ED5}"/>
              </a:ext>
            </a:extLst>
          </p:cNvPr>
          <p:cNvSpPr/>
          <p:nvPr/>
        </p:nvSpPr>
        <p:spPr>
          <a:xfrm>
            <a:off x="730250" y="3168650"/>
            <a:ext cx="7848600" cy="132715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sz="2000" dirty="0" err="1">
                <a:solidFill>
                  <a:srgbClr val="0000FF"/>
                </a:solidFill>
                <a:latin typeface="Arial" panose="020B0604020202020204" pitchFamily="34" charset="0"/>
                <a:cs typeface="Arial" panose="020B0604020202020204" pitchFamily="34" charset="0"/>
              </a:rPr>
              <a:t>Dịch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Tay</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miệng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số</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mắc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tăng</a:t>
            </a:r>
            <a:r>
              <a:rPr lang="en-US" sz="2000" dirty="0">
                <a:solidFill>
                  <a:srgbClr val="0000FF"/>
                </a:solidFill>
                <a:latin typeface="Arial" panose="020B0604020202020204" pitchFamily="34" charset="0"/>
                <a:cs typeface="Arial" panose="020B0604020202020204" pitchFamily="34" charset="0"/>
              </a:rPr>
              <a:t> so </a:t>
            </a:r>
            <a:r>
              <a:rPr lang="en-US" sz="2000" dirty="0" err="1">
                <a:solidFill>
                  <a:srgbClr val="0000FF"/>
                </a:solidFill>
                <a:latin typeface="Arial" panose="020B0604020202020204" pitchFamily="34" charset="0"/>
                <a:cs typeface="Arial" panose="020B0604020202020204" pitchFamily="34" charset="0"/>
              </a:rPr>
              <a:t>với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năm</a:t>
            </a:r>
            <a:r>
              <a:rPr lang="en-US" sz="2000" dirty="0">
                <a:solidFill>
                  <a:srgbClr val="0000FF"/>
                </a:solidFill>
                <a:latin typeface="Arial" panose="020B0604020202020204" pitchFamily="34" charset="0"/>
                <a:cs typeface="Arial" panose="020B0604020202020204" pitchFamily="34" charset="0"/>
              </a:rPr>
              <a:t> 2023, </a:t>
            </a:r>
            <a:r>
              <a:rPr lang="en-US" sz="2000" dirty="0" err="1">
                <a:solidFill>
                  <a:srgbClr val="0000FF"/>
                </a:solidFill>
                <a:latin typeface="Arial" panose="020B0604020202020204" pitchFamily="34" charset="0"/>
                <a:cs typeface="Arial" panose="020B0604020202020204" pitchFamily="34" charset="0"/>
              </a:rPr>
              <a:t>tuy</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nhiên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hầu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là</a:t>
            </a:r>
            <a:r>
              <a:rPr lang="en-US" sz="2000" dirty="0">
                <a:solidFill>
                  <a:srgbClr val="0000FF"/>
                </a:solidFill>
                <a:latin typeface="Arial" panose="020B0604020202020204" pitchFamily="34" charset="0"/>
                <a:cs typeface="Arial" panose="020B0604020202020204" pitchFamily="34" charset="0"/>
              </a:rPr>
              <a:t> ca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nhẹ</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tản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phát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ghi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nhận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rải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tháng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trong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năm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không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ghi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nhận</a:t>
            </a:r>
            <a:r>
              <a:rPr lang="en-US" sz="2000" dirty="0">
                <a:solidFill>
                  <a:srgbClr val="0000FF"/>
                </a:solidFill>
                <a:latin typeface="Arial" panose="020B0604020202020204" pitchFamily="34" charset="0"/>
                <a:cs typeface="Arial" panose="020B0604020202020204" pitchFamily="34" charset="0"/>
              </a:rPr>
              <a:t> ổ </a:t>
            </a:r>
            <a:r>
              <a:rPr lang="en-US" sz="2000" dirty="0" err="1">
                <a:solidFill>
                  <a:srgbClr val="0000FF"/>
                </a:solidFill>
                <a:latin typeface="Arial" panose="020B0604020202020204" pitchFamily="34" charset="0"/>
                <a:cs typeface="Arial" panose="020B0604020202020204" pitchFamily="34" charset="0"/>
              </a:rPr>
              <a:t>dịch</a:t>
            </a:r>
            <a:r>
              <a:rPr lang="en-US" sz="2000" dirty="0">
                <a:solidFill>
                  <a:srgbClr val="0000FF"/>
                </a:solidFill>
                <a:latin typeface="Arial" panose="020B0604020202020204" pitchFamily="34" charset="0"/>
                <a:cs typeface="Arial" panose="020B0604020202020204" pitchFamily="34" charset="0"/>
              </a:rPr>
              <a:t>.</a:t>
            </a:r>
          </a:p>
        </p:txBody>
      </p:sp>
      <p:sp>
        <p:nvSpPr>
          <p:cNvPr id="11" name="Rounded Rectangle 10">
            <a:extLst>
              <a:ext uri="{FF2B5EF4-FFF2-40B4-BE49-F238E27FC236}">
                <a16:creationId xmlns:a16="http://schemas.microsoft.com/office/drawing/2014/main" id="{01AD2B91-CC72-4468-8BC0-5B59216EE10F}"/>
              </a:ext>
            </a:extLst>
          </p:cNvPr>
          <p:cNvSpPr/>
          <p:nvPr/>
        </p:nvSpPr>
        <p:spPr>
          <a:xfrm>
            <a:off x="722313" y="4775200"/>
            <a:ext cx="7850187" cy="147320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truyền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nhiễm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khác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bệnh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truyền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nhiễm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lây</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truyền</a:t>
            </a:r>
            <a:r>
              <a:rPr lang="en-US" sz="2000" dirty="0">
                <a:solidFill>
                  <a:srgbClr val="0000FF"/>
                </a:solidFill>
                <a:latin typeface="Arial" panose="020B0604020202020204" pitchFamily="34" charset="0"/>
                <a:cs typeface="Arial" panose="020B0604020202020204" pitchFamily="34" charset="0"/>
              </a:rPr>
              <a:t> qua </a:t>
            </a:r>
            <a:r>
              <a:rPr lang="en-US" sz="2000" dirty="0" err="1">
                <a:solidFill>
                  <a:srgbClr val="0000FF"/>
                </a:solidFill>
                <a:latin typeface="Arial" panose="020B0604020202020204" pitchFamily="34" charset="0"/>
                <a:cs typeface="Arial" panose="020B0604020202020204" pitchFamily="34" charset="0"/>
              </a:rPr>
              <a:t>đường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hô</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hấp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như</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cúm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thủy</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đậu</a:t>
            </a:r>
            <a:r>
              <a:rPr lang="en-US" sz="2000" dirty="0">
                <a:solidFill>
                  <a:srgbClr val="0000FF"/>
                </a:solidFill>
                <a:latin typeface="Arial" panose="020B0604020202020204" pitchFamily="34" charset="0"/>
                <a:cs typeface="Arial" panose="020B0604020202020204" pitchFamily="34" charset="0"/>
              </a:rPr>
              <a:t>, ho </a:t>
            </a:r>
            <a:r>
              <a:rPr lang="en-US" sz="2000" dirty="0" err="1">
                <a:solidFill>
                  <a:srgbClr val="0000FF"/>
                </a:solidFill>
                <a:latin typeface="Arial" panose="020B0604020202020204" pitchFamily="34" charset="0"/>
                <a:cs typeface="Arial" panose="020B0604020202020204" pitchFamily="34" charset="0"/>
              </a:rPr>
              <a:t>gà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sởi</a:t>
            </a:r>
            <a:r>
              <a:rPr lang="en-US" sz="2000" dirty="0">
                <a:solidFill>
                  <a:srgbClr val="0000FF"/>
                </a:solidFill>
                <a:latin typeface="Arial" panose="020B0604020202020204" pitchFamily="34" charset="0"/>
                <a:cs typeface="Arial" panose="020B0604020202020204" pitchFamily="34" charset="0"/>
              </a:rPr>
              <a:t>, rubella, adeno vi </a:t>
            </a:r>
            <a:r>
              <a:rPr lang="en-US" sz="2000" dirty="0" err="1">
                <a:solidFill>
                  <a:srgbClr val="0000FF"/>
                </a:solidFill>
                <a:latin typeface="Arial" panose="020B0604020202020204" pitchFamily="34" charset="0"/>
                <a:cs typeface="Arial" panose="020B0604020202020204" pitchFamily="34" charset="0"/>
              </a:rPr>
              <a:t>rút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có</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thể</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tăng</a:t>
            </a:r>
            <a:r>
              <a:rPr lang="en-US" sz="2000" dirty="0">
                <a:solidFill>
                  <a:srgbClr val="0000FF"/>
                </a:solidFill>
                <a:latin typeface="Arial" panose="020B0604020202020204" pitchFamily="34" charset="0"/>
                <a:cs typeface="Arial" panose="020B0604020202020204" pitchFamily="34"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C736EBA7-7B8C-426D-80D0-D580B1A0ED3B}"/>
              </a:ext>
            </a:extLst>
          </p:cNvPr>
          <p:cNvSpPr>
            <a:spLocks noGrp="1"/>
          </p:cNvSpPr>
          <p:nvPr>
            <p:ph sz="quarter" idx="1"/>
          </p:nvPr>
        </p:nvSpPr>
        <p:spPr>
          <a:xfrm>
            <a:off x="0" y="0"/>
            <a:ext cx="9144000" cy="565150"/>
          </a:xfrm>
          <a:gradFill rotWithShape="1">
            <a:gsLst>
              <a:gs pos="0">
                <a:srgbClr val="00FFFF"/>
              </a:gs>
              <a:gs pos="50000">
                <a:srgbClr val="FFFFFF"/>
              </a:gs>
              <a:gs pos="100000">
                <a:srgbClr val="00FFFF"/>
              </a:gs>
            </a:gsLst>
            <a:lin ang="5400000" scaled="1"/>
          </a:gradFill>
          <a:scene3d>
            <a:camera prst="legacyPerspectiveBottom"/>
            <a:lightRig rig="legacyFlat3" dir="t"/>
          </a:scene3d>
          <a:sp3d extrusionH="887400" prstMaterial="legacyMatte">
            <a:bevelT w="13500" h="13500" prst="angle"/>
            <a:bevelB w="13500" h="13500" prst="angle"/>
            <a:extrusionClr>
              <a:srgbClr val="3366FF"/>
            </a:extrusionClr>
            <a:contourClr>
              <a:srgbClr val="00FFFF"/>
            </a:contourClr>
          </a:sp3d>
        </p:spPr>
        <p:txBody>
          <a:bodyPr anchor="ctr">
            <a:flatTx/>
          </a:bodyPr>
          <a:lstStyle/>
          <a:p>
            <a:pPr marL="0" indent="0" algn="ctr">
              <a:buFont typeface="Arial" panose="020B0604020202020204" pitchFamily="34" charset="0"/>
              <a:buNone/>
            </a:pPr>
            <a:r>
              <a:rPr lang="en-US" altLang="en-US" sz="2400" b="1">
                <a:solidFill>
                  <a:srgbClr val="FF0000"/>
                </a:solidFill>
                <a:latin typeface="Arial" panose="020B0604020202020204" pitchFamily="34" charset="0"/>
              </a:rPr>
              <a:t>    Phần 3. </a:t>
            </a:r>
            <a:r>
              <a:rPr lang="en-US" altLang="en-US" sz="2400" b="1">
                <a:solidFill>
                  <a:srgbClr val="0000CC"/>
                </a:solidFill>
                <a:latin typeface="Arial" panose="020B0604020202020204" pitchFamily="34" charset="0"/>
              </a:rPr>
              <a:t>Công tác lãnh đạo chỉ đạo</a:t>
            </a:r>
          </a:p>
        </p:txBody>
      </p:sp>
      <p:sp>
        <p:nvSpPr>
          <p:cNvPr id="12291" name="AutoShape 13" descr="Kết quả hình ảnh cho diệt bọ gậy">
            <a:extLst>
              <a:ext uri="{FF2B5EF4-FFF2-40B4-BE49-F238E27FC236}">
                <a16:creationId xmlns:a16="http://schemas.microsoft.com/office/drawing/2014/main" id="{A066C919-DBAC-438D-81BA-2C3CE873D1C2}"/>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grpSp>
        <p:nvGrpSpPr>
          <p:cNvPr id="12292" name="Group 15">
            <a:extLst>
              <a:ext uri="{FF2B5EF4-FFF2-40B4-BE49-F238E27FC236}">
                <a16:creationId xmlns:a16="http://schemas.microsoft.com/office/drawing/2014/main" id="{AE674B50-B31E-4913-9F93-CC94F480C9AD}"/>
              </a:ext>
            </a:extLst>
          </p:cNvPr>
          <p:cNvGrpSpPr>
            <a:grpSpLocks/>
          </p:cNvGrpSpPr>
          <p:nvPr/>
        </p:nvGrpSpPr>
        <p:grpSpPr bwMode="auto">
          <a:xfrm>
            <a:off x="0" y="0"/>
            <a:ext cx="784225" cy="522288"/>
            <a:chOff x="464" y="970"/>
            <a:chExt cx="632" cy="624"/>
          </a:xfrm>
        </p:grpSpPr>
        <p:sp>
          <p:nvSpPr>
            <p:cNvPr id="12300" name="Rectangle 16">
              <a:extLst>
                <a:ext uri="{FF2B5EF4-FFF2-40B4-BE49-F238E27FC236}">
                  <a16:creationId xmlns:a16="http://schemas.microsoft.com/office/drawing/2014/main" id="{14FB9296-22EB-4A93-9B3E-95598F04619B}"/>
                </a:ext>
              </a:extLst>
            </p:cNvPr>
            <p:cNvSpPr>
              <a:spLocks noChangeArrowheads="1"/>
            </p:cNvSpPr>
            <p:nvPr/>
          </p:nvSpPr>
          <p:spPr bwMode="auto">
            <a:xfrm>
              <a:off x="464" y="984"/>
              <a:ext cx="632" cy="584"/>
            </a:xfrm>
            <a:prstGeom prst="rect">
              <a:avLst/>
            </a:prstGeom>
            <a:solidFill>
              <a:schemeClr val="accent1"/>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endParaRPr lang="vi-VN" altLang="en-US" sz="1800"/>
            </a:p>
          </p:txBody>
        </p:sp>
        <p:pic>
          <p:nvPicPr>
            <p:cNvPr id="12301" name="Picture 4" descr="logo">
              <a:extLst>
                <a:ext uri="{FF2B5EF4-FFF2-40B4-BE49-F238E27FC236}">
                  <a16:creationId xmlns:a16="http://schemas.microsoft.com/office/drawing/2014/main" id="{B7B0ACEF-6B2B-4FE6-B0CC-77663307D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 y="970"/>
              <a:ext cx="587" cy="624"/>
            </a:xfrm>
            <a:prstGeom prst="rect">
              <a:avLst/>
            </a:prstGeom>
            <a:solidFill>
              <a:srgbClr val="FF0000"/>
            </a:solidFill>
            <a:ln w="9525" algn="ctr">
              <a:solidFill>
                <a:srgbClr val="0000FF"/>
              </a:solidFill>
              <a:miter lim="800000"/>
              <a:headEnd/>
              <a:tailEnd/>
            </a:ln>
          </p:spPr>
        </p:pic>
      </p:grpSp>
      <p:sp>
        <p:nvSpPr>
          <p:cNvPr id="12293" name="Rectangle 2">
            <a:extLst>
              <a:ext uri="{FF2B5EF4-FFF2-40B4-BE49-F238E27FC236}">
                <a16:creationId xmlns:a16="http://schemas.microsoft.com/office/drawing/2014/main" id="{B3CA48D5-4CE0-420D-8805-CDFE78CE52CE}"/>
              </a:ext>
            </a:extLst>
          </p:cNvPr>
          <p:cNvSpPr>
            <a:spLocks noChangeArrowheads="1"/>
          </p:cNvSpPr>
          <p:nvPr/>
        </p:nvSpPr>
        <p:spPr bwMode="auto">
          <a:xfrm>
            <a:off x="928688" y="6342063"/>
            <a:ext cx="7272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endParaRPr lang="en-US" altLang="en-US" sz="1800" b="1">
              <a:solidFill>
                <a:srgbClr val="CC0000"/>
              </a:solidFill>
            </a:endParaRPr>
          </a:p>
        </p:txBody>
      </p:sp>
      <p:sp>
        <p:nvSpPr>
          <p:cNvPr id="10" name="Rounded Rectangle 9">
            <a:extLst>
              <a:ext uri="{FF2B5EF4-FFF2-40B4-BE49-F238E27FC236}">
                <a16:creationId xmlns:a16="http://schemas.microsoft.com/office/drawing/2014/main" id="{E6847457-13BC-4334-96CD-A7B7FEB16DA0}"/>
              </a:ext>
            </a:extLst>
          </p:cNvPr>
          <p:cNvSpPr/>
          <p:nvPr/>
        </p:nvSpPr>
        <p:spPr>
          <a:xfrm>
            <a:off x="204788" y="752475"/>
            <a:ext cx="8748712" cy="766763"/>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dirty="0" err="1">
                <a:solidFill>
                  <a:srgbClr val="0000FF"/>
                </a:solidFill>
                <a:latin typeface="Arial" panose="020B0604020202020204" pitchFamily="34" charset="0"/>
                <a:cs typeface="Arial" panose="020B0604020202020204" pitchFamily="34" charset="0"/>
              </a:rPr>
              <a:t>Kiện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toàn</a:t>
            </a:r>
            <a:r>
              <a:rPr lang="en-US" dirty="0">
                <a:solidFill>
                  <a:srgbClr val="0000FF"/>
                </a:solidFill>
                <a:latin typeface="Arial" panose="020B0604020202020204" pitchFamily="34" charset="0"/>
                <a:cs typeface="Arial" panose="020B0604020202020204" pitchFamily="34" charset="0"/>
              </a:rPr>
              <a:t> BCĐ </a:t>
            </a:r>
            <a:r>
              <a:rPr lang="en-US" dirty="0" err="1">
                <a:solidFill>
                  <a:srgbClr val="0000FF"/>
                </a:solidFill>
                <a:latin typeface="Arial" panose="020B0604020202020204" pitchFamily="34" charset="0"/>
                <a:cs typeface="Arial" panose="020B0604020202020204" pitchFamily="34" charset="0"/>
              </a:rPr>
              <a:t>Chăm</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sóc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sức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khỏe</a:t>
            </a:r>
            <a:r>
              <a:rPr lang="en-US" dirty="0">
                <a:solidFill>
                  <a:srgbClr val="0000FF"/>
                </a:solidFill>
                <a:latin typeface="Arial" panose="020B0604020202020204" pitchFamily="34" charset="0"/>
                <a:cs typeface="Arial" panose="020B0604020202020204" pitchFamily="34" charset="0"/>
              </a:rPr>
              <a:t> ban </a:t>
            </a:r>
            <a:r>
              <a:rPr lang="en-US" dirty="0" err="1">
                <a:solidFill>
                  <a:srgbClr val="0000FF"/>
                </a:solidFill>
                <a:latin typeface="Arial" panose="020B0604020202020204" pitchFamily="34" charset="0"/>
                <a:cs typeface="Arial" panose="020B0604020202020204" pitchFamily="34" charset="0"/>
              </a:rPr>
              <a:t>đầu</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phân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công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nhiệm</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vụ</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cụ</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thể</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cho</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từng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thành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viên</a:t>
            </a:r>
            <a:endParaRPr lang="en-US" dirty="0">
              <a:solidFill>
                <a:srgbClr val="0000FF"/>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8F208EF0-EE7D-45F1-A231-E078AF24081F}"/>
              </a:ext>
            </a:extLst>
          </p:cNvPr>
          <p:cNvSpPr/>
          <p:nvPr/>
        </p:nvSpPr>
        <p:spPr>
          <a:xfrm>
            <a:off x="204788" y="1673225"/>
            <a:ext cx="8748712" cy="479425"/>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vi-VN" dirty="0">
                <a:solidFill>
                  <a:srgbClr val="0000FF"/>
                </a:solidFill>
              </a:rPr>
              <a:t>Triển khai đồng bộ các biện pháp phòng chống các loại dịch bệnh</a:t>
            </a:r>
            <a:endParaRPr lang="en-US" dirty="0">
              <a:solidFill>
                <a:srgbClr val="0000FF"/>
              </a:solidFill>
            </a:endParaRPr>
          </a:p>
        </p:txBody>
      </p:sp>
      <p:sp>
        <p:nvSpPr>
          <p:cNvPr id="12" name="Rounded Rectangle 11">
            <a:extLst>
              <a:ext uri="{FF2B5EF4-FFF2-40B4-BE49-F238E27FC236}">
                <a16:creationId xmlns:a16="http://schemas.microsoft.com/office/drawing/2014/main" id="{64FCCF8F-558A-48C7-996B-0FC599E9847B}"/>
              </a:ext>
            </a:extLst>
          </p:cNvPr>
          <p:cNvSpPr/>
          <p:nvPr/>
        </p:nvSpPr>
        <p:spPr>
          <a:xfrm>
            <a:off x="204788" y="2251075"/>
            <a:ext cx="8748712" cy="1258888"/>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Bef>
                <a:spcPts val="0"/>
              </a:spcBef>
              <a:spcAft>
                <a:spcPts val="1200"/>
              </a:spcAft>
              <a:buClr>
                <a:srgbClr val="FF0000"/>
              </a:buClr>
              <a:defRPr/>
            </a:pPr>
            <a:r>
              <a:rPr lang="en-US" dirty="0" err="1">
                <a:solidFill>
                  <a:srgbClr val="0000FF"/>
                </a:solidFill>
                <a:latin typeface="Arial" panose="020B0604020202020204" pitchFamily="34" charset="0"/>
                <a:cs typeface="Arial" panose="020B0604020202020204" pitchFamily="34" charset="0"/>
              </a:rPr>
              <a:t>Từ</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đầu</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tháng</a:t>
            </a:r>
            <a:r>
              <a:rPr lang="en-US" dirty="0">
                <a:solidFill>
                  <a:srgbClr val="0000FF"/>
                </a:solidFill>
                <a:latin typeface="Arial" panose="020B0604020202020204" pitchFamily="34" charset="0"/>
                <a:cs typeface="Arial" panose="020B0604020202020204" pitchFamily="34" charset="0"/>
              </a:rPr>
              <a:t> 4/2024, </a:t>
            </a:r>
            <a:r>
              <a:rPr lang="en-US" dirty="0" err="1">
                <a:solidFill>
                  <a:srgbClr val="0000FF"/>
                </a:solidFill>
                <a:latin typeface="Arial" panose="020B0604020202020204" pitchFamily="34" charset="0"/>
                <a:cs typeface="Arial" panose="020B0604020202020204" pitchFamily="34" charset="0"/>
              </a:rPr>
              <a:t>khi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dịch</a:t>
            </a:r>
            <a:r>
              <a:rPr lang="en-US" dirty="0">
                <a:solidFill>
                  <a:srgbClr val="0000FF"/>
                </a:solidFill>
                <a:latin typeface="Arial" panose="020B0604020202020204" pitchFamily="34" charset="0"/>
                <a:cs typeface="Arial" panose="020B0604020202020204" pitchFamily="34" charset="0"/>
              </a:rPr>
              <a:t> TCM </a:t>
            </a:r>
            <a:r>
              <a:rPr lang="en-US" dirty="0" err="1">
                <a:solidFill>
                  <a:srgbClr val="0000FF"/>
                </a:solidFill>
                <a:latin typeface="Arial" panose="020B0604020202020204" pitchFamily="34" charset="0"/>
                <a:cs typeface="Arial" panose="020B0604020202020204" pitchFamily="34" charset="0"/>
              </a:rPr>
              <a:t>có</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số</a:t>
            </a:r>
            <a:r>
              <a:rPr lang="en-US" dirty="0">
                <a:solidFill>
                  <a:srgbClr val="0000FF"/>
                </a:solidFill>
                <a:latin typeface="Arial" panose="020B0604020202020204" pitchFamily="34" charset="0"/>
                <a:cs typeface="Arial" panose="020B0604020202020204" pitchFamily="34" charset="0"/>
              </a:rPr>
              <a:t> ca </a:t>
            </a:r>
            <a:r>
              <a:rPr lang="en-US" dirty="0" err="1">
                <a:solidFill>
                  <a:srgbClr val="0000FF"/>
                </a:solidFill>
                <a:latin typeface="Arial" panose="020B0604020202020204" pitchFamily="34" charset="0"/>
                <a:cs typeface="Arial" panose="020B0604020202020204" pitchFamily="34" charset="0"/>
              </a:rPr>
              <a:t>mắc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tăng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nhanh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trên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địa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bàn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thành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phố</a:t>
            </a:r>
            <a:r>
              <a:rPr lang="en-US" dirty="0">
                <a:solidFill>
                  <a:srgbClr val="0000FF"/>
                </a:solidFill>
                <a:latin typeface="Arial" panose="020B0604020202020204" pitchFamily="34" charset="0"/>
                <a:cs typeface="Arial" panose="020B0604020202020204" pitchFamily="34" charset="0"/>
              </a:rPr>
              <a:t>, BCĐ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đã</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họp</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giao</a:t>
            </a:r>
            <a:r>
              <a:rPr lang="en-US" dirty="0">
                <a:solidFill>
                  <a:srgbClr val="0000FF"/>
                </a:solidFill>
                <a:latin typeface="Arial" panose="020B0604020202020204" pitchFamily="34" charset="0"/>
                <a:cs typeface="Arial" panose="020B0604020202020204" pitchFamily="34" charset="0"/>
              </a:rPr>
              <a:t> ban 01 </a:t>
            </a:r>
            <a:r>
              <a:rPr lang="en-US" dirty="0" err="1">
                <a:solidFill>
                  <a:srgbClr val="0000FF"/>
                </a:solidFill>
                <a:latin typeface="Arial" panose="020B0604020202020204" pitchFamily="34" charset="0"/>
                <a:cs typeface="Arial" panose="020B0604020202020204" pitchFamily="34" charset="0"/>
              </a:rPr>
              <a:t>tuần</a:t>
            </a:r>
            <a:r>
              <a:rPr lang="en-US" dirty="0">
                <a:solidFill>
                  <a:srgbClr val="0000FF"/>
                </a:solidFill>
                <a:latin typeface="Arial" panose="020B0604020202020204" pitchFamily="34" charset="0"/>
                <a:cs typeface="Arial" panose="020B0604020202020204" pitchFamily="34" charset="0"/>
              </a:rPr>
              <a:t>/</a:t>
            </a:r>
            <a:r>
              <a:rPr lang="en-US" dirty="0" err="1">
                <a:solidFill>
                  <a:srgbClr val="0000FF"/>
                </a:solidFill>
                <a:latin typeface="Arial" panose="020B0604020202020204" pitchFamily="34" charset="0"/>
                <a:cs typeface="Arial" panose="020B0604020202020204" pitchFamily="34" charset="0"/>
              </a:rPr>
              <a:t>lần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chỉ</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đạo</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tăng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cường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quyết</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liệt</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triển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khai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biện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pháp</a:t>
            </a:r>
            <a:r>
              <a:rPr lang="en-US" dirty="0">
                <a:solidFill>
                  <a:srgbClr val="0000FF"/>
                </a:solidFill>
                <a:latin typeface="Arial" panose="020B0604020202020204" pitchFamily="34" charset="0"/>
                <a:cs typeface="Arial" panose="020B0604020202020204" pitchFamily="34" charset="0"/>
              </a:rPr>
              <a:t> PCD TCM </a:t>
            </a:r>
            <a:r>
              <a:rPr lang="en-US" dirty="0" err="1">
                <a:solidFill>
                  <a:srgbClr val="0000FF"/>
                </a:solidFill>
                <a:latin typeface="Arial" panose="020B0604020202020204" pitchFamily="34" charset="0"/>
                <a:cs typeface="Arial" panose="020B0604020202020204" pitchFamily="34" charset="0"/>
              </a:rPr>
              <a:t>và</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dịch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bệnh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mùa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Xuân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Hè</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tập</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trung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khoanh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vùng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xử</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lý</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triệt</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để</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ca </a:t>
            </a:r>
            <a:r>
              <a:rPr lang="en-US" dirty="0" err="1">
                <a:solidFill>
                  <a:srgbClr val="0000FF"/>
                </a:solidFill>
                <a:latin typeface="Arial" panose="020B0604020202020204" pitchFamily="34" charset="0"/>
                <a:cs typeface="Arial" panose="020B0604020202020204" pitchFamily="34" charset="0"/>
              </a:rPr>
              <a:t>bệnh</a:t>
            </a:r>
            <a:r>
              <a:rPr lang="en-US" dirty="0">
                <a:solidFill>
                  <a:srgbClr val="0000FF"/>
                </a:solidFill>
                <a:latin typeface="Arial" panose="020B0604020202020204" pitchFamily="34" charset="0"/>
                <a:cs typeface="Arial" panose="020B0604020202020204" pitchFamily="34" charset="0"/>
              </a:rPr>
              <a:t>/ổ </a:t>
            </a:r>
            <a:r>
              <a:rPr lang="en-US" dirty="0" err="1">
                <a:solidFill>
                  <a:srgbClr val="0000FF"/>
                </a:solidFill>
                <a:latin typeface="Arial" panose="020B0604020202020204" pitchFamily="34" charset="0"/>
                <a:cs typeface="Arial" panose="020B0604020202020204" pitchFamily="34" charset="0"/>
              </a:rPr>
              <a:t>dịch</a:t>
            </a:r>
            <a:r>
              <a:rPr lang="en-US" dirty="0">
                <a:solidFill>
                  <a:srgbClr val="0000FF"/>
                </a:solidFill>
                <a:latin typeface="Arial" panose="020B0604020202020204" pitchFamily="34" charset="0"/>
                <a:cs typeface="Arial" panose="020B0604020202020204" pitchFamily="34" charset="0"/>
              </a:rPr>
              <a:t>. </a:t>
            </a:r>
          </a:p>
          <a:p>
            <a:pPr marL="342900" indent="-342900" algn="just">
              <a:spcBef>
                <a:spcPts val="0"/>
              </a:spcBef>
              <a:spcAft>
                <a:spcPts val="1200"/>
              </a:spcAft>
              <a:buClr>
                <a:srgbClr val="FF0000"/>
              </a:buClr>
              <a:buFont typeface="Wingdings" panose="05000000000000000000" pitchFamily="2" charset="2"/>
              <a:buChar char="v"/>
              <a:defRPr/>
            </a:pPr>
            <a:endParaRPr lang="en-US" sz="2000" dirty="0">
              <a:solidFill>
                <a:srgbClr val="000066"/>
              </a:solidFill>
              <a:latin typeface="Arial" pitchFamily="34" charset="0"/>
              <a:cs typeface="Arial" pitchFamily="34" charset="0"/>
            </a:endParaRPr>
          </a:p>
        </p:txBody>
      </p:sp>
      <p:sp>
        <p:nvSpPr>
          <p:cNvPr id="14" name="Rounded Rectangle 13">
            <a:extLst>
              <a:ext uri="{FF2B5EF4-FFF2-40B4-BE49-F238E27FC236}">
                <a16:creationId xmlns:a16="http://schemas.microsoft.com/office/drawing/2014/main" id="{E1582E64-D12E-4FE7-BA52-B5400F0F74E9}"/>
              </a:ext>
            </a:extLst>
          </p:cNvPr>
          <p:cNvSpPr/>
          <p:nvPr/>
        </p:nvSpPr>
        <p:spPr>
          <a:xfrm>
            <a:off x="204788" y="3706813"/>
            <a:ext cx="8748712" cy="801687"/>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spcBef>
                <a:spcPts val="0"/>
              </a:spcBef>
              <a:spcAft>
                <a:spcPts val="1200"/>
              </a:spcAft>
              <a:buClr>
                <a:srgbClr val="FF0000"/>
              </a:buClr>
              <a:defRPr/>
            </a:pPr>
            <a:r>
              <a:rPr lang="en-US" dirty="0" err="1">
                <a:solidFill>
                  <a:srgbClr val="0000FF"/>
                </a:solidFill>
                <a:latin typeface="Arial" panose="020B0604020202020204" pitchFamily="34" charset="0"/>
                <a:cs typeface="Arial" panose="020B0604020202020204" pitchFamily="34" charset="0"/>
              </a:rPr>
              <a:t>Triển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khai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Chiến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dịch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đợt</a:t>
            </a:r>
            <a:r>
              <a:rPr lang="en-US" dirty="0">
                <a:solidFill>
                  <a:srgbClr val="0000FF"/>
                </a:solidFill>
                <a:latin typeface="Arial" panose="020B0604020202020204" pitchFamily="34" charset="0"/>
                <a:cs typeface="Arial" panose="020B0604020202020204" pitchFamily="34" charset="0"/>
              </a:rPr>
              <a:t> I/20024 </a:t>
            </a:r>
            <a:r>
              <a:rPr lang="en-US" dirty="0" err="1">
                <a:solidFill>
                  <a:srgbClr val="0000FF"/>
                </a:solidFill>
                <a:latin typeface="Arial" panose="020B0604020202020204" pitchFamily="34" charset="0"/>
                <a:cs typeface="Arial" panose="020B0604020202020204" pitchFamily="34" charset="0"/>
              </a:rPr>
              <a:t>trên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phạm</a:t>
            </a:r>
            <a:r>
              <a:rPr lang="en-US" dirty="0">
                <a:solidFill>
                  <a:srgbClr val="0000FF"/>
                </a:solidFill>
                <a:latin typeface="Arial" panose="020B0604020202020204" pitchFamily="34" charset="0"/>
                <a:cs typeface="Arial" panose="020B0604020202020204" pitchFamily="34" charset="0"/>
              </a:rPr>
              <a:t> vi </a:t>
            </a:r>
            <a:r>
              <a:rPr lang="en-US" dirty="0" err="1">
                <a:solidFill>
                  <a:srgbClr val="0000FF"/>
                </a:solidFill>
                <a:latin typeface="Arial" panose="020B0604020202020204" pitchFamily="34" charset="0"/>
                <a:cs typeface="Arial" panose="020B0604020202020204" pitchFamily="34" charset="0"/>
              </a:rPr>
              <a:t>toàn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bắt</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đầu</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từ</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ngày</a:t>
            </a:r>
            <a:r>
              <a:rPr lang="en-US" dirty="0">
                <a:solidFill>
                  <a:srgbClr val="0000FF"/>
                </a:solidFill>
                <a:latin typeface="Arial" panose="020B0604020202020204" pitchFamily="34" charset="0"/>
                <a:cs typeface="Arial" panose="020B0604020202020204" pitchFamily="34" charset="0"/>
              </a:rPr>
              <a:t> </a:t>
            </a:r>
            <a:r>
              <a:rPr lang="en-US" dirty="0">
                <a:solidFill>
                  <a:srgbClr val="CC0000"/>
                </a:solidFill>
                <a:latin typeface="Arial" panose="020B0604020202020204" pitchFamily="34" charset="0"/>
                <a:cs typeface="Arial" panose="020B0604020202020204" pitchFamily="34" charset="0"/>
              </a:rPr>
              <a:t>04/5/2024,</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duy</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trì</a:t>
            </a:r>
            <a:r>
              <a:rPr lang="en-US" dirty="0">
                <a:solidFill>
                  <a:srgbClr val="0000FF"/>
                </a:solidFill>
                <a:latin typeface="Arial" panose="020B0604020202020204" pitchFamily="34" charset="0"/>
                <a:cs typeface="Arial" panose="020B0604020202020204" pitchFamily="34" charset="0"/>
              </a:rPr>
              <a:t> 01 </a:t>
            </a:r>
            <a:r>
              <a:rPr lang="en-US" dirty="0" err="1">
                <a:solidFill>
                  <a:srgbClr val="0000FF"/>
                </a:solidFill>
                <a:latin typeface="Arial" panose="020B0604020202020204" pitchFamily="34" charset="0"/>
                <a:cs typeface="Arial" panose="020B0604020202020204" pitchFamily="34" charset="0"/>
              </a:rPr>
              <a:t>lần</a:t>
            </a:r>
            <a:r>
              <a:rPr lang="en-US" dirty="0">
                <a:solidFill>
                  <a:srgbClr val="0000FF"/>
                </a:solidFill>
                <a:latin typeface="Arial" panose="020B0604020202020204" pitchFamily="34" charset="0"/>
                <a:cs typeface="Arial" panose="020B0604020202020204" pitchFamily="34" charset="0"/>
              </a:rPr>
              <a:t>/</a:t>
            </a:r>
            <a:r>
              <a:rPr lang="en-US" dirty="0" err="1">
                <a:solidFill>
                  <a:srgbClr val="0000FF"/>
                </a:solidFill>
                <a:latin typeface="Arial" panose="020B0604020202020204" pitchFamily="34" charset="0"/>
                <a:cs typeface="Arial" panose="020B0604020202020204" pitchFamily="34" charset="0"/>
              </a:rPr>
              <a:t>tuần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tại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khu</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vực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nguy</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cơ</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trọng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điểm</a:t>
            </a:r>
            <a:r>
              <a:rPr lang="en-US" dirty="0">
                <a:solidFill>
                  <a:srgbClr val="0000FF"/>
                </a:solidFill>
                <a:latin typeface="Arial" panose="020B0604020202020204" pitchFamily="34" charset="0"/>
                <a:cs typeface="Arial" panose="020B0604020202020204" pitchFamily="34" charset="0"/>
              </a:rPr>
              <a:t>. </a:t>
            </a:r>
          </a:p>
          <a:p>
            <a:pPr marL="342900" indent="-342900" algn="just">
              <a:spcBef>
                <a:spcPts val="0"/>
              </a:spcBef>
              <a:spcAft>
                <a:spcPts val="1200"/>
              </a:spcAft>
              <a:buClr>
                <a:srgbClr val="FF0000"/>
              </a:buClr>
              <a:buFont typeface="Wingdings" panose="05000000000000000000" pitchFamily="2" charset="2"/>
              <a:buChar char="v"/>
              <a:defRPr/>
            </a:pPr>
            <a:endParaRPr lang="en-US" sz="2000" dirty="0">
              <a:solidFill>
                <a:srgbClr val="000066"/>
              </a:solidFill>
              <a:latin typeface="Arial" pitchFamily="34" charset="0"/>
              <a:cs typeface="Arial" pitchFamily="34" charset="0"/>
            </a:endParaRPr>
          </a:p>
        </p:txBody>
      </p:sp>
      <p:sp>
        <p:nvSpPr>
          <p:cNvPr id="15" name="Rounded Rectangle 14">
            <a:extLst>
              <a:ext uri="{FF2B5EF4-FFF2-40B4-BE49-F238E27FC236}">
                <a16:creationId xmlns:a16="http://schemas.microsoft.com/office/drawing/2014/main" id="{702F5644-DD75-4357-8C66-FC4D2E9220B6}"/>
              </a:ext>
            </a:extLst>
          </p:cNvPr>
          <p:cNvSpPr/>
          <p:nvPr/>
        </p:nvSpPr>
        <p:spPr>
          <a:xfrm>
            <a:off x="204788" y="4605338"/>
            <a:ext cx="8748712" cy="966787"/>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en-US" dirty="0">
                <a:solidFill>
                  <a:srgbClr val="0000FF"/>
                </a:solidFill>
                <a:latin typeface="Arial" panose="020B0604020202020204" pitchFamily="34" charset="0"/>
                <a:cs typeface="Arial" panose="020B0604020202020204" pitchFamily="34" charset="0"/>
              </a:rPr>
              <a:t>Ban </a:t>
            </a:r>
            <a:r>
              <a:rPr lang="en-US" dirty="0" err="1">
                <a:solidFill>
                  <a:srgbClr val="0000FF"/>
                </a:solidFill>
                <a:latin typeface="Arial" panose="020B0604020202020204" pitchFamily="34" charset="0"/>
                <a:cs typeface="Arial" panose="020B0604020202020204" pitchFamily="34" charset="0"/>
              </a:rPr>
              <a:t>Chỉ</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đạo</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kiểm</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đánh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giá</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hoạt</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động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triển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khai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phòng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chống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dịch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bệnh</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của</a:t>
            </a:r>
            <a:r>
              <a:rPr lang="en-US" dirty="0">
                <a:solidFill>
                  <a:srgbClr val="0000FF"/>
                </a:solidFill>
                <a:latin typeface="Arial" panose="020B0604020202020204" pitchFamily="34" charset="0"/>
                <a:cs typeface="Arial" panose="020B0604020202020204" pitchFamily="34" charset="0"/>
              </a:rPr>
              <a:t> 14/14 </a:t>
            </a:r>
            <a:r>
              <a:rPr lang="en-US" dirty="0" err="1">
                <a:solidFill>
                  <a:srgbClr val="0000FF"/>
                </a:solidFill>
                <a:latin typeface="Arial" panose="020B0604020202020204" pitchFamily="34" charset="0"/>
                <a:cs typeface="Arial" panose="020B0604020202020204" pitchFamily="34" charset="0"/>
              </a:rPr>
              <a:t>phường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và</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tại</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các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cơ</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quan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xí</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nghiệp</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trường</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học</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trên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địa</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bàn</a:t>
            </a:r>
            <a:r>
              <a:rPr lang="en-US" dirty="0">
                <a:solidFill>
                  <a:srgbClr val="0000FF"/>
                </a:solidFill>
                <a:latin typeface="Arial" panose="020B0604020202020204" pitchFamily="34" charset="0"/>
                <a:cs typeface="Arial" panose="020B0604020202020204" pitchFamily="34" charset="0"/>
              </a:rPr>
              <a:t> </a:t>
            </a:r>
            <a:r>
              <a:rPr lang="en-US" dirty="0" err="1">
                <a:solidFill>
                  <a:srgbClr val="0000FF"/>
                </a:solidFill>
                <a:latin typeface="Arial" panose="020B0604020202020204" pitchFamily="34" charset="0"/>
                <a:cs typeface="Arial" panose="020B0604020202020204" pitchFamily="34" charset="0"/>
              </a:rPr>
              <a:t>quận</a:t>
            </a:r>
            <a:r>
              <a:rPr lang="en-US" dirty="0">
                <a:solidFill>
                  <a:srgbClr val="0000FF"/>
                </a:solidFill>
                <a:latin typeface="Arial" panose="020B0604020202020204" pitchFamily="34" charset="0"/>
                <a:cs typeface="Arial" panose="020B0604020202020204" pitchFamily="34" charset="0"/>
              </a:rPr>
              <a:t>. </a:t>
            </a:r>
          </a:p>
        </p:txBody>
      </p:sp>
      <p:sp>
        <p:nvSpPr>
          <p:cNvPr id="16" name="Rounded Rectangle 15">
            <a:extLst>
              <a:ext uri="{FF2B5EF4-FFF2-40B4-BE49-F238E27FC236}">
                <a16:creationId xmlns:a16="http://schemas.microsoft.com/office/drawing/2014/main" id="{92E9935D-E2A7-4456-9B4D-194DEB5EDFB6}"/>
              </a:ext>
            </a:extLst>
          </p:cNvPr>
          <p:cNvSpPr/>
          <p:nvPr/>
        </p:nvSpPr>
        <p:spPr>
          <a:xfrm>
            <a:off x="204788" y="5767388"/>
            <a:ext cx="8748712" cy="908050"/>
          </a:xfrm>
          <a:prstGeom prst="round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just">
              <a:defRPr/>
            </a:pPr>
            <a:r>
              <a:rPr lang="vi-VN" dirty="0">
                <a:solidFill>
                  <a:srgbClr val="0000FF"/>
                </a:solidFill>
                <a:cs typeface="Arial" panose="020B0604020202020204" pitchFamily="34" charset="0"/>
              </a:rPr>
              <a:t>Đảm bảo đủ nguồn lực, thuốc điều trị, trang thiết bị, vật tư y tế cho công tác phòng chống dịch theo phương châm 4 tại chỗ.</a:t>
            </a:r>
            <a:endParaRPr lang="en-US" dirty="0">
              <a:solidFill>
                <a:srgbClr val="0000FF"/>
              </a:solidFill>
              <a:latin typeface="Arial" panose="020B0604020202020204" pitchFamily="34" charset="0"/>
              <a:cs typeface="Arial" panose="020B0604020202020204" pitchFamily="34" charset="0"/>
            </a:endParaRPr>
          </a:p>
          <a:p>
            <a:pPr>
              <a:defRPr/>
            </a:pPr>
            <a:endParaRPr lang="en-US"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57200" y="990600"/>
            <a:ext cx="8077200" cy="5257800"/>
          </a:xfrm>
        </p:spPr>
        <p:txBody>
          <a:bodyPr/>
          <a:lstStyle/>
          <a:p>
            <a:pPr algn="just"/>
            <a:r>
              <a:rPr lang="en-US" sz="2800" dirty="0" err="1">
                <a:latin typeface="Times New Roman" pitchFamily="18" charset="0"/>
                <a:cs typeface="Times New Roman" pitchFamily="18" charset="0"/>
              </a:rPr>
              <a:t>Rà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soát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PCD;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BCĐ,...</a:t>
            </a:r>
          </a:p>
          <a:p>
            <a:pPr algn="just"/>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PCD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CB, GV, NLĐ,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PCD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a:t>
            </a:r>
          </a:p>
          <a:p>
            <a:pPr algn="just"/>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PCD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SXH (VSMT,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hầu</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Theo </a:t>
            </a:r>
            <a:r>
              <a:rPr lang="en-US" sz="2800" dirty="0" err="1">
                <a:latin typeface="Times New Roman" pitchFamily="18" charset="0"/>
                <a:cs typeface="Times New Roman" pitchFamily="18" charset="0"/>
              </a:rPr>
              <a:t>dõi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BC, GV, NLĐ; </a:t>
            </a:r>
            <a:r>
              <a:rPr lang="en-US" sz="2800" dirty="0" err="1">
                <a:latin typeface="Times New Roman" pitchFamily="18" charset="0"/>
                <a:cs typeface="Times New Roman" pitchFamily="18" charset="0"/>
              </a:rPr>
              <a:t>kịp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TYT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a:t>
            </a:r>
            <a:endParaRPr lang="en-US"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altLang="en-US" sz="2800" b="1" dirty="0" err="1">
                <a:solidFill>
                  <a:srgbClr val="FF0000"/>
                </a:solidFill>
                <a:cs typeface="+mn-cs"/>
              </a:rPr>
              <a:t>Phần</a:t>
            </a:r>
            <a:r>
              <a:rPr lang="en-US" altLang="en-US" sz="2800" b="1" dirty="0">
                <a:solidFill>
                  <a:srgbClr val="FF0000"/>
                </a:solidFill>
                <a:cs typeface="+mn-cs"/>
              </a:rPr>
              <a:t> 4: </a:t>
            </a:r>
            <a:r>
              <a:rPr lang="en-US" altLang="en-US" sz="2800" b="1" dirty="0" err="1">
                <a:solidFill>
                  <a:srgbClr val="FF0000"/>
                </a:solidFill>
                <a:cs typeface="+mn-cs"/>
              </a:rPr>
              <a:t>Nhiệm</a:t>
            </a:r>
            <a:r>
              <a:rPr lang="en-US" altLang="en-US" sz="2800" b="1" dirty="0">
                <a:solidFill>
                  <a:srgbClr val="FF0000"/>
                </a:solidFill>
                <a:cs typeface="+mn-cs"/>
              </a:rPr>
              <a:t> </a:t>
            </a:r>
            <a:r>
              <a:rPr lang="en-US" altLang="en-US" sz="2800" b="1" dirty="0" err="1">
                <a:solidFill>
                  <a:srgbClr val="FF0000"/>
                </a:solidFill>
                <a:cs typeface="+mn-cs"/>
              </a:rPr>
              <a:t>vụ</a:t>
            </a:r>
            <a:r>
              <a:rPr lang="en-US" altLang="en-US" sz="2800" b="1" dirty="0">
                <a:solidFill>
                  <a:srgbClr val="FF0000"/>
                </a:solidFill>
                <a:cs typeface="+mn-cs"/>
              </a:rPr>
              <a:t> </a:t>
            </a:r>
            <a:r>
              <a:rPr lang="en-US" altLang="en-US" sz="2800" b="1" dirty="0" err="1">
                <a:solidFill>
                  <a:srgbClr val="FF0000"/>
                </a:solidFill>
                <a:cs typeface="+mn-cs"/>
              </a:rPr>
              <a:t>triển</a:t>
            </a:r>
            <a:r>
              <a:rPr lang="en-US" altLang="en-US" sz="2800" b="1" dirty="0">
                <a:solidFill>
                  <a:srgbClr val="FF0000"/>
                </a:solidFill>
                <a:cs typeface="+mn-cs"/>
              </a:rPr>
              <a:t> </a:t>
            </a:r>
            <a:r>
              <a:rPr lang="en-US" altLang="en-US" sz="2800" b="1" dirty="0" err="1">
                <a:solidFill>
                  <a:srgbClr val="FF0000"/>
                </a:solidFill>
                <a:cs typeface="+mn-cs"/>
              </a:rPr>
              <a:t>khai</a:t>
            </a:r>
            <a:r>
              <a:rPr lang="en-US" altLang="en-US" sz="2800" b="1" dirty="0">
                <a:solidFill>
                  <a:srgbClr val="FF0000"/>
                </a:solidFill>
                <a:cs typeface="+mn-cs"/>
              </a:rPr>
              <a:t> PCD </a:t>
            </a:r>
            <a:r>
              <a:rPr lang="en-US" altLang="en-US" sz="2800" b="1" dirty="0" err="1">
                <a:solidFill>
                  <a:srgbClr val="FF0000"/>
                </a:solidFill>
                <a:cs typeface="+mn-cs"/>
              </a:rPr>
              <a:t>trong</a:t>
            </a:r>
            <a:r>
              <a:rPr lang="en-US" altLang="en-US" sz="2800" b="1" dirty="0">
                <a:solidFill>
                  <a:srgbClr val="FF0000"/>
                </a:solidFill>
                <a:cs typeface="+mn-cs"/>
              </a:rPr>
              <a:t> tr</a:t>
            </a:r>
            <a:r>
              <a:rPr lang="vi-VN" altLang="en-US" sz="2800" b="1" dirty="0">
                <a:solidFill>
                  <a:srgbClr val="FF0000"/>
                </a:solidFill>
                <a:cs typeface="+mn-cs"/>
              </a:rPr>
              <a:t>ư</a:t>
            </a:r>
            <a:r>
              <a:rPr lang="en-US" altLang="en-US" sz="2800" b="1" dirty="0" err="1">
                <a:solidFill>
                  <a:srgbClr val="FF0000"/>
                </a:solidFill>
                <a:cs typeface="+mn-cs"/>
              </a:rPr>
              <a:t>ờng</a:t>
            </a:r>
            <a:r>
              <a:rPr lang="en-US" altLang="en-US" sz="2800" b="1" dirty="0">
                <a:solidFill>
                  <a:srgbClr val="FF0000"/>
                </a:solidFill>
                <a:cs typeface="+mn-cs"/>
              </a:rPr>
              <a:t> </a:t>
            </a:r>
            <a:r>
              <a:rPr lang="en-US" altLang="en-US" sz="2800" b="1" dirty="0" err="1">
                <a:solidFill>
                  <a:srgbClr val="FF0000"/>
                </a:solidFill>
                <a:cs typeface="+mn-cs"/>
              </a:rPr>
              <a:t>học</a:t>
            </a:r>
            <a:endParaRPr lang="vi-VN" altLang="en-US" sz="2800" b="1" dirty="0">
              <a:solidFill>
                <a:srgbClr val="0000CC"/>
              </a:solidFill>
              <a:cs typeface="+mn-cs"/>
            </a:endParaRPr>
          </a:p>
        </p:txBody>
      </p:sp>
    </p:spTree>
    <p:extLst>
      <p:ext uri="{BB962C8B-B14F-4D97-AF65-F5344CB8AC3E}">
        <p14:creationId xmlns:p14="http://schemas.microsoft.com/office/powerpoint/2010/main" val="1685422"/>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571500" y="914400"/>
            <a:ext cx="8001000" cy="5181600"/>
          </a:xfrm>
        </p:spPr>
        <p:txBody>
          <a:bodyPr/>
          <a:lstStyle/>
          <a:p>
            <a:pPr algn="just"/>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BF </a:t>
            </a:r>
            <a:r>
              <a:rPr lang="en-US" sz="2800" dirty="0" err="1">
                <a:latin typeface="Times New Roman" pitchFamily="18" charset="0"/>
                <a:cs typeface="Times New Roman" pitchFamily="18" charset="0"/>
              </a:rPr>
              <a:t>nâng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a:t>
            </a:r>
          </a:p>
          <a:p>
            <a:pPr algn="just">
              <a:buFontTx/>
              <a:buChar char="-"/>
            </a:pP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thói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cực</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a:t>
            </a:r>
          </a:p>
          <a:p>
            <a:pPr algn="just">
              <a:buFontTx/>
              <a:buChar char="-"/>
            </a:pP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kỳ</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PHHS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a:t>
            </a:r>
          </a:p>
          <a:p>
            <a:pPr algn="just">
              <a:buFontTx/>
              <a:buChar char="-"/>
            </a:pP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p>
          <a:p>
            <a:pPr marL="0" indent="0" algn="just">
              <a:buNone/>
            </a:pPr>
            <a:endParaRPr lang="en-US" sz="2800" dirty="0">
              <a:latin typeface="Times New Roman" pitchFamily="18" charset="0"/>
              <a:cs typeface="Times New Roman" pitchFamily="18" charset="0"/>
            </a:endParaRPr>
          </a:p>
          <a:p>
            <a:pPr algn="just">
              <a:buFontTx/>
              <a:buChar char="-"/>
            </a:pPr>
            <a:endParaRPr lang="en-US" sz="2800" dirty="0">
              <a:latin typeface="Times New Roman" pitchFamily="18" charset="0"/>
              <a:cs typeface="Times New Roman" pitchFamily="18" charset="0"/>
            </a:endParaRPr>
          </a:p>
          <a:p>
            <a:pPr algn="just">
              <a:buFontTx/>
              <a:buChar char="-"/>
            </a:pPr>
            <a:endParaRPr lang="en-US"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altLang="en-US" sz="2800" b="1" dirty="0" err="1">
                <a:solidFill>
                  <a:srgbClr val="FF0000"/>
                </a:solidFill>
              </a:rPr>
              <a:t>Phần</a:t>
            </a:r>
            <a:r>
              <a:rPr lang="en-US" altLang="en-US" sz="2800" b="1" dirty="0">
                <a:solidFill>
                  <a:srgbClr val="FF0000"/>
                </a:solidFill>
              </a:rPr>
              <a:t> 4: </a:t>
            </a:r>
            <a:r>
              <a:rPr lang="en-US" altLang="en-US" sz="2800" b="1" dirty="0" err="1">
                <a:solidFill>
                  <a:srgbClr val="FF0000"/>
                </a:solidFill>
              </a:rPr>
              <a:t>Nhiệm</a:t>
            </a:r>
            <a:r>
              <a:rPr lang="en-US" altLang="en-US" sz="2800" b="1" dirty="0">
                <a:solidFill>
                  <a:srgbClr val="FF0000"/>
                </a:solidFill>
              </a:rPr>
              <a:t> </a:t>
            </a:r>
            <a:r>
              <a:rPr lang="en-US" altLang="en-US" sz="2800" b="1" dirty="0" err="1">
                <a:solidFill>
                  <a:srgbClr val="FF0000"/>
                </a:solidFill>
              </a:rPr>
              <a:t>vụ</a:t>
            </a:r>
            <a:r>
              <a:rPr lang="en-US" altLang="en-US" sz="2800" b="1" dirty="0">
                <a:solidFill>
                  <a:srgbClr val="FF0000"/>
                </a:solidFill>
              </a:rPr>
              <a:t> </a:t>
            </a:r>
            <a:r>
              <a:rPr lang="en-US" altLang="en-US" sz="2800" b="1" dirty="0" err="1">
                <a:solidFill>
                  <a:srgbClr val="FF0000"/>
                </a:solidFill>
              </a:rPr>
              <a:t>triển</a:t>
            </a:r>
            <a:r>
              <a:rPr lang="en-US" altLang="en-US" sz="2800" b="1" dirty="0">
                <a:solidFill>
                  <a:srgbClr val="FF0000"/>
                </a:solidFill>
              </a:rPr>
              <a:t> </a:t>
            </a:r>
            <a:r>
              <a:rPr lang="en-US" altLang="en-US" sz="2800" b="1" dirty="0" err="1">
                <a:solidFill>
                  <a:srgbClr val="FF0000"/>
                </a:solidFill>
              </a:rPr>
              <a:t>khai</a:t>
            </a:r>
            <a:r>
              <a:rPr lang="en-US" altLang="en-US" sz="2800" b="1" dirty="0">
                <a:solidFill>
                  <a:srgbClr val="FF0000"/>
                </a:solidFill>
              </a:rPr>
              <a:t> PCD </a:t>
            </a:r>
            <a:r>
              <a:rPr lang="en-US" altLang="en-US" sz="2800" b="1" dirty="0" err="1">
                <a:solidFill>
                  <a:srgbClr val="FF0000"/>
                </a:solidFill>
              </a:rPr>
              <a:t>trong</a:t>
            </a:r>
            <a:r>
              <a:rPr lang="en-US" altLang="en-US" sz="2800" b="1" dirty="0">
                <a:solidFill>
                  <a:srgbClr val="FF0000"/>
                </a:solidFill>
              </a:rPr>
              <a:t> tr</a:t>
            </a:r>
            <a:r>
              <a:rPr lang="vi-VN" altLang="en-US" sz="2800" b="1" dirty="0">
                <a:solidFill>
                  <a:srgbClr val="FF0000"/>
                </a:solidFill>
              </a:rPr>
              <a:t>ư</a:t>
            </a:r>
            <a:r>
              <a:rPr lang="en-US" altLang="en-US" sz="2800" b="1" dirty="0" err="1">
                <a:solidFill>
                  <a:srgbClr val="FF0000"/>
                </a:solidFill>
              </a:rPr>
              <a:t>ờng</a:t>
            </a:r>
            <a:r>
              <a:rPr lang="en-US" altLang="en-US" sz="2800" b="1" dirty="0">
                <a:solidFill>
                  <a:srgbClr val="FF0000"/>
                </a:solidFill>
              </a:rPr>
              <a:t> </a:t>
            </a:r>
            <a:r>
              <a:rPr lang="en-US" altLang="en-US" sz="2800" b="1" dirty="0" err="1">
                <a:solidFill>
                  <a:srgbClr val="FF0000"/>
                </a:solidFill>
              </a:rPr>
              <a:t>học</a:t>
            </a:r>
            <a:endParaRPr lang="vi-VN" altLang="en-US" sz="2800" b="1" dirty="0">
              <a:solidFill>
                <a:srgbClr val="0000CC"/>
              </a:solidFill>
            </a:endParaRPr>
          </a:p>
        </p:txBody>
      </p:sp>
    </p:spTree>
    <p:extLst>
      <p:ext uri="{BB962C8B-B14F-4D97-AF65-F5344CB8AC3E}">
        <p14:creationId xmlns:p14="http://schemas.microsoft.com/office/powerpoint/2010/main" val="2365947708"/>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914400" y="1143000"/>
            <a:ext cx="7924800" cy="3886200"/>
          </a:xfrm>
        </p:spPr>
        <p:txBody>
          <a:bodyPr/>
          <a:lstStyle/>
          <a:p>
            <a:pPr algn="just"/>
            <a:r>
              <a:rPr lang="en-US" sz="2800" dirty="0" err="1">
                <a:latin typeface="Times New Roman" pitchFamily="18" charset="0"/>
                <a:cs typeface="Times New Roman" pitchFamily="18" charset="0"/>
              </a:rPr>
              <a:t>Kịp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ngộ</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độc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mất</a:t>
            </a:r>
            <a:r>
              <a:rPr lang="en-US" sz="2800" dirty="0">
                <a:latin typeface="Times New Roman" pitchFamily="18" charset="0"/>
                <a:cs typeface="Times New Roman" pitchFamily="18" charset="0"/>
              </a:rPr>
              <a:t> ATTP)</a:t>
            </a:r>
            <a:endParaRPr lang="en-US"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altLang="en-US" sz="2800" b="1" dirty="0" err="1">
                <a:solidFill>
                  <a:srgbClr val="FF0000"/>
                </a:solidFill>
              </a:rPr>
              <a:t>Phần</a:t>
            </a:r>
            <a:r>
              <a:rPr lang="en-US" altLang="en-US" sz="2800" b="1" dirty="0">
                <a:solidFill>
                  <a:srgbClr val="FF0000"/>
                </a:solidFill>
              </a:rPr>
              <a:t> 4: </a:t>
            </a:r>
            <a:r>
              <a:rPr lang="en-US" altLang="en-US" sz="2800" b="1" dirty="0" err="1">
                <a:solidFill>
                  <a:srgbClr val="FF0000"/>
                </a:solidFill>
              </a:rPr>
              <a:t>Nhiệm</a:t>
            </a:r>
            <a:r>
              <a:rPr lang="en-US" altLang="en-US" sz="2800" b="1" dirty="0">
                <a:solidFill>
                  <a:srgbClr val="FF0000"/>
                </a:solidFill>
              </a:rPr>
              <a:t> </a:t>
            </a:r>
            <a:r>
              <a:rPr lang="en-US" altLang="en-US" sz="2800" b="1" dirty="0" err="1">
                <a:solidFill>
                  <a:srgbClr val="FF0000"/>
                </a:solidFill>
              </a:rPr>
              <a:t>vụ</a:t>
            </a:r>
            <a:r>
              <a:rPr lang="en-US" altLang="en-US" sz="2800" b="1" dirty="0">
                <a:solidFill>
                  <a:srgbClr val="FF0000"/>
                </a:solidFill>
              </a:rPr>
              <a:t> </a:t>
            </a:r>
            <a:r>
              <a:rPr lang="en-US" altLang="en-US" sz="2800" b="1" dirty="0" err="1">
                <a:solidFill>
                  <a:srgbClr val="FF0000"/>
                </a:solidFill>
              </a:rPr>
              <a:t>triển</a:t>
            </a:r>
            <a:r>
              <a:rPr lang="en-US" altLang="en-US" sz="2800" b="1" dirty="0">
                <a:solidFill>
                  <a:srgbClr val="FF0000"/>
                </a:solidFill>
              </a:rPr>
              <a:t> </a:t>
            </a:r>
            <a:r>
              <a:rPr lang="en-US" altLang="en-US" sz="2800" b="1" dirty="0" err="1">
                <a:solidFill>
                  <a:srgbClr val="FF0000"/>
                </a:solidFill>
              </a:rPr>
              <a:t>khai</a:t>
            </a:r>
            <a:r>
              <a:rPr lang="en-US" altLang="en-US" sz="2800" b="1" dirty="0">
                <a:solidFill>
                  <a:srgbClr val="FF0000"/>
                </a:solidFill>
              </a:rPr>
              <a:t> PCD </a:t>
            </a:r>
            <a:r>
              <a:rPr lang="en-US" altLang="en-US" sz="2800" b="1" dirty="0" err="1">
                <a:solidFill>
                  <a:srgbClr val="FF0000"/>
                </a:solidFill>
              </a:rPr>
              <a:t>trong</a:t>
            </a:r>
            <a:r>
              <a:rPr lang="en-US" altLang="en-US" sz="2800" b="1" dirty="0">
                <a:solidFill>
                  <a:srgbClr val="FF0000"/>
                </a:solidFill>
              </a:rPr>
              <a:t> tr</a:t>
            </a:r>
            <a:r>
              <a:rPr lang="vi-VN" altLang="en-US" sz="2800" b="1" dirty="0">
                <a:solidFill>
                  <a:srgbClr val="FF0000"/>
                </a:solidFill>
              </a:rPr>
              <a:t>ư</a:t>
            </a:r>
            <a:r>
              <a:rPr lang="en-US" altLang="en-US" sz="2800" b="1" dirty="0" err="1">
                <a:solidFill>
                  <a:srgbClr val="FF0000"/>
                </a:solidFill>
              </a:rPr>
              <a:t>ờng</a:t>
            </a:r>
            <a:r>
              <a:rPr lang="en-US" altLang="en-US" sz="2800" b="1" dirty="0">
                <a:solidFill>
                  <a:srgbClr val="FF0000"/>
                </a:solidFill>
              </a:rPr>
              <a:t> </a:t>
            </a:r>
            <a:r>
              <a:rPr lang="en-US" altLang="en-US" sz="2800" b="1" dirty="0" err="1">
                <a:solidFill>
                  <a:srgbClr val="FF0000"/>
                </a:solidFill>
              </a:rPr>
              <a:t>học</a:t>
            </a:r>
            <a:endParaRPr lang="vi-VN" altLang="en-US" sz="2800" b="1" dirty="0">
              <a:solidFill>
                <a:srgbClr val="0000CC"/>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1550"/>
            <a:ext cx="8610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422"/>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371600"/>
            <a:ext cx="4267200" cy="3886200"/>
          </a:xfrm>
        </p:spPr>
        <p:txBody>
          <a:bodyPr/>
          <a:lstStyle/>
          <a:p>
            <a:pPr algn="just"/>
            <a:r>
              <a:rPr lang="en-US" sz="2800" dirty="0" err="1">
                <a:latin typeface="Times New Roman" pitchFamily="18" charset="0"/>
                <a:cs typeface="Times New Roman" pitchFamily="18" charset="0"/>
              </a:rPr>
              <a:t>Kịp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lý</a:t>
            </a:r>
            <a:r>
              <a:rPr lang="en-US" sz="2800" dirty="0">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ngộ</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độc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mất</a:t>
            </a:r>
            <a:r>
              <a:rPr lang="en-US" sz="2800" dirty="0">
                <a:latin typeface="Times New Roman" pitchFamily="18" charset="0"/>
                <a:cs typeface="Times New Roman" pitchFamily="18" charset="0"/>
              </a:rPr>
              <a:t> ATTP)</a:t>
            </a:r>
            <a:endParaRPr lang="en-US"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altLang="en-US" sz="2800" b="1" dirty="0" err="1">
                <a:solidFill>
                  <a:srgbClr val="FF0000"/>
                </a:solidFill>
              </a:rPr>
              <a:t>Phần</a:t>
            </a:r>
            <a:r>
              <a:rPr lang="en-US" altLang="en-US" sz="2800" b="1" dirty="0">
                <a:solidFill>
                  <a:srgbClr val="FF0000"/>
                </a:solidFill>
              </a:rPr>
              <a:t> 4: </a:t>
            </a:r>
            <a:r>
              <a:rPr lang="en-US" altLang="en-US" sz="2800" b="1" dirty="0" err="1">
                <a:solidFill>
                  <a:srgbClr val="FF0000"/>
                </a:solidFill>
              </a:rPr>
              <a:t>Nhiệm</a:t>
            </a:r>
            <a:r>
              <a:rPr lang="en-US" altLang="en-US" sz="2800" b="1" dirty="0">
                <a:solidFill>
                  <a:srgbClr val="FF0000"/>
                </a:solidFill>
              </a:rPr>
              <a:t> </a:t>
            </a:r>
            <a:r>
              <a:rPr lang="en-US" altLang="en-US" sz="2800" b="1" dirty="0" err="1">
                <a:solidFill>
                  <a:srgbClr val="FF0000"/>
                </a:solidFill>
              </a:rPr>
              <a:t>vụ</a:t>
            </a:r>
            <a:r>
              <a:rPr lang="en-US" altLang="en-US" sz="2800" b="1" dirty="0">
                <a:solidFill>
                  <a:srgbClr val="FF0000"/>
                </a:solidFill>
              </a:rPr>
              <a:t> </a:t>
            </a:r>
            <a:r>
              <a:rPr lang="en-US" altLang="en-US" sz="2800" b="1" dirty="0" err="1">
                <a:solidFill>
                  <a:srgbClr val="FF0000"/>
                </a:solidFill>
              </a:rPr>
              <a:t>triển</a:t>
            </a:r>
            <a:r>
              <a:rPr lang="en-US" altLang="en-US" sz="2800" b="1" dirty="0">
                <a:solidFill>
                  <a:srgbClr val="FF0000"/>
                </a:solidFill>
              </a:rPr>
              <a:t> </a:t>
            </a:r>
            <a:r>
              <a:rPr lang="en-US" altLang="en-US" sz="2800" b="1" dirty="0" err="1">
                <a:solidFill>
                  <a:srgbClr val="FF0000"/>
                </a:solidFill>
              </a:rPr>
              <a:t>khai</a:t>
            </a:r>
            <a:r>
              <a:rPr lang="en-US" altLang="en-US" sz="2800" b="1" dirty="0">
                <a:solidFill>
                  <a:srgbClr val="FF0000"/>
                </a:solidFill>
              </a:rPr>
              <a:t> PCD </a:t>
            </a:r>
            <a:r>
              <a:rPr lang="en-US" altLang="en-US" sz="2800" b="1" dirty="0" err="1">
                <a:solidFill>
                  <a:srgbClr val="FF0000"/>
                </a:solidFill>
              </a:rPr>
              <a:t>trong</a:t>
            </a:r>
            <a:r>
              <a:rPr lang="en-US" altLang="en-US" sz="2800" b="1" dirty="0">
                <a:solidFill>
                  <a:srgbClr val="FF0000"/>
                </a:solidFill>
              </a:rPr>
              <a:t> tr</a:t>
            </a:r>
            <a:r>
              <a:rPr lang="vi-VN" altLang="en-US" sz="2800" b="1" dirty="0">
                <a:solidFill>
                  <a:srgbClr val="FF0000"/>
                </a:solidFill>
              </a:rPr>
              <a:t>ư</a:t>
            </a:r>
            <a:r>
              <a:rPr lang="en-US" altLang="en-US" sz="2800" b="1" dirty="0" err="1">
                <a:solidFill>
                  <a:srgbClr val="FF0000"/>
                </a:solidFill>
              </a:rPr>
              <a:t>ờng</a:t>
            </a:r>
            <a:r>
              <a:rPr lang="en-US" altLang="en-US" sz="2800" b="1" dirty="0">
                <a:solidFill>
                  <a:srgbClr val="FF0000"/>
                </a:solidFill>
              </a:rPr>
              <a:t> </a:t>
            </a:r>
            <a:r>
              <a:rPr lang="en-US" altLang="en-US" sz="2800" b="1" dirty="0" err="1">
                <a:solidFill>
                  <a:srgbClr val="FF0000"/>
                </a:solidFill>
              </a:rPr>
              <a:t>học</a:t>
            </a:r>
            <a:endParaRPr lang="vi-VN" altLang="en-US" sz="2800" b="1" dirty="0">
              <a:solidFill>
                <a:srgbClr val="0000CC"/>
              </a:solidFill>
            </a:endParaRPr>
          </a:p>
        </p:txBody>
      </p:sp>
      <p:pic>
        <p:nvPicPr>
          <p:cNvPr id="8194" name="Picture 2" descr="Diễn tập điều tra, xử lý ngộ độc thực phẩm trường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73497"/>
            <a:ext cx="3405509" cy="2266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976313"/>
            <a:ext cx="8305801"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422"/>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4"/>
          <p:cNvSpPr txBox="1">
            <a:spLocks noChangeArrowheads="1"/>
          </p:cNvSpPr>
          <p:nvPr/>
        </p:nvSpPr>
        <p:spPr bwMode="auto">
          <a:xfrm>
            <a:off x="2971800" y="6019800"/>
            <a:ext cx="3200400" cy="369332"/>
          </a:xfrm>
          <a:prstGeom prst="rect">
            <a:avLst/>
          </a:prstGeom>
          <a:noFill/>
          <a:ln w="9525">
            <a:noFill/>
            <a:miter lim="800000"/>
            <a:headEnd/>
            <a:tailEnd/>
          </a:ln>
        </p:spPr>
        <p:txBody>
          <a:bodyPr>
            <a:spAutoFit/>
          </a:bodyPr>
          <a:lstStyle/>
          <a:p>
            <a:pPr>
              <a:spcBef>
                <a:spcPct val="50000"/>
              </a:spcBef>
            </a:pPr>
            <a:endParaRPr lang="en-US"/>
          </a:p>
        </p:txBody>
      </p:sp>
      <p:sp>
        <p:nvSpPr>
          <p:cNvPr id="43" name="Title 1"/>
          <p:cNvSpPr txBox="1">
            <a:spLocks/>
          </p:cNvSpPr>
          <p:nvPr/>
        </p:nvSpPr>
        <p:spPr bwMode="auto">
          <a:xfrm>
            <a:off x="0" y="0"/>
            <a:ext cx="9144000" cy="6858000"/>
          </a:xfrm>
          <a:prstGeom prst="rect">
            <a:avLst/>
          </a:prstGeo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150000"/>
              </a:lnSpc>
            </a:pPr>
            <a:r>
              <a:rPr lang="en-US" sz="2800" b="1">
                <a:solidFill>
                  <a:srgbClr val="FF3300"/>
                </a:solidFill>
              </a:rPr>
              <a:t>NỘI DUNG 4: </a:t>
            </a:r>
          </a:p>
          <a:p>
            <a:pPr algn="ctr" defTabSz="912813" eaLnBrk="0" hangingPunct="0">
              <a:lnSpc>
                <a:spcPct val="150000"/>
              </a:lnSpc>
            </a:pPr>
            <a:r>
              <a:rPr lang="en-US" sz="2800" b="1">
                <a:solidFill>
                  <a:srgbClr val="0000CC"/>
                </a:solidFill>
              </a:rPr>
              <a:t>PHÒNG CHỐNG TAI NẠN THƯƠNG TÍCH </a:t>
            </a:r>
          </a:p>
          <a:p>
            <a:pPr algn="ctr" defTabSz="912813" eaLnBrk="0" hangingPunct="0">
              <a:lnSpc>
                <a:spcPct val="150000"/>
              </a:lnSpc>
            </a:pPr>
            <a:r>
              <a:rPr lang="en-US" sz="2800" b="1">
                <a:solidFill>
                  <a:srgbClr val="0000CC"/>
                </a:solidFill>
              </a:rPr>
              <a:t>TRONG TR</a:t>
            </a:r>
            <a:r>
              <a:rPr lang="vi-VN" sz="2800" b="1">
                <a:solidFill>
                  <a:srgbClr val="0000CC"/>
                </a:solidFill>
              </a:rPr>
              <a:t>Ư</a:t>
            </a:r>
            <a:r>
              <a:rPr lang="en-US" sz="2800" b="1">
                <a:solidFill>
                  <a:srgbClr val="0000CC"/>
                </a:solidFill>
              </a:rPr>
              <a:t>ỜNG HỌC </a:t>
            </a:r>
            <a:endParaRPr lang="en-US" altLang="vi-VN" sz="2800" b="1" dirty="0">
              <a:solidFill>
                <a:srgbClr val="0000CC"/>
              </a:solidFill>
            </a:endParaRPr>
          </a:p>
        </p:txBody>
      </p:sp>
    </p:spTree>
    <p:extLst>
      <p:ext uri="{BB962C8B-B14F-4D97-AF65-F5344CB8AC3E}">
        <p14:creationId xmlns:p14="http://schemas.microsoft.com/office/powerpoint/2010/main" val="1317477997"/>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38200" y="838200"/>
            <a:ext cx="7848600" cy="5486400"/>
          </a:xfrm>
        </p:spPr>
        <p:txBody>
          <a:bodyPr/>
          <a:lstStyle/>
          <a:p>
            <a:pPr algn="just"/>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gây</a:t>
            </a:r>
            <a:r>
              <a:rPr lang="en-US" sz="2800" b="1" dirty="0">
                <a:solidFill>
                  <a:srgbClr val="FF0000"/>
                </a:solidFill>
                <a:latin typeface="Times New Roman" pitchFamily="18" charset="0"/>
                <a:cs typeface="Times New Roman" pitchFamily="18" charset="0"/>
              </a:rPr>
              <a:t> TNTT ở TE</a:t>
            </a:r>
          </a:p>
          <a:p>
            <a:pPr marL="0" indent="0" algn="just">
              <a:buNone/>
            </a:pPr>
            <a:r>
              <a:rPr lang="en-US" sz="2200" dirty="0"/>
              <a:t>- </a:t>
            </a:r>
            <a:r>
              <a:rPr lang="en-US" sz="2400" dirty="0" err="1"/>
              <a:t>Đuối</a:t>
            </a:r>
            <a:r>
              <a:rPr lang="en-US" sz="2400" dirty="0"/>
              <a:t> </a:t>
            </a:r>
            <a:r>
              <a:rPr lang="en-US" sz="2400" dirty="0" err="1"/>
              <a:t>nước</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hàng</a:t>
            </a:r>
            <a:r>
              <a:rPr lang="en-US" sz="2400" dirty="0"/>
              <a:t> </a:t>
            </a:r>
            <a:r>
              <a:rPr lang="en-US" sz="2400" dirty="0" err="1"/>
              <a:t>đầu</a:t>
            </a:r>
            <a:r>
              <a:rPr lang="en-US" sz="2400" dirty="0"/>
              <a:t> </a:t>
            </a:r>
            <a:r>
              <a:rPr lang="en-US" sz="2400" dirty="0" err="1"/>
              <a:t>gây</a:t>
            </a:r>
            <a:r>
              <a:rPr lang="en-US" sz="2400" dirty="0"/>
              <a:t> </a:t>
            </a:r>
            <a:r>
              <a:rPr lang="en-US" sz="2400" dirty="0" err="1"/>
              <a:t>tử</a:t>
            </a:r>
            <a:r>
              <a:rPr lang="en-US" sz="2400" dirty="0"/>
              <a:t> </a:t>
            </a:r>
            <a:r>
              <a:rPr lang="en-US" sz="2400" dirty="0" err="1"/>
              <a:t>vong</a:t>
            </a:r>
            <a:r>
              <a:rPr lang="en-US" sz="2400" dirty="0"/>
              <a:t>. </a:t>
            </a:r>
          </a:p>
          <a:p>
            <a:pPr marL="0" indent="0" algn="just">
              <a:buNone/>
            </a:pPr>
            <a:r>
              <a:rPr lang="en-US" sz="2400" dirty="0"/>
              <a:t>- Tai </a:t>
            </a:r>
            <a:r>
              <a:rPr lang="en-US" sz="2400" dirty="0" err="1"/>
              <a:t>nạn</a:t>
            </a:r>
            <a:r>
              <a:rPr lang="en-US" sz="2400" dirty="0"/>
              <a:t> </a:t>
            </a:r>
            <a:r>
              <a:rPr lang="en-US" sz="2400" dirty="0" err="1"/>
              <a:t>giao</a:t>
            </a:r>
            <a:r>
              <a:rPr lang="en-US" sz="2400" dirty="0"/>
              <a:t> </a:t>
            </a:r>
            <a:r>
              <a:rPr lang="en-US" sz="2400" dirty="0" err="1"/>
              <a:t>thông</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tử</a:t>
            </a:r>
            <a:r>
              <a:rPr lang="en-US" sz="2400" dirty="0"/>
              <a:t> </a:t>
            </a:r>
            <a:r>
              <a:rPr lang="en-US" sz="2400" dirty="0" err="1"/>
              <a:t>vong</a:t>
            </a:r>
            <a:r>
              <a:rPr lang="en-US" sz="2400" dirty="0"/>
              <a:t> </a:t>
            </a:r>
            <a:r>
              <a:rPr lang="en-US" sz="2400" dirty="0" err="1"/>
              <a:t>thứ</a:t>
            </a:r>
            <a:r>
              <a:rPr lang="en-US" sz="2400" dirty="0"/>
              <a:t> 2 </a:t>
            </a:r>
            <a:r>
              <a:rPr lang="en-US" sz="2400" dirty="0" err="1"/>
              <a:t>sau</a:t>
            </a:r>
            <a:r>
              <a:rPr lang="en-US" sz="2400" dirty="0"/>
              <a:t> </a:t>
            </a:r>
            <a:r>
              <a:rPr lang="en-US" sz="2400" dirty="0" err="1"/>
              <a:t>đuối</a:t>
            </a:r>
            <a:r>
              <a:rPr lang="en-US" sz="2400" dirty="0"/>
              <a:t> </a:t>
            </a:r>
            <a:r>
              <a:rPr lang="en-US" sz="2400" dirty="0" err="1"/>
              <a:t>nước</a:t>
            </a:r>
            <a:r>
              <a:rPr lang="en-US" sz="2400" dirty="0"/>
              <a:t>.</a:t>
            </a:r>
          </a:p>
          <a:p>
            <a:pPr marL="0" indent="0" algn="just">
              <a:buNone/>
            </a:pPr>
            <a:r>
              <a:rPr lang="en-US" sz="2400" dirty="0"/>
              <a:t>- </a:t>
            </a:r>
            <a:r>
              <a:rPr lang="en-US" sz="2400" dirty="0" err="1"/>
              <a:t>Tự</a:t>
            </a:r>
            <a:r>
              <a:rPr lang="en-US" sz="2400" dirty="0"/>
              <a:t> </a:t>
            </a:r>
            <a:r>
              <a:rPr lang="en-US" sz="2400" dirty="0" err="1"/>
              <a:t>tử</a:t>
            </a:r>
            <a:r>
              <a:rPr lang="en-US" sz="2400" dirty="0"/>
              <a:t>: Ở </a:t>
            </a:r>
            <a:r>
              <a:rPr lang="en-US" sz="2400" dirty="0" err="1"/>
              <a:t>trẻ</a:t>
            </a:r>
            <a:r>
              <a:rPr lang="en-US" sz="2400" dirty="0"/>
              <a:t> </a:t>
            </a:r>
            <a:r>
              <a:rPr lang="en-US" sz="2400" dirty="0" err="1"/>
              <a:t>em</a:t>
            </a:r>
            <a:r>
              <a:rPr lang="en-US" sz="2400" dirty="0"/>
              <a:t>, </a:t>
            </a:r>
            <a:r>
              <a:rPr lang="en-US" sz="2400" dirty="0" err="1"/>
              <a:t>nhóm</a:t>
            </a:r>
            <a:r>
              <a:rPr lang="en-US" sz="2400" dirty="0"/>
              <a:t> </a:t>
            </a:r>
            <a:r>
              <a:rPr lang="en-US" sz="2400" dirty="0" err="1"/>
              <a:t>tuổi</a:t>
            </a:r>
            <a:r>
              <a:rPr lang="en-US" sz="2400" dirty="0"/>
              <a:t> 15-19 </a:t>
            </a:r>
            <a:r>
              <a:rPr lang="en-US" sz="2400" dirty="0" err="1"/>
              <a:t>có</a:t>
            </a:r>
            <a:r>
              <a:rPr lang="en-US" sz="2400" dirty="0"/>
              <a:t> </a:t>
            </a:r>
            <a:r>
              <a:rPr lang="en-US" sz="2400" dirty="0" err="1"/>
              <a:t>tỷ</a:t>
            </a:r>
            <a:r>
              <a:rPr lang="en-US" sz="2400" dirty="0"/>
              <a:t> </a:t>
            </a:r>
            <a:r>
              <a:rPr lang="en-US" sz="2400" dirty="0" err="1"/>
              <a:t>suất</a:t>
            </a:r>
            <a:r>
              <a:rPr lang="en-US" sz="2400" dirty="0"/>
              <a:t> </a:t>
            </a:r>
            <a:r>
              <a:rPr lang="en-US" sz="2400" dirty="0" err="1"/>
              <a:t>tử</a:t>
            </a:r>
            <a:r>
              <a:rPr lang="en-US" sz="2400" dirty="0"/>
              <a:t> </a:t>
            </a:r>
            <a:r>
              <a:rPr lang="en-US" sz="2400" dirty="0" err="1"/>
              <a:t>vong</a:t>
            </a:r>
            <a:r>
              <a:rPr lang="en-US" sz="2400" dirty="0"/>
              <a:t> do </a:t>
            </a:r>
            <a:r>
              <a:rPr lang="en-US" sz="2400" dirty="0" err="1"/>
              <a:t>tử</a:t>
            </a:r>
            <a:r>
              <a:rPr lang="en-US" sz="2400" dirty="0"/>
              <a:t> </a:t>
            </a:r>
            <a:r>
              <a:rPr lang="en-US" sz="2400" dirty="0" err="1"/>
              <a:t>tự</a:t>
            </a:r>
            <a:r>
              <a:rPr lang="en-US" sz="2400" dirty="0"/>
              <a:t> </a:t>
            </a:r>
            <a:r>
              <a:rPr lang="en-US" sz="2400" dirty="0" err="1"/>
              <a:t>cao</a:t>
            </a:r>
            <a:r>
              <a:rPr lang="en-US" sz="2400" dirty="0"/>
              <a:t> </a:t>
            </a:r>
            <a:r>
              <a:rPr lang="en-US" sz="2400" dirty="0" err="1"/>
              <a:t>nhất</a:t>
            </a:r>
            <a:r>
              <a:rPr lang="en-US" sz="2400" dirty="0"/>
              <a:t> </a:t>
            </a:r>
            <a:r>
              <a:rPr lang="en-US" sz="2400" dirty="0" err="1"/>
              <a:t>với</a:t>
            </a:r>
            <a:r>
              <a:rPr lang="en-US" sz="2400" dirty="0"/>
              <a:t> </a:t>
            </a:r>
            <a:r>
              <a:rPr lang="en-US" sz="2400" dirty="0" err="1"/>
              <a:t>tỷ</a:t>
            </a:r>
            <a:r>
              <a:rPr lang="en-US" sz="2400" dirty="0"/>
              <a:t> </a:t>
            </a:r>
            <a:r>
              <a:rPr lang="en-US" sz="2400" dirty="0" err="1"/>
              <a:t>suất</a:t>
            </a:r>
            <a:r>
              <a:rPr lang="en-US" sz="2400" dirty="0"/>
              <a:t> 4,4/100.000 </a:t>
            </a:r>
            <a:r>
              <a:rPr lang="en-US" sz="2400" dirty="0" err="1"/>
              <a:t>trẻ</a:t>
            </a:r>
            <a:r>
              <a:rPr lang="en-US" sz="2400" dirty="0"/>
              <a:t>.</a:t>
            </a:r>
          </a:p>
          <a:p>
            <a:pPr marL="0" indent="0" algn="just">
              <a:buNone/>
            </a:pPr>
            <a:r>
              <a:rPr lang="en-US" sz="2400" dirty="0"/>
              <a:t>- </a:t>
            </a:r>
            <a:r>
              <a:rPr lang="en-US" sz="2400" dirty="0" err="1"/>
              <a:t>Ngộ</a:t>
            </a:r>
            <a:r>
              <a:rPr lang="en-US" sz="2400" dirty="0"/>
              <a:t> </a:t>
            </a:r>
            <a:r>
              <a:rPr lang="en-US" sz="2400" dirty="0" err="1"/>
              <a:t>độc</a:t>
            </a:r>
            <a:r>
              <a:rPr lang="en-US" sz="2400" dirty="0"/>
              <a:t>: </a:t>
            </a:r>
            <a:r>
              <a:rPr lang="en-US" sz="2400" dirty="0" err="1"/>
              <a:t>là</a:t>
            </a:r>
            <a:r>
              <a:rPr lang="en-US" sz="2400" dirty="0"/>
              <a:t> </a:t>
            </a:r>
            <a:r>
              <a:rPr lang="en-US" sz="2400" dirty="0" err="1"/>
              <a:t>nguyên</a:t>
            </a:r>
            <a:r>
              <a:rPr lang="en-US" sz="2400" dirty="0"/>
              <a:t> </a:t>
            </a:r>
            <a:r>
              <a:rPr lang="en-US" sz="2400" dirty="0" err="1"/>
              <a:t>nhân</a:t>
            </a:r>
            <a:r>
              <a:rPr lang="en-US" sz="2400" dirty="0"/>
              <a:t> </a:t>
            </a:r>
            <a:r>
              <a:rPr lang="en-US" sz="2400" dirty="0" err="1"/>
              <a:t>đứng</a:t>
            </a:r>
            <a:r>
              <a:rPr lang="en-US" sz="2400" dirty="0"/>
              <a:t> </a:t>
            </a:r>
            <a:r>
              <a:rPr lang="en-US" sz="2400" dirty="0" err="1"/>
              <a:t>thứ</a:t>
            </a:r>
            <a:r>
              <a:rPr lang="en-US" sz="2400" dirty="0"/>
              <a:t> </a:t>
            </a:r>
            <a:r>
              <a:rPr lang="en-US" sz="2400" dirty="0" err="1"/>
              <a:t>tư</a:t>
            </a:r>
            <a:r>
              <a:rPr lang="en-US" sz="2400" dirty="0"/>
              <a:t> </a:t>
            </a:r>
            <a:r>
              <a:rPr lang="en-US" sz="2400" dirty="0" err="1"/>
              <a:t>gây</a:t>
            </a:r>
            <a:r>
              <a:rPr lang="en-US" sz="2400" dirty="0"/>
              <a:t> </a:t>
            </a:r>
            <a:r>
              <a:rPr lang="en-US" sz="2400" dirty="0" err="1"/>
              <a:t>tử</a:t>
            </a:r>
            <a:r>
              <a:rPr lang="en-US" sz="2400" dirty="0"/>
              <a:t> </a:t>
            </a:r>
            <a:r>
              <a:rPr lang="en-US" sz="2400" dirty="0" err="1"/>
              <a:t>vong</a:t>
            </a:r>
            <a:r>
              <a:rPr lang="en-US" sz="2400" dirty="0"/>
              <a:t>.</a:t>
            </a:r>
          </a:p>
          <a:p>
            <a:pPr algn="just">
              <a:buFontTx/>
              <a:buChar char="-"/>
            </a:pPr>
            <a:r>
              <a:rPr lang="en-US" sz="2400" dirty="0" err="1"/>
              <a:t>Ngã</a:t>
            </a:r>
            <a:r>
              <a:rPr lang="en-US" sz="2400" dirty="0"/>
              <a:t>: </a:t>
            </a:r>
            <a:r>
              <a:rPr lang="en-US" sz="2400" dirty="0" err="1"/>
              <a:t>là</a:t>
            </a:r>
            <a:r>
              <a:rPr lang="en-US" sz="2400" dirty="0"/>
              <a:t> </a:t>
            </a:r>
            <a:r>
              <a:rPr lang="en-US" sz="2400" dirty="0" err="1"/>
              <a:t>loại</a:t>
            </a:r>
            <a:r>
              <a:rPr lang="en-US" sz="2400" dirty="0"/>
              <a:t> </a:t>
            </a:r>
            <a:r>
              <a:rPr lang="en-US" sz="2400" dirty="0" err="1"/>
              <a:t>thương</a:t>
            </a:r>
            <a:r>
              <a:rPr lang="en-US" sz="2400" dirty="0"/>
              <a:t> </a:t>
            </a:r>
            <a:r>
              <a:rPr lang="en-US" sz="2400" dirty="0" err="1"/>
              <a:t>tích</a:t>
            </a:r>
            <a:r>
              <a:rPr lang="en-US" sz="2400" dirty="0"/>
              <a:t> </a:t>
            </a:r>
            <a:r>
              <a:rPr lang="en-US" sz="2400" dirty="0" err="1"/>
              <a:t>thường</a:t>
            </a:r>
            <a:r>
              <a:rPr lang="en-US" sz="2400" dirty="0"/>
              <a:t> </a:t>
            </a:r>
            <a:r>
              <a:rPr lang="en-US" sz="2400" dirty="0" err="1"/>
              <a:t>gặp</a:t>
            </a:r>
            <a:r>
              <a:rPr lang="en-US" sz="2400" dirty="0"/>
              <a:t> </a:t>
            </a:r>
            <a:r>
              <a:rPr lang="en-US" sz="2400" dirty="0" err="1"/>
              <a:t>tại</a:t>
            </a:r>
            <a:r>
              <a:rPr lang="en-US" sz="2400" dirty="0"/>
              <a:t> </a:t>
            </a:r>
            <a:r>
              <a:rPr lang="en-US" sz="2400" dirty="0" err="1"/>
              <a:t>trường</a:t>
            </a:r>
            <a:r>
              <a:rPr lang="en-US" sz="2400" dirty="0"/>
              <a:t> </a:t>
            </a:r>
            <a:r>
              <a:rPr lang="en-US" sz="2400" dirty="0" err="1"/>
              <a:t>học</a:t>
            </a:r>
            <a:r>
              <a:rPr lang="en-US" sz="2400" dirty="0"/>
              <a:t>, </a:t>
            </a:r>
            <a:r>
              <a:rPr lang="en-US" sz="2400" dirty="0" err="1"/>
              <a:t>đặc</a:t>
            </a:r>
            <a:r>
              <a:rPr lang="en-US" sz="2400" dirty="0"/>
              <a:t> </a:t>
            </a:r>
            <a:r>
              <a:rPr lang="en-US" sz="2400" dirty="0" err="1"/>
              <a:t>biệt</a:t>
            </a:r>
            <a:r>
              <a:rPr lang="en-US" sz="2400" dirty="0"/>
              <a:t> </a:t>
            </a:r>
            <a:r>
              <a:rPr lang="en-US" sz="2400" dirty="0" err="1"/>
              <a:t>là</a:t>
            </a:r>
            <a:r>
              <a:rPr lang="en-US" sz="2400" dirty="0"/>
              <a:t> </a:t>
            </a:r>
            <a:r>
              <a:rPr lang="en-US" sz="2400" dirty="0" err="1"/>
              <a:t>trẻ</a:t>
            </a:r>
            <a:r>
              <a:rPr lang="en-US" sz="2400" dirty="0"/>
              <a:t> </a:t>
            </a:r>
            <a:r>
              <a:rPr lang="en-US" sz="2400" dirty="0" err="1"/>
              <a:t>em</a:t>
            </a:r>
            <a:r>
              <a:rPr lang="en-US" sz="2400" dirty="0"/>
              <a:t> </a:t>
            </a:r>
            <a:r>
              <a:rPr lang="en-US" sz="2400" dirty="0" err="1"/>
              <a:t>trong</a:t>
            </a:r>
            <a:r>
              <a:rPr lang="en-US" sz="2400" dirty="0"/>
              <a:t> </a:t>
            </a:r>
            <a:r>
              <a:rPr lang="en-US" sz="2400" dirty="0" err="1"/>
              <a:t>độ</a:t>
            </a:r>
            <a:r>
              <a:rPr lang="en-US" sz="2400" dirty="0"/>
              <a:t> </a:t>
            </a:r>
            <a:r>
              <a:rPr lang="en-US" sz="2400" dirty="0" err="1"/>
              <a:t>tuổi</a:t>
            </a:r>
            <a:r>
              <a:rPr lang="en-US" sz="2400" dirty="0"/>
              <a:t> </a:t>
            </a:r>
            <a:r>
              <a:rPr lang="en-US" sz="2400" dirty="0" err="1"/>
              <a:t>tiểu</a:t>
            </a:r>
            <a:r>
              <a:rPr lang="en-US" sz="2400" dirty="0"/>
              <a:t> </a:t>
            </a:r>
            <a:r>
              <a:rPr lang="en-US" sz="2400" dirty="0" err="1"/>
              <a:t>học</a:t>
            </a:r>
            <a:r>
              <a:rPr lang="en-US" sz="2400" dirty="0"/>
              <a:t>. </a:t>
            </a:r>
          </a:p>
          <a:p>
            <a:pPr algn="just">
              <a:buFontTx/>
              <a:buChar char="-"/>
            </a:pPr>
            <a:r>
              <a:rPr lang="en-US" sz="2400" dirty="0" err="1"/>
              <a:t>Thiên</a:t>
            </a:r>
            <a:r>
              <a:rPr lang="en-US" sz="2400" dirty="0"/>
              <a:t> tai.</a:t>
            </a:r>
          </a:p>
          <a:p>
            <a:pPr marL="0" indent="0" algn="just">
              <a:buNone/>
            </a:pPr>
            <a:r>
              <a:rPr lang="en-US" sz="2400" dirty="0"/>
              <a:t>- </a:t>
            </a:r>
            <a:r>
              <a:rPr lang="en-US" sz="2400" dirty="0" err="1"/>
              <a:t>Bỏng</a:t>
            </a:r>
            <a:r>
              <a:rPr lang="en-US" sz="2400" dirty="0"/>
              <a:t>, </a:t>
            </a:r>
            <a:r>
              <a:rPr lang="en-US" sz="2400" dirty="0" err="1"/>
              <a:t>bị</a:t>
            </a:r>
            <a:r>
              <a:rPr lang="en-US" sz="2400" dirty="0"/>
              <a:t> </a:t>
            </a:r>
            <a:r>
              <a:rPr lang="en-US" sz="2400" dirty="0" err="1"/>
              <a:t>các</a:t>
            </a:r>
            <a:r>
              <a:rPr lang="en-US" sz="2400" dirty="0"/>
              <a:t> </a:t>
            </a:r>
            <a:r>
              <a:rPr lang="en-US" sz="2400" dirty="0" err="1"/>
              <a:t>loại</a:t>
            </a:r>
            <a:r>
              <a:rPr lang="en-US" sz="2400" dirty="0"/>
              <a:t> </a:t>
            </a:r>
            <a:r>
              <a:rPr lang="en-US" sz="2400" dirty="0" err="1"/>
              <a:t>động</a:t>
            </a:r>
            <a:r>
              <a:rPr lang="en-US" sz="2400" dirty="0"/>
              <a:t> </a:t>
            </a:r>
            <a:r>
              <a:rPr lang="en-US" sz="2400" dirty="0" err="1"/>
              <a:t>vật</a:t>
            </a:r>
            <a:r>
              <a:rPr lang="en-US" sz="2400" dirty="0"/>
              <a:t> </a:t>
            </a:r>
            <a:r>
              <a:rPr lang="en-US" sz="2400" dirty="0" err="1"/>
              <a:t>nuôi</a:t>
            </a:r>
            <a:r>
              <a:rPr lang="en-US" sz="2400" dirty="0"/>
              <a:t> </a:t>
            </a:r>
            <a:r>
              <a:rPr lang="en-US" sz="2400" dirty="0" err="1"/>
              <a:t>trong</a:t>
            </a:r>
            <a:r>
              <a:rPr lang="en-US" sz="2400" dirty="0"/>
              <a:t> </a:t>
            </a:r>
            <a:r>
              <a:rPr lang="en-US" sz="2400" dirty="0" err="1"/>
              <a:t>nhà</a:t>
            </a:r>
            <a:r>
              <a:rPr lang="en-US" sz="2400" dirty="0"/>
              <a:t> </a:t>
            </a:r>
            <a:r>
              <a:rPr lang="en-US" sz="2400" dirty="0" err="1"/>
              <a:t>cắn</a:t>
            </a:r>
            <a:r>
              <a:rPr lang="en-US" sz="2400" dirty="0"/>
              <a:t>....</a:t>
            </a:r>
          </a:p>
          <a:p>
            <a:pPr marL="0" indent="0" algn="just">
              <a:buNone/>
            </a:pPr>
            <a:r>
              <a:rPr lang="en-US" sz="2400" dirty="0"/>
              <a:t>- </a:t>
            </a:r>
            <a:r>
              <a:rPr lang="en-US" sz="2400" dirty="0" err="1"/>
              <a:t>Vấn</a:t>
            </a:r>
            <a:r>
              <a:rPr lang="en-US" sz="2400" dirty="0"/>
              <a:t> </a:t>
            </a:r>
            <a:r>
              <a:rPr lang="en-US" sz="2400" dirty="0" err="1"/>
              <a:t>đề</a:t>
            </a:r>
            <a:r>
              <a:rPr lang="en-US" sz="2400" dirty="0"/>
              <a:t> </a:t>
            </a:r>
            <a:r>
              <a:rPr lang="en-US" sz="2400" dirty="0" err="1"/>
              <a:t>bạo</a:t>
            </a:r>
            <a:r>
              <a:rPr lang="en-US" sz="2400" dirty="0"/>
              <a:t> </a:t>
            </a:r>
            <a:r>
              <a:rPr lang="en-US" sz="2400" dirty="0" err="1"/>
              <a:t>lực</a:t>
            </a:r>
            <a:r>
              <a:rPr lang="en-US" sz="2400" dirty="0"/>
              <a:t>.</a:t>
            </a:r>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a:solidFill>
                  <a:srgbClr val="0000CC"/>
                </a:solidFill>
                <a:cs typeface="+mn-cs"/>
              </a:rPr>
              <a:t>NỘI DUNG NHIỆM VỤ CÔNG TÁC PCTNTT</a:t>
            </a:r>
            <a:endParaRPr lang="vi-VN" altLang="en-US" sz="2800" b="1" dirty="0">
              <a:solidFill>
                <a:srgbClr val="0000CC"/>
              </a:solidFill>
              <a:cs typeface="+mn-cs"/>
            </a:endParaRPr>
          </a:p>
        </p:txBody>
      </p:sp>
    </p:spTree>
    <p:extLst>
      <p:ext uri="{BB962C8B-B14F-4D97-AF65-F5344CB8AC3E}">
        <p14:creationId xmlns:p14="http://schemas.microsoft.com/office/powerpoint/2010/main" val="1685422"/>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762000" y="990600"/>
            <a:ext cx="7924800" cy="4114800"/>
          </a:xfrm>
        </p:spPr>
        <p:txBody>
          <a:bodyPr/>
          <a:lstStyle/>
          <a:p>
            <a:pPr algn="just"/>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PCTNTT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trường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endParaRPr lang="en-US" sz="2800" b="1" dirty="0">
              <a:solidFill>
                <a:srgbClr val="FF0000"/>
              </a:solidFill>
              <a:latin typeface="Times New Roman" pitchFamily="18" charset="0"/>
              <a:cs typeface="Times New Roman" pitchFamily="18" charset="0"/>
            </a:endParaRPr>
          </a:p>
          <a:p>
            <a:pPr marL="0" indent="0" algn="just">
              <a:buNone/>
            </a:pPr>
            <a:r>
              <a:rPr lang="en-US" sz="2200" dirty="0"/>
              <a:t>- </a:t>
            </a:r>
            <a:r>
              <a:rPr lang="en-US" sz="2200" dirty="0" err="1"/>
              <a:t>Truyền</a:t>
            </a:r>
            <a:r>
              <a:rPr lang="en-US" sz="2200" dirty="0"/>
              <a:t> </a:t>
            </a:r>
            <a:r>
              <a:rPr lang="en-US" sz="2200" dirty="0" err="1"/>
              <a:t>thông</a:t>
            </a:r>
            <a:r>
              <a:rPr lang="en-US" sz="2200" dirty="0"/>
              <a:t>, </a:t>
            </a:r>
            <a:r>
              <a:rPr lang="en-US" sz="2200" dirty="0" err="1"/>
              <a:t>nâng</a:t>
            </a:r>
            <a:r>
              <a:rPr lang="en-US" sz="2200" dirty="0"/>
              <a:t> </a:t>
            </a:r>
            <a:r>
              <a:rPr lang="en-US" sz="2200" dirty="0" err="1"/>
              <a:t>cao</a:t>
            </a:r>
            <a:r>
              <a:rPr lang="en-US" sz="2200" dirty="0"/>
              <a:t> </a:t>
            </a:r>
            <a:r>
              <a:rPr lang="en-US" sz="2200" dirty="0" err="1"/>
              <a:t>nhận</a:t>
            </a:r>
            <a:r>
              <a:rPr lang="en-US" sz="2200" dirty="0"/>
              <a:t> </a:t>
            </a:r>
            <a:r>
              <a:rPr lang="en-US" sz="2200" dirty="0" err="1"/>
              <a:t>thức</a:t>
            </a:r>
            <a:r>
              <a:rPr lang="en-US" sz="2200" dirty="0"/>
              <a:t> </a:t>
            </a:r>
            <a:r>
              <a:rPr lang="en-US" sz="2200" dirty="0" err="1"/>
              <a:t>về</a:t>
            </a:r>
            <a:r>
              <a:rPr lang="en-US" sz="2200" dirty="0"/>
              <a:t> TNTT. </a:t>
            </a:r>
          </a:p>
          <a:p>
            <a:pPr marL="0" indent="0" algn="just">
              <a:buNone/>
            </a:pPr>
            <a:r>
              <a:rPr lang="en-US" sz="2200" dirty="0"/>
              <a:t>- </a:t>
            </a:r>
            <a:r>
              <a:rPr lang="en-US" sz="2200" dirty="0" err="1"/>
              <a:t>Cải</a:t>
            </a:r>
            <a:r>
              <a:rPr lang="en-US" sz="2200" dirty="0"/>
              <a:t> </a:t>
            </a:r>
            <a:r>
              <a:rPr lang="en-US" sz="2200" dirty="0" err="1"/>
              <a:t>thiện</a:t>
            </a:r>
            <a:r>
              <a:rPr lang="en-US" sz="2200" dirty="0"/>
              <a:t> </a:t>
            </a:r>
            <a:r>
              <a:rPr lang="en-US" sz="2200" dirty="0" err="1"/>
              <a:t>môi</a:t>
            </a:r>
            <a:r>
              <a:rPr lang="en-US" sz="2200" dirty="0"/>
              <a:t> </a:t>
            </a:r>
            <a:r>
              <a:rPr lang="en-US" sz="2200" dirty="0" err="1"/>
              <a:t>trường</a:t>
            </a:r>
            <a:r>
              <a:rPr lang="en-US" sz="2200" dirty="0"/>
              <a:t> </a:t>
            </a:r>
            <a:r>
              <a:rPr lang="en-US" sz="2200" dirty="0" err="1"/>
              <a:t>như</a:t>
            </a:r>
            <a:r>
              <a:rPr lang="en-US" sz="2200" dirty="0"/>
              <a:t> </a:t>
            </a:r>
            <a:r>
              <a:rPr lang="en-US" sz="2200" dirty="0" err="1"/>
              <a:t>xây</a:t>
            </a:r>
            <a:r>
              <a:rPr lang="en-US" sz="2200" dirty="0"/>
              <a:t> </a:t>
            </a:r>
            <a:r>
              <a:rPr lang="en-US" sz="2200" dirty="0" err="1"/>
              <a:t>dựng</a:t>
            </a:r>
            <a:r>
              <a:rPr lang="en-US" sz="2200" dirty="0"/>
              <a:t> </a:t>
            </a:r>
            <a:r>
              <a:rPr lang="en-US" sz="2200" dirty="0" err="1"/>
              <a:t>hàng</a:t>
            </a:r>
            <a:r>
              <a:rPr lang="en-US" sz="2200" dirty="0"/>
              <a:t> </a:t>
            </a:r>
            <a:r>
              <a:rPr lang="en-US" sz="2200" dirty="0" err="1"/>
              <a:t>rào</a:t>
            </a:r>
            <a:r>
              <a:rPr lang="en-US" sz="2200" dirty="0"/>
              <a:t>, </a:t>
            </a:r>
            <a:r>
              <a:rPr lang="en-US" sz="2200" dirty="0" err="1"/>
              <a:t>có</a:t>
            </a:r>
            <a:r>
              <a:rPr lang="en-US" sz="2200" dirty="0"/>
              <a:t> </a:t>
            </a:r>
            <a:r>
              <a:rPr lang="en-US" sz="2200" dirty="0" err="1"/>
              <a:t>nơi</a:t>
            </a:r>
            <a:r>
              <a:rPr lang="en-US" sz="2200" dirty="0"/>
              <a:t> </a:t>
            </a:r>
            <a:r>
              <a:rPr lang="en-US" sz="2200" dirty="0" err="1"/>
              <a:t>tập</a:t>
            </a:r>
            <a:r>
              <a:rPr lang="en-US" sz="2200" dirty="0"/>
              <a:t> </a:t>
            </a:r>
            <a:r>
              <a:rPr lang="en-US" sz="2200" dirty="0" err="1"/>
              <a:t>luyện</a:t>
            </a:r>
            <a:r>
              <a:rPr lang="en-US" sz="2200" dirty="0"/>
              <a:t> </a:t>
            </a:r>
            <a:r>
              <a:rPr lang="en-US" sz="2200" dirty="0" err="1"/>
              <a:t>thể</a:t>
            </a:r>
            <a:r>
              <a:rPr lang="en-US" sz="2200" dirty="0"/>
              <a:t> </a:t>
            </a:r>
            <a:r>
              <a:rPr lang="en-US" sz="2200" dirty="0" err="1"/>
              <a:t>thao</a:t>
            </a:r>
            <a:r>
              <a:rPr lang="en-US" sz="2200" dirty="0"/>
              <a:t> an </a:t>
            </a:r>
            <a:r>
              <a:rPr lang="en-US" sz="2200" dirty="0" err="1"/>
              <a:t>toàn</a:t>
            </a:r>
            <a:r>
              <a:rPr lang="en-US" sz="2200" dirty="0"/>
              <a:t>, </a:t>
            </a:r>
            <a:r>
              <a:rPr lang="en-US" sz="2200" dirty="0" err="1"/>
              <a:t>xây</a:t>
            </a:r>
            <a:r>
              <a:rPr lang="en-US" sz="2200" dirty="0"/>
              <a:t> </a:t>
            </a:r>
            <a:r>
              <a:rPr lang="en-US" sz="2200" dirty="0" err="1"/>
              <a:t>dựng</a:t>
            </a:r>
            <a:r>
              <a:rPr lang="en-US" sz="2200" dirty="0"/>
              <a:t> </a:t>
            </a:r>
            <a:r>
              <a:rPr lang="en-US" sz="2200" dirty="0" err="1"/>
              <a:t>sân</a:t>
            </a:r>
            <a:r>
              <a:rPr lang="en-US" sz="2200" dirty="0"/>
              <a:t> </a:t>
            </a:r>
            <a:r>
              <a:rPr lang="en-US" sz="2200" dirty="0" err="1"/>
              <a:t>chơi</a:t>
            </a:r>
            <a:r>
              <a:rPr lang="en-US" sz="2200" dirty="0"/>
              <a:t> </a:t>
            </a:r>
            <a:r>
              <a:rPr lang="en-US" sz="2200" dirty="0" err="1"/>
              <a:t>hợp</a:t>
            </a:r>
            <a:r>
              <a:rPr lang="en-US" sz="2200" dirty="0"/>
              <a:t> </a:t>
            </a:r>
            <a:r>
              <a:rPr lang="en-US" sz="2200" dirty="0" err="1"/>
              <a:t>lý</a:t>
            </a:r>
            <a:r>
              <a:rPr lang="en-US" sz="2200" dirty="0"/>
              <a:t> .... </a:t>
            </a:r>
          </a:p>
          <a:p>
            <a:pPr marL="0" indent="0" algn="just">
              <a:buNone/>
            </a:pPr>
            <a:r>
              <a:rPr lang="en-US" sz="2200" dirty="0"/>
              <a:t>- </a:t>
            </a:r>
            <a:r>
              <a:rPr lang="en-US" sz="2200" dirty="0" err="1"/>
              <a:t>Có</a:t>
            </a:r>
            <a:r>
              <a:rPr lang="en-US" sz="2200" dirty="0"/>
              <a:t> </a:t>
            </a:r>
            <a:r>
              <a:rPr lang="en-US" sz="2200" dirty="0" err="1"/>
              <a:t>các</a:t>
            </a:r>
            <a:r>
              <a:rPr lang="en-US" sz="2200" dirty="0"/>
              <a:t> </a:t>
            </a:r>
            <a:r>
              <a:rPr lang="en-US" sz="2200" dirty="0" err="1"/>
              <a:t>phương</a:t>
            </a:r>
            <a:r>
              <a:rPr lang="en-US" sz="2200" dirty="0"/>
              <a:t> </a:t>
            </a:r>
            <a:r>
              <a:rPr lang="en-US" sz="2200" dirty="0" err="1"/>
              <a:t>tiện</a:t>
            </a:r>
            <a:r>
              <a:rPr lang="en-US" sz="2200" dirty="0"/>
              <a:t>, </a:t>
            </a:r>
            <a:r>
              <a:rPr lang="en-US" sz="2200" dirty="0" err="1"/>
              <a:t>thuốc</a:t>
            </a:r>
            <a:r>
              <a:rPr lang="en-US" sz="2200" dirty="0"/>
              <a:t> men </a:t>
            </a:r>
            <a:r>
              <a:rPr lang="en-US" sz="2200" dirty="0" err="1"/>
              <a:t>để</a:t>
            </a:r>
            <a:r>
              <a:rPr lang="en-US" sz="2200" dirty="0"/>
              <a:t> </a:t>
            </a:r>
            <a:r>
              <a:rPr lang="en-US" sz="2200" dirty="0" err="1"/>
              <a:t>cấp</a:t>
            </a:r>
            <a:r>
              <a:rPr lang="en-US" sz="2200" dirty="0"/>
              <a:t> </a:t>
            </a:r>
            <a:r>
              <a:rPr lang="en-US" sz="2200" dirty="0" err="1"/>
              <a:t>cứu</a:t>
            </a:r>
            <a:r>
              <a:rPr lang="en-US" sz="2200" dirty="0"/>
              <a:t> </a:t>
            </a:r>
            <a:r>
              <a:rPr lang="en-US" sz="2200" dirty="0" err="1"/>
              <a:t>kịp</a:t>
            </a:r>
            <a:r>
              <a:rPr lang="en-US" sz="2200" dirty="0"/>
              <a:t> </a:t>
            </a:r>
            <a:r>
              <a:rPr lang="en-US" sz="2200" dirty="0" err="1"/>
              <a:t>thời</a:t>
            </a:r>
            <a:r>
              <a:rPr lang="en-US" sz="2200" dirty="0"/>
              <a:t> </a:t>
            </a:r>
            <a:r>
              <a:rPr lang="en-US" sz="2200" dirty="0" err="1"/>
              <a:t>khi</a:t>
            </a:r>
            <a:r>
              <a:rPr lang="en-US" sz="2200" dirty="0"/>
              <a:t> </a:t>
            </a:r>
            <a:r>
              <a:rPr lang="en-US" sz="2200" dirty="0" err="1"/>
              <a:t>các</a:t>
            </a:r>
            <a:r>
              <a:rPr lang="en-US" sz="2200" dirty="0"/>
              <a:t> </a:t>
            </a:r>
            <a:r>
              <a:rPr lang="en-US" sz="2200" dirty="0" err="1"/>
              <a:t>cháu</a:t>
            </a:r>
            <a:r>
              <a:rPr lang="en-US" sz="2200" dirty="0"/>
              <a:t> </a:t>
            </a:r>
            <a:r>
              <a:rPr lang="en-US" sz="2200" dirty="0" err="1"/>
              <a:t>bị</a:t>
            </a:r>
            <a:r>
              <a:rPr lang="en-US" sz="2200" dirty="0"/>
              <a:t> </a:t>
            </a:r>
            <a:r>
              <a:rPr lang="en-US" sz="2200" dirty="0" err="1"/>
              <a:t>chấn</a:t>
            </a:r>
            <a:r>
              <a:rPr lang="en-US" sz="2200" dirty="0"/>
              <a:t> </a:t>
            </a:r>
            <a:r>
              <a:rPr lang="en-US" sz="2200" dirty="0" err="1"/>
              <a:t>thương</a:t>
            </a:r>
            <a:r>
              <a:rPr lang="en-US" sz="2200" dirty="0"/>
              <a:t>; </a:t>
            </a:r>
          </a:p>
          <a:p>
            <a:pPr marL="0" indent="0" algn="just">
              <a:buNone/>
            </a:pPr>
            <a:r>
              <a:rPr lang="en-US" sz="2200" dirty="0"/>
              <a:t>- </a:t>
            </a:r>
            <a:r>
              <a:rPr lang="en-US" sz="2200" dirty="0" err="1"/>
              <a:t>Không</a:t>
            </a:r>
            <a:r>
              <a:rPr lang="en-US" sz="2200" dirty="0"/>
              <a:t> </a:t>
            </a:r>
            <a:r>
              <a:rPr lang="en-US" sz="2200" dirty="0" err="1"/>
              <a:t>để</a:t>
            </a:r>
            <a:r>
              <a:rPr lang="en-US" sz="2200" dirty="0"/>
              <a:t> </a:t>
            </a:r>
            <a:r>
              <a:rPr lang="en-US" sz="2200" dirty="0" err="1"/>
              <a:t>tình</a:t>
            </a:r>
            <a:r>
              <a:rPr lang="en-US" sz="2200" dirty="0"/>
              <a:t> </a:t>
            </a:r>
            <a:r>
              <a:rPr lang="en-US" sz="2200" dirty="0" err="1"/>
              <a:t>trạng</a:t>
            </a:r>
            <a:r>
              <a:rPr lang="en-US" sz="2200" dirty="0"/>
              <a:t> </a:t>
            </a:r>
            <a:r>
              <a:rPr lang="en-US" sz="2200" dirty="0" err="1"/>
              <a:t>bạo</a:t>
            </a:r>
            <a:r>
              <a:rPr lang="en-US" sz="2200" dirty="0"/>
              <a:t> </a:t>
            </a:r>
            <a:r>
              <a:rPr lang="en-US" sz="2200" dirty="0" err="1"/>
              <a:t>lực</a:t>
            </a:r>
            <a:r>
              <a:rPr lang="en-US" sz="2200" dirty="0"/>
              <a:t> </a:t>
            </a:r>
            <a:r>
              <a:rPr lang="en-US" sz="2200" dirty="0" err="1"/>
              <a:t>trong</a:t>
            </a:r>
            <a:r>
              <a:rPr lang="en-US" sz="2200" dirty="0"/>
              <a:t> </a:t>
            </a:r>
            <a:r>
              <a:rPr lang="en-US" sz="2200" dirty="0" err="1"/>
              <a:t>học</a:t>
            </a:r>
            <a:r>
              <a:rPr lang="en-US" sz="2200" dirty="0"/>
              <a:t> </a:t>
            </a:r>
            <a:r>
              <a:rPr lang="en-US" sz="2200" dirty="0" err="1"/>
              <a:t>đường</a:t>
            </a:r>
            <a:r>
              <a:rPr lang="en-US" sz="2200" dirty="0"/>
              <a:t> </a:t>
            </a:r>
            <a:r>
              <a:rPr lang="en-US" sz="2200" dirty="0" err="1"/>
              <a:t>xảy</a:t>
            </a:r>
            <a:r>
              <a:rPr lang="en-US" sz="2200" dirty="0"/>
              <a:t> </a:t>
            </a:r>
            <a:r>
              <a:rPr lang="en-US" sz="2200" dirty="0" err="1"/>
              <a:t>ra</a:t>
            </a:r>
            <a:r>
              <a:rPr lang="en-US" sz="2200" dirty="0"/>
              <a:t> </a:t>
            </a:r>
            <a:r>
              <a:rPr lang="en-US" sz="2200" dirty="0" err="1"/>
              <a:t>và</a:t>
            </a:r>
            <a:r>
              <a:rPr lang="en-US" sz="2200" dirty="0"/>
              <a:t> </a:t>
            </a:r>
            <a:r>
              <a:rPr lang="en-US" sz="2200" dirty="0" err="1"/>
              <a:t>không</a:t>
            </a:r>
            <a:r>
              <a:rPr lang="en-US" sz="2200" dirty="0"/>
              <a:t> </a:t>
            </a:r>
            <a:r>
              <a:rPr lang="en-US" sz="2200" dirty="0" err="1"/>
              <a:t>có</a:t>
            </a:r>
            <a:r>
              <a:rPr lang="en-US" sz="2200" dirty="0"/>
              <a:t> tai </a:t>
            </a:r>
            <a:r>
              <a:rPr lang="en-US" sz="2200" dirty="0" err="1"/>
              <a:t>nạn</a:t>
            </a:r>
            <a:r>
              <a:rPr lang="en-US" sz="2200" dirty="0"/>
              <a:t> </a:t>
            </a:r>
            <a:r>
              <a:rPr lang="en-US" sz="2200" dirty="0" err="1"/>
              <a:t>xảy</a:t>
            </a:r>
            <a:r>
              <a:rPr lang="en-US" sz="2200" dirty="0"/>
              <a:t> </a:t>
            </a:r>
            <a:r>
              <a:rPr lang="en-US" sz="2200" dirty="0" err="1"/>
              <a:t>ra</a:t>
            </a:r>
            <a:r>
              <a:rPr lang="en-US" sz="2200" dirty="0"/>
              <a:t> </a:t>
            </a:r>
            <a:r>
              <a:rPr lang="en-US" sz="2200" dirty="0" err="1"/>
              <a:t>trong</a:t>
            </a:r>
            <a:r>
              <a:rPr lang="en-US" sz="2200" dirty="0"/>
              <a:t> </a:t>
            </a:r>
            <a:r>
              <a:rPr lang="en-US" sz="2200" dirty="0" err="1"/>
              <a:t>trường</a:t>
            </a:r>
            <a:r>
              <a:rPr lang="en-US" sz="2200" dirty="0"/>
              <a:t> </a:t>
            </a:r>
            <a:r>
              <a:rPr lang="en-US" sz="2200" dirty="0" err="1"/>
              <a:t>gây</a:t>
            </a:r>
            <a:r>
              <a:rPr lang="en-US" sz="2200" dirty="0"/>
              <a:t> </a:t>
            </a:r>
            <a:r>
              <a:rPr lang="en-US" sz="2200" dirty="0" err="1"/>
              <a:t>chết</a:t>
            </a:r>
            <a:r>
              <a:rPr lang="en-US" sz="2200" dirty="0"/>
              <a:t> </a:t>
            </a:r>
            <a:r>
              <a:rPr lang="en-US" sz="2200" dirty="0" err="1"/>
              <a:t>người</a:t>
            </a:r>
            <a:r>
              <a:rPr lang="en-US" sz="2200" dirty="0"/>
              <a:t> </a:t>
            </a:r>
            <a:r>
              <a:rPr lang="en-US" sz="2200" dirty="0" err="1"/>
              <a:t>hoặc</a:t>
            </a:r>
            <a:r>
              <a:rPr lang="en-US" sz="2200" dirty="0"/>
              <a:t> </a:t>
            </a:r>
            <a:r>
              <a:rPr lang="en-US" sz="2200" dirty="0" err="1"/>
              <a:t>bị</a:t>
            </a:r>
            <a:r>
              <a:rPr lang="en-US" sz="2200" dirty="0"/>
              <a:t> </a:t>
            </a:r>
            <a:r>
              <a:rPr lang="en-US" sz="2200" dirty="0" err="1"/>
              <a:t>thương</a:t>
            </a:r>
            <a:r>
              <a:rPr lang="en-US" sz="2200" dirty="0"/>
              <a:t> </a:t>
            </a:r>
            <a:r>
              <a:rPr lang="en-US" sz="2200" dirty="0" err="1"/>
              <a:t>nặng</a:t>
            </a:r>
            <a:r>
              <a:rPr lang="en-US" sz="2200" dirty="0"/>
              <a:t> </a:t>
            </a:r>
            <a:r>
              <a:rPr lang="en-US" sz="2200" dirty="0" err="1"/>
              <a:t>phải</a:t>
            </a:r>
            <a:r>
              <a:rPr lang="en-US" sz="2200" dirty="0"/>
              <a:t> </a:t>
            </a:r>
            <a:r>
              <a:rPr lang="en-US" sz="2200" dirty="0" err="1"/>
              <a:t>nằm</a:t>
            </a:r>
            <a:r>
              <a:rPr lang="en-US" sz="2200" dirty="0"/>
              <a:t> </a:t>
            </a:r>
            <a:r>
              <a:rPr lang="en-US" sz="2200" dirty="0" err="1"/>
              <a:t>bệnh</a:t>
            </a:r>
            <a:r>
              <a:rPr lang="en-US" sz="2200" dirty="0"/>
              <a:t> </a:t>
            </a:r>
            <a:r>
              <a:rPr lang="en-US" sz="2200" dirty="0" err="1"/>
              <a:t>viện</a:t>
            </a:r>
            <a:r>
              <a:rPr lang="en-US" sz="2200" dirty="0"/>
              <a:t>.</a:t>
            </a:r>
          </a:p>
          <a:p>
            <a:pPr marL="0" indent="0" algn="just">
              <a:buNone/>
            </a:pPr>
            <a:r>
              <a:rPr lang="en-US" sz="2200" dirty="0"/>
              <a:t>- </a:t>
            </a:r>
            <a:r>
              <a:rPr lang="en-US" sz="2200" dirty="0" err="1"/>
              <a:t>Đối</a:t>
            </a:r>
            <a:r>
              <a:rPr lang="en-US" sz="2200" dirty="0"/>
              <a:t> </a:t>
            </a:r>
            <a:r>
              <a:rPr lang="en-US" sz="2200" dirty="0" err="1"/>
              <a:t>với</a:t>
            </a:r>
            <a:r>
              <a:rPr lang="en-US" sz="2200" dirty="0"/>
              <a:t> y </a:t>
            </a:r>
            <a:r>
              <a:rPr lang="en-US" sz="2200" dirty="0" err="1"/>
              <a:t>tế</a:t>
            </a:r>
            <a:r>
              <a:rPr lang="en-US" sz="2200" dirty="0"/>
              <a:t>, </a:t>
            </a:r>
            <a:r>
              <a:rPr lang="en-US" sz="2200" dirty="0" err="1"/>
              <a:t>cần</a:t>
            </a:r>
            <a:r>
              <a:rPr lang="en-US" sz="2200" dirty="0"/>
              <a:t> </a:t>
            </a:r>
            <a:r>
              <a:rPr lang="en-US" sz="2200" dirty="0" err="1"/>
              <a:t>nâng</a:t>
            </a:r>
            <a:r>
              <a:rPr lang="en-US" sz="2200" dirty="0"/>
              <a:t> </a:t>
            </a:r>
            <a:r>
              <a:rPr lang="en-US" sz="2200" dirty="0" err="1"/>
              <a:t>cao</a:t>
            </a:r>
            <a:r>
              <a:rPr lang="en-US" sz="2200" dirty="0"/>
              <a:t> </a:t>
            </a:r>
            <a:r>
              <a:rPr lang="en-US" sz="2200" dirty="0" err="1"/>
              <a:t>chất</a:t>
            </a:r>
            <a:r>
              <a:rPr lang="en-US" sz="2200" dirty="0"/>
              <a:t> </a:t>
            </a:r>
            <a:r>
              <a:rPr lang="en-US" sz="2200" dirty="0" err="1"/>
              <a:t>lượng</a:t>
            </a:r>
            <a:r>
              <a:rPr lang="en-US" sz="2200" dirty="0"/>
              <a:t> </a:t>
            </a:r>
            <a:r>
              <a:rPr lang="en-US" sz="2200" dirty="0" err="1"/>
              <a:t>công</a:t>
            </a:r>
            <a:r>
              <a:rPr lang="en-US" sz="2200" dirty="0"/>
              <a:t> </a:t>
            </a:r>
            <a:r>
              <a:rPr lang="en-US" sz="2200" dirty="0" err="1"/>
              <a:t>tác</a:t>
            </a:r>
            <a:r>
              <a:rPr lang="en-US" sz="2200" dirty="0"/>
              <a:t> </a:t>
            </a:r>
            <a:r>
              <a:rPr lang="en-US" sz="2200" dirty="0" err="1"/>
              <a:t>chăm</a:t>
            </a:r>
            <a:r>
              <a:rPr lang="en-US" sz="2200" dirty="0"/>
              <a:t> </a:t>
            </a:r>
            <a:r>
              <a:rPr lang="en-US" sz="2200" dirty="0" err="1"/>
              <a:t>sóc</a:t>
            </a:r>
            <a:r>
              <a:rPr lang="en-US" sz="2200" dirty="0"/>
              <a:t> </a:t>
            </a:r>
            <a:r>
              <a:rPr lang="en-US" sz="2200" dirty="0" err="1"/>
              <a:t>chấn</a:t>
            </a:r>
            <a:r>
              <a:rPr lang="en-US" sz="2200" dirty="0"/>
              <a:t> </a:t>
            </a:r>
            <a:r>
              <a:rPr lang="en-US" sz="2200" dirty="0" err="1"/>
              <a:t>thương</a:t>
            </a:r>
            <a:r>
              <a:rPr lang="en-US" sz="2200" dirty="0"/>
              <a:t> </a:t>
            </a:r>
            <a:r>
              <a:rPr lang="en-US" sz="2200" dirty="0" err="1"/>
              <a:t>trước</a:t>
            </a:r>
            <a:r>
              <a:rPr lang="en-US" sz="2200" dirty="0"/>
              <a:t> </a:t>
            </a:r>
            <a:r>
              <a:rPr lang="en-US" sz="2200" dirty="0" err="1"/>
              <a:t>viện</a:t>
            </a:r>
            <a:r>
              <a:rPr lang="en-US" sz="2200" dirty="0"/>
              <a:t> </a:t>
            </a:r>
            <a:r>
              <a:rPr lang="en-US" sz="2200" dirty="0" err="1"/>
              <a:t>và</a:t>
            </a:r>
            <a:r>
              <a:rPr lang="en-US" sz="2200" dirty="0"/>
              <a:t> </a:t>
            </a:r>
            <a:r>
              <a:rPr lang="en-US" sz="2200" dirty="0" err="1"/>
              <a:t>tại</a:t>
            </a:r>
            <a:r>
              <a:rPr lang="en-US" sz="2200" dirty="0"/>
              <a:t> </a:t>
            </a:r>
            <a:r>
              <a:rPr lang="en-US" sz="2200" dirty="0" err="1"/>
              <a:t>viện</a:t>
            </a:r>
            <a:r>
              <a:rPr lang="en-US" sz="2200" dirty="0"/>
              <a:t> </a:t>
            </a:r>
            <a:r>
              <a:rPr lang="en-US" sz="2200" dirty="0" err="1"/>
              <a:t>nhằm</a:t>
            </a:r>
            <a:r>
              <a:rPr lang="en-US" sz="2200" dirty="0"/>
              <a:t> </a:t>
            </a:r>
            <a:r>
              <a:rPr lang="en-US" sz="2200" dirty="0" err="1"/>
              <a:t>giảm</a:t>
            </a:r>
            <a:r>
              <a:rPr lang="en-US" sz="2200" dirty="0"/>
              <a:t> </a:t>
            </a:r>
            <a:r>
              <a:rPr lang="en-US" sz="2200" dirty="0" err="1"/>
              <a:t>bớt</a:t>
            </a:r>
            <a:r>
              <a:rPr lang="en-US" sz="2200" dirty="0"/>
              <a:t> </a:t>
            </a:r>
            <a:r>
              <a:rPr lang="en-US" sz="2200" dirty="0" err="1"/>
              <a:t>tử</a:t>
            </a:r>
            <a:r>
              <a:rPr lang="en-US" sz="2200" dirty="0"/>
              <a:t> </a:t>
            </a:r>
            <a:r>
              <a:rPr lang="en-US" sz="2200" dirty="0" err="1"/>
              <a:t>vong</a:t>
            </a:r>
            <a:r>
              <a:rPr lang="en-US" sz="2200" dirty="0"/>
              <a:t> </a:t>
            </a:r>
            <a:r>
              <a:rPr lang="en-US" sz="2200" dirty="0" err="1"/>
              <a:t>và</a:t>
            </a:r>
            <a:r>
              <a:rPr lang="en-US" sz="2200" dirty="0"/>
              <a:t> </a:t>
            </a:r>
            <a:r>
              <a:rPr lang="en-US" sz="2200" dirty="0" err="1"/>
              <a:t>tàn</a:t>
            </a:r>
            <a:r>
              <a:rPr lang="en-US" sz="2200" dirty="0"/>
              <a:t> </a:t>
            </a:r>
            <a:r>
              <a:rPr lang="en-US" sz="2200" dirty="0" err="1"/>
              <a:t>tật</a:t>
            </a:r>
            <a:r>
              <a:rPr lang="en-US" sz="2200" dirty="0"/>
              <a:t> do tai </a:t>
            </a:r>
            <a:r>
              <a:rPr lang="en-US" sz="2200" dirty="0" err="1"/>
              <a:t>nạn</a:t>
            </a:r>
            <a:r>
              <a:rPr lang="en-US" sz="2200" dirty="0"/>
              <a:t> </a:t>
            </a:r>
            <a:r>
              <a:rPr lang="en-US" sz="2200" dirty="0" err="1"/>
              <a:t>thương</a:t>
            </a:r>
            <a:r>
              <a:rPr lang="en-US" sz="2200" dirty="0"/>
              <a:t> </a:t>
            </a:r>
            <a:r>
              <a:rPr lang="en-US" sz="2200" dirty="0" err="1"/>
              <a:t>tích</a:t>
            </a:r>
            <a:r>
              <a:rPr lang="en-US" sz="2200" dirty="0"/>
              <a:t> ở </a:t>
            </a:r>
            <a:r>
              <a:rPr lang="en-US" sz="2200" dirty="0" err="1"/>
              <a:t>trẻ</a:t>
            </a:r>
            <a:r>
              <a:rPr lang="en-US" sz="2200" dirty="0"/>
              <a:t> </a:t>
            </a:r>
            <a:r>
              <a:rPr lang="en-US" sz="2200" dirty="0" err="1"/>
              <a:t>em</a:t>
            </a:r>
            <a:r>
              <a:rPr lang="en-US" sz="2200" dirty="0"/>
              <a:t>; </a:t>
            </a:r>
            <a:r>
              <a:rPr lang="en-US" sz="2200" dirty="0" err="1"/>
              <a:t>ghi</a:t>
            </a:r>
            <a:r>
              <a:rPr lang="en-US" sz="2200" dirty="0"/>
              <a:t> </a:t>
            </a:r>
            <a:r>
              <a:rPr lang="en-US" sz="2200" dirty="0" err="1"/>
              <a:t>chép</a:t>
            </a:r>
            <a:r>
              <a:rPr lang="en-US" sz="2200" dirty="0"/>
              <a:t> </a:t>
            </a:r>
            <a:r>
              <a:rPr lang="en-US" sz="2200" dirty="0" err="1"/>
              <a:t>giám</a:t>
            </a:r>
            <a:r>
              <a:rPr lang="en-US" sz="2200" dirty="0"/>
              <a:t> </a:t>
            </a:r>
            <a:r>
              <a:rPr lang="en-US" sz="2200" dirty="0" err="1"/>
              <a:t>sát</a:t>
            </a:r>
            <a:r>
              <a:rPr lang="en-US" sz="2200" dirty="0"/>
              <a:t> tai </a:t>
            </a:r>
            <a:r>
              <a:rPr lang="en-US" sz="2200" dirty="0" err="1"/>
              <a:t>nạn</a:t>
            </a:r>
            <a:r>
              <a:rPr lang="en-US" sz="2200" dirty="0"/>
              <a:t> </a:t>
            </a:r>
            <a:r>
              <a:rPr lang="en-US" sz="2200" dirty="0" err="1"/>
              <a:t>thương</a:t>
            </a:r>
            <a:r>
              <a:rPr lang="en-US" sz="2200" dirty="0"/>
              <a:t> </a:t>
            </a:r>
            <a:r>
              <a:rPr lang="en-US" sz="2200" dirty="0" err="1"/>
              <a:t>tích</a:t>
            </a:r>
            <a:r>
              <a:rPr lang="en-US" sz="2200" dirty="0"/>
              <a:t> </a:t>
            </a:r>
            <a:r>
              <a:rPr lang="en-US" sz="2200" dirty="0" err="1"/>
              <a:t>và</a:t>
            </a:r>
            <a:r>
              <a:rPr lang="en-US" sz="2200" dirty="0"/>
              <a:t> </a:t>
            </a:r>
            <a:r>
              <a:rPr lang="en-US" sz="2200" dirty="0" err="1"/>
              <a:t>tăng</a:t>
            </a:r>
            <a:r>
              <a:rPr lang="en-US" sz="2200" dirty="0"/>
              <a:t> </a:t>
            </a:r>
            <a:r>
              <a:rPr lang="en-US" sz="2200" dirty="0" err="1"/>
              <a:t>cường</a:t>
            </a:r>
            <a:r>
              <a:rPr lang="en-US" sz="2200" dirty="0"/>
              <a:t> </a:t>
            </a:r>
            <a:r>
              <a:rPr lang="en-US" sz="2200" dirty="0" err="1"/>
              <a:t>công</a:t>
            </a:r>
            <a:r>
              <a:rPr lang="en-US" sz="2200" dirty="0"/>
              <a:t> </a:t>
            </a:r>
            <a:r>
              <a:rPr lang="en-US" sz="2200" dirty="0" err="1"/>
              <a:t>tác</a:t>
            </a:r>
            <a:r>
              <a:rPr lang="en-US" sz="2200" dirty="0"/>
              <a:t> </a:t>
            </a:r>
            <a:r>
              <a:rPr lang="en-US" sz="2200" dirty="0" err="1"/>
              <a:t>truyền</a:t>
            </a:r>
            <a:r>
              <a:rPr lang="en-US" sz="2200" dirty="0"/>
              <a:t> </a:t>
            </a:r>
            <a:r>
              <a:rPr lang="en-US" sz="2200" dirty="0" err="1"/>
              <a:t>thông</a:t>
            </a:r>
            <a:r>
              <a:rPr lang="en-US" sz="2200" dirty="0"/>
              <a:t> </a:t>
            </a:r>
            <a:r>
              <a:rPr lang="en-US" sz="2200" dirty="0" err="1"/>
              <a:t>nâng</a:t>
            </a:r>
            <a:r>
              <a:rPr lang="en-US" sz="2200" dirty="0"/>
              <a:t> </a:t>
            </a:r>
            <a:r>
              <a:rPr lang="en-US" sz="2200" dirty="0" err="1"/>
              <a:t>cao</a:t>
            </a:r>
            <a:r>
              <a:rPr lang="en-US" sz="2200" dirty="0"/>
              <a:t> </a:t>
            </a:r>
            <a:r>
              <a:rPr lang="en-US" sz="2200" dirty="0" err="1"/>
              <a:t>nhận</a:t>
            </a:r>
            <a:r>
              <a:rPr lang="en-US" sz="2200" dirty="0"/>
              <a:t> </a:t>
            </a:r>
            <a:r>
              <a:rPr lang="en-US" sz="2200" dirty="0" err="1"/>
              <a:t>thức</a:t>
            </a:r>
            <a:r>
              <a:rPr lang="en-US" sz="2200" dirty="0"/>
              <a:t> </a:t>
            </a:r>
          </a:p>
          <a:p>
            <a:pPr algn="just"/>
            <a:endParaRPr lang="en-US" sz="2200"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a:solidFill>
                  <a:srgbClr val="0000CC"/>
                </a:solidFill>
                <a:cs typeface="+mn-cs"/>
              </a:rPr>
              <a:t>NỘI DUNG NHIỆM VỤ CÔNG TÁC PCTNTT</a:t>
            </a:r>
            <a:endParaRPr lang="vi-VN" altLang="en-US" sz="2800" b="1" dirty="0">
              <a:solidFill>
                <a:srgbClr val="0000CC"/>
              </a:solidFill>
              <a:cs typeface="+mn-cs"/>
            </a:endParaRPr>
          </a:p>
        </p:txBody>
      </p:sp>
    </p:spTree>
    <p:extLst>
      <p:ext uri="{BB962C8B-B14F-4D97-AF65-F5344CB8AC3E}">
        <p14:creationId xmlns:p14="http://schemas.microsoft.com/office/powerpoint/2010/main" val="3773115579"/>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200" y="0"/>
            <a:ext cx="9067800" cy="6858000"/>
          </a:xfrm>
          <a:gradFill rotWithShape="1">
            <a:gsLst>
              <a:gs pos="0">
                <a:srgbClr val="33CCFF"/>
              </a:gs>
              <a:gs pos="50000">
                <a:srgbClr val="FFFFFF"/>
              </a:gs>
              <a:gs pos="100000">
                <a:srgbClr val="33CCFF"/>
              </a:gs>
            </a:gsLst>
            <a:lin ang="5400000" scaled="1"/>
          </a:gradFill>
        </p:spPr>
        <p:txBody>
          <a:bodyPr/>
          <a:lstStyle/>
          <a:p>
            <a:pPr eaLnBrk="1" hangingPunct="1"/>
            <a:r>
              <a:rPr lang="en-US" altLang="en-US" sz="3200" b="1" dirty="0"/>
              <a:t>NHỮNG TAI NẠN </a:t>
            </a:r>
            <a:br>
              <a:rPr lang="en-US" altLang="en-US" sz="3200" b="1" dirty="0"/>
            </a:br>
            <a:r>
              <a:rPr lang="en-US" altLang="en-US" sz="3200" b="1" dirty="0"/>
              <a:t>THƯỜNG XẢY RA</a:t>
            </a:r>
            <a:br>
              <a:rPr lang="en-US" altLang="en-US" sz="3200" b="1" dirty="0"/>
            </a:br>
            <a:r>
              <a:rPr lang="en-US" altLang="en-US" sz="3200" b="1" dirty="0"/>
              <a:t>TRONG TRƯỜNG HỌC</a:t>
            </a:r>
            <a:br>
              <a:rPr lang="en-US" altLang="en-US" sz="3200" b="1" dirty="0"/>
            </a:br>
            <a:endParaRPr lang="en-US" altLang="en-US" sz="3200" b="1" dirty="0"/>
          </a:p>
        </p:txBody>
      </p:sp>
    </p:spTree>
    <p:extLst>
      <p:ext uri="{BB962C8B-B14F-4D97-AF65-F5344CB8AC3E}">
        <p14:creationId xmlns:p14="http://schemas.microsoft.com/office/powerpoint/2010/main" val="36909812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additive="base">
                                        <p:cTn id="7" dur="500" fill="hold"/>
                                        <p:tgtEl>
                                          <p:spTgt spid="76802"/>
                                        </p:tgtEl>
                                        <p:attrNameLst>
                                          <p:attrName>ppt_x</p:attrName>
                                        </p:attrNameLst>
                                      </p:cBhvr>
                                      <p:tavLst>
                                        <p:tav tm="0">
                                          <p:val>
                                            <p:strVal val="#ppt_x"/>
                                          </p:val>
                                        </p:tav>
                                        <p:tav tm="100000">
                                          <p:val>
                                            <p:strVal val="#ppt_x"/>
                                          </p:val>
                                        </p:tav>
                                      </p:tavLst>
                                    </p:anim>
                                    <p:anim calcmode="lin" valueType="num">
                                      <p:cBhvr additive="base">
                                        <p:cTn id="8" dur="500" fill="hold"/>
                                        <p:tgtEl>
                                          <p:spTgt spid="768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76802"/>
                                        </p:tgtEl>
                                        <p:attrNameLst>
                                          <p:attrName>style.visibility</p:attrName>
                                        </p:attrNameLst>
                                      </p:cBhvr>
                                      <p:to>
                                        <p:strVal val="visible"/>
                                      </p:to>
                                    </p:set>
                                    <p:animEffect transition="in" filter="diamond(in)">
                                      <p:cBhvr>
                                        <p:cTn id="13" dur="2000"/>
                                        <p:tgtEl>
                                          <p:spTgt spid="7680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76802"/>
                                        </p:tgtEl>
                                        <p:attrNameLst>
                                          <p:attrName>style.visibility</p:attrName>
                                        </p:attrNameLst>
                                      </p:cBhvr>
                                      <p:to>
                                        <p:strVal val="visible"/>
                                      </p:to>
                                    </p:set>
                                    <p:animEffect transition="in" filter="checkerboard(across)">
                                      <p:cBhvr>
                                        <p:cTn id="18"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2" grpId="1" animBg="1"/>
      <p:bldP spid="7680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3124200" cy="5562600"/>
          </a:xfrm>
        </p:spPr>
        <p:txBody>
          <a:bodyPr>
            <a:noAutofit/>
          </a:bodyPr>
          <a:lstStyle/>
          <a:p>
            <a:pPr algn="just">
              <a:buFont typeface="Wingdings" pitchFamily="2" charset="2"/>
              <a:buChar char="Ø"/>
            </a:pPr>
            <a:r>
              <a:rPr lang="nb-NO" dirty="0">
                <a:latin typeface="Times New Roman" pitchFamily="18" charset="0"/>
                <a:ea typeface="Verdana" pitchFamily="34" charset="0"/>
                <a:cs typeface="Times New Roman" pitchFamily="18" charset="0"/>
              </a:rPr>
              <a:t>Tham mưu đảm bảo về cơ sở vật chất, TTB, thuốc thiết yếu, phác đồ cấp cứu một số hoá chất phòng chống dịch tại phòng y tế của trường.</a:t>
            </a: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pic>
        <p:nvPicPr>
          <p:cNvPr id="4" name="Picture 2" descr="Káº¿t quáº£ hÃ¬nh áº£nh cho hÃ¬nh áº£nh y te truong hoc"/>
          <p:cNvPicPr>
            <a:picLocks noChangeAspect="1" noChangeArrowheads="1"/>
          </p:cNvPicPr>
          <p:nvPr/>
        </p:nvPicPr>
        <p:blipFill>
          <a:blip r:embed="rId3"/>
          <a:srcRect/>
          <a:stretch>
            <a:fillRect/>
          </a:stretch>
        </p:blipFill>
        <p:spPr bwMode="auto">
          <a:xfrm>
            <a:off x="3581400" y="1143000"/>
            <a:ext cx="5562600" cy="5410200"/>
          </a:xfrm>
          <a:prstGeom prst="rect">
            <a:avLst/>
          </a:prstGeom>
          <a:noFill/>
        </p:spPr>
      </p:pic>
      <p:sp>
        <p:nvSpPr>
          <p:cNvPr id="6" name="Title 1"/>
          <p:cNvSpPr>
            <a:spLocks noGrp="1"/>
          </p:cNvSpPr>
          <p:nvPr>
            <p:ph type="title"/>
          </p:nvPr>
        </p:nvSpPr>
        <p:spPr>
          <a:xfrm>
            <a:off x="0" y="0"/>
            <a:ext cx="9144000" cy="762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FF0000"/>
                </a:solidFill>
                <a:latin typeface="Arial" charset="0"/>
                <a:ea typeface="+mn-ea"/>
                <a:cs typeface="Arial" charset="0"/>
              </a:rPr>
              <a:t>1. </a:t>
            </a:r>
            <a:r>
              <a:rPr lang="en-US" sz="2800" b="1" kern="1200">
                <a:solidFill>
                  <a:srgbClr val="0000CC"/>
                </a:solidFill>
                <a:latin typeface="Arial" charset="0"/>
                <a:ea typeface="+mn-ea"/>
                <a:cs typeface="Arial" charset="0"/>
              </a:rPr>
              <a:t>Nhiệm </a:t>
            </a:r>
            <a:r>
              <a:rPr lang="en-US" sz="2800" b="1" kern="1200" dirty="0" err="1">
                <a:solidFill>
                  <a:srgbClr val="0000CC"/>
                </a:solidFill>
                <a:latin typeface="Arial" charset="0"/>
                <a:ea typeface="+mn-ea"/>
                <a:cs typeface="Arial" charset="0"/>
              </a:rPr>
              <a:t>vụ</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của</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bộ</a:t>
            </a:r>
            <a:r>
              <a:rPr lang="en-US" sz="2800" b="1" kern="1200" dirty="0">
                <a:solidFill>
                  <a:srgbClr val="0000CC"/>
                </a:solidFill>
                <a:latin typeface="Arial" charset="0"/>
                <a:ea typeface="+mn-ea"/>
                <a:cs typeface="Arial" charset="0"/>
              </a:rPr>
              <a:t> YTTH</a:t>
            </a:r>
          </a:p>
        </p:txBody>
      </p:sp>
    </p:spTree>
    <p:extLst>
      <p:ext uri="{BB962C8B-B14F-4D97-AF65-F5344CB8AC3E}">
        <p14:creationId xmlns:p14="http://schemas.microsoft.com/office/powerpoint/2010/main" val="2291989226"/>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539750" y="1125538"/>
            <a:ext cx="4038600" cy="5472112"/>
          </a:xfrm>
        </p:spPr>
        <p:txBody>
          <a:bodyPr/>
          <a:lstStyle/>
          <a:p>
            <a:pPr>
              <a:lnSpc>
                <a:spcPct val="90000"/>
              </a:lnSpc>
              <a:buFontTx/>
              <a:buNone/>
            </a:pPr>
            <a:r>
              <a:rPr lang="en-US" altLang="en-US" sz="2000" b="1">
                <a:solidFill>
                  <a:srgbClr val="FF0000"/>
                </a:solidFill>
              </a:rPr>
              <a:t>2. Tai nạn do chấn thương :</a:t>
            </a:r>
            <a:br>
              <a:rPr lang="en-US" altLang="en-US" sz="2000">
                <a:solidFill>
                  <a:srgbClr val="FF0000"/>
                </a:solidFill>
              </a:rPr>
            </a:br>
            <a:r>
              <a:rPr lang="en-US" altLang="en-US" sz="2000"/>
              <a:t>- Ngã từ tầng trên xuống do chấn song quá thưa, không có tay vịn hoặc tay vịn cao quá</a:t>
            </a:r>
            <a:br>
              <a:rPr lang="en-US" altLang="en-US" sz="2000"/>
            </a:br>
            <a:r>
              <a:rPr lang="en-US" altLang="en-US" sz="2000"/>
              <a:t>- Ngã do trèo leo</a:t>
            </a:r>
            <a:br>
              <a:rPr lang="en-US" altLang="en-US" sz="2000"/>
            </a:br>
            <a:r>
              <a:rPr lang="en-US" altLang="en-US" sz="2000"/>
              <a:t>- Ngã do trượt chân vì nước ở nhà vệ sinh.</a:t>
            </a:r>
            <a:br>
              <a:rPr lang="en-US" altLang="en-US" sz="2000"/>
            </a:br>
            <a:r>
              <a:rPr lang="en-US" altLang="en-US" sz="2000"/>
              <a:t>- Ngã do ngồi bô</a:t>
            </a:r>
            <a:br>
              <a:rPr lang="en-US" altLang="en-US" sz="2000"/>
            </a:br>
            <a:r>
              <a:rPr lang="en-US" altLang="en-US" sz="2000"/>
              <a:t>- Ngã đập đầu do thụt chân ở giường nôi</a:t>
            </a:r>
            <a:br>
              <a:rPr lang="en-US" altLang="en-US" sz="2000"/>
            </a:br>
            <a:r>
              <a:rPr lang="en-US" altLang="en-US" sz="2000"/>
              <a:t>- Ngã do đẩy nhau đập đầu vào cạnh tủ</a:t>
            </a:r>
            <a:br>
              <a:rPr lang="en-US" altLang="en-US" sz="2000"/>
            </a:br>
            <a:r>
              <a:rPr lang="en-US" altLang="en-US" sz="2000"/>
              <a:t>- Ngã do chậu cây rớt trúng đầu</a:t>
            </a:r>
            <a:br>
              <a:rPr lang="en-US" altLang="en-US" sz="2000"/>
            </a:br>
            <a:r>
              <a:rPr lang="en-US" altLang="en-US" sz="2000"/>
              <a:t>- Chấn thương do kệ đồ chơi đổ vào người</a:t>
            </a:r>
          </a:p>
        </p:txBody>
      </p:sp>
      <p:sp>
        <p:nvSpPr>
          <p:cNvPr id="101379"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NHỮNG TAI NẠN THƯỜNG XẢY RA TRONG TRƯỜNG HỌC</a:t>
            </a:r>
          </a:p>
        </p:txBody>
      </p:sp>
      <p:pic>
        <p:nvPicPr>
          <p:cNvPr id="15364" name="Picture 10" descr="Image result for TẠI NẠN THƯƠNG TÍCH NGÃ TỪ TẦNG CA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1125538"/>
            <a:ext cx="3600450" cy="2400300"/>
          </a:xfrm>
        </p:spPr>
      </p:pic>
      <p:pic>
        <p:nvPicPr>
          <p:cNvPr id="15365" name="Picture 1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573463"/>
            <a:ext cx="36607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49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01379"/>
                                        </p:tgtEl>
                                        <p:attrNameLst>
                                          <p:attrName>style.visibility</p:attrName>
                                        </p:attrNameLst>
                                      </p:cBhvr>
                                      <p:to>
                                        <p:strVal val="visible"/>
                                      </p:to>
                                    </p:set>
                                    <p:animEffect transition="in" filter="diamond(in)">
                                      <p:cBhvr>
                                        <p:cTn id="13" dur="2000"/>
                                        <p:tgtEl>
                                          <p:spTgt spid="1013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01379"/>
                                        </p:tgtEl>
                                        <p:attrNameLst>
                                          <p:attrName>style.visibility</p:attrName>
                                        </p:attrNameLst>
                                      </p:cBhvr>
                                      <p:to>
                                        <p:strVal val="visible"/>
                                      </p:to>
                                    </p:set>
                                    <p:animEffect transition="in" filter="checkerboard(across)">
                                      <p:cBhvr>
                                        <p:cTn id="18"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P spid="101379" grpId="1" animBg="1"/>
      <p:bldP spid="101379"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539750" y="1125538"/>
            <a:ext cx="4038600" cy="4525962"/>
          </a:xfrm>
        </p:spPr>
        <p:txBody>
          <a:bodyPr/>
          <a:lstStyle/>
          <a:p>
            <a:pPr algn="just">
              <a:lnSpc>
                <a:spcPct val="115000"/>
              </a:lnSpc>
              <a:spcBef>
                <a:spcPct val="30000"/>
              </a:spcBef>
              <a:buFontTx/>
              <a:buNone/>
            </a:pPr>
            <a:r>
              <a:rPr lang="en-US" altLang="en-US" sz="2000" b="1">
                <a:solidFill>
                  <a:srgbClr val="FF0000"/>
                </a:solidFill>
              </a:rPr>
              <a:t>3. Tai nạn do hóc sặc, ngạt thở do dị vật đường hô hấp</a:t>
            </a:r>
            <a:br>
              <a:rPr lang="en-US" altLang="en-US" sz="2000">
                <a:solidFill>
                  <a:srgbClr val="FF0000"/>
                </a:solidFill>
              </a:rPr>
            </a:br>
            <a:r>
              <a:rPr lang="en-US" altLang="en-US" sz="2000"/>
              <a:t>- Sặc sữa do vừa ngủ vừa bú bình</a:t>
            </a:r>
            <a:br>
              <a:rPr lang="en-US" altLang="en-US" sz="2000"/>
            </a:br>
            <a:r>
              <a:rPr lang="en-US" altLang="en-US" sz="2000"/>
              <a:t>- Sặc bột, cháo cơm, do ăn miếng lớn thức ăn không cắt nhỏ hoặc bị ép ăn</a:t>
            </a:r>
            <a:br>
              <a:rPr lang="en-US" altLang="en-US" sz="2000"/>
            </a:br>
            <a:r>
              <a:rPr lang="en-US" altLang="en-US" sz="2000"/>
              <a:t>- Nuốt ngậm bóng, bi, tuột vào khí quản .</a:t>
            </a:r>
          </a:p>
        </p:txBody>
      </p:sp>
      <p:sp>
        <p:nvSpPr>
          <p:cNvPr id="102403"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NHỮNG TAI NẠN THƯỜNG XẢY RA TRONG TRƯỜNG HỌC</a:t>
            </a:r>
          </a:p>
        </p:txBody>
      </p:sp>
      <p:pic>
        <p:nvPicPr>
          <p:cNvPr id="16388" name="Picture 9" descr="Image result for Tai nạn do hóc sặc, ngạt thở do dị vật đường hô hấ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125538"/>
            <a:ext cx="4038600" cy="3028950"/>
          </a:xfrm>
        </p:spPr>
      </p:pic>
      <p:pic>
        <p:nvPicPr>
          <p:cNvPr id="16389" name="Picture 11" descr="Image result for Tai nạn do hóc sặc, ngạt thở do dị vật đường hô hấ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933825"/>
            <a:ext cx="4110037"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14925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ppt_x"/>
                                          </p:val>
                                        </p:tav>
                                        <p:tav tm="100000">
                                          <p:val>
                                            <p:strVal val="#ppt_x"/>
                                          </p:val>
                                        </p:tav>
                                      </p:tavLst>
                                    </p:anim>
                                    <p:anim calcmode="lin" valueType="num">
                                      <p:cBhvr additive="base">
                                        <p:cTn id="8" dur="500" fill="hold"/>
                                        <p:tgtEl>
                                          <p:spTgt spid="10240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02403"/>
                                        </p:tgtEl>
                                        <p:attrNameLst>
                                          <p:attrName>style.visibility</p:attrName>
                                        </p:attrNameLst>
                                      </p:cBhvr>
                                      <p:to>
                                        <p:strVal val="visible"/>
                                      </p:to>
                                    </p:set>
                                    <p:animEffect transition="in" filter="diamond(in)">
                                      <p:cBhvr>
                                        <p:cTn id="13" dur="2000"/>
                                        <p:tgtEl>
                                          <p:spTgt spid="10240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02403"/>
                                        </p:tgtEl>
                                        <p:attrNameLst>
                                          <p:attrName>style.visibility</p:attrName>
                                        </p:attrNameLst>
                                      </p:cBhvr>
                                      <p:to>
                                        <p:strVal val="visible"/>
                                      </p:to>
                                    </p:set>
                                    <p:animEffect transition="in" filter="checkerboard(across)">
                                      <p:cBhvr>
                                        <p:cTn id="18" dur="500"/>
                                        <p:tgtEl>
                                          <p:spTgt spid="10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3" grpId="1" animBg="1"/>
      <p:bldP spid="102403"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sz="half" idx="1"/>
          </p:nvPr>
        </p:nvSpPr>
        <p:spPr>
          <a:xfrm>
            <a:off x="539750" y="1125538"/>
            <a:ext cx="4038600" cy="4525962"/>
          </a:xfrm>
        </p:spPr>
        <p:txBody>
          <a:bodyPr/>
          <a:lstStyle/>
          <a:p>
            <a:pPr>
              <a:lnSpc>
                <a:spcPct val="140000"/>
              </a:lnSpc>
              <a:buFontTx/>
              <a:buNone/>
            </a:pPr>
            <a:r>
              <a:rPr lang="en-US" altLang="en-US" sz="2000" b="1">
                <a:solidFill>
                  <a:srgbClr val="FF0000"/>
                </a:solidFill>
              </a:rPr>
              <a:t>4. Tai nạn tử vong do ngạt trong khi ngủ</a:t>
            </a:r>
            <a:br>
              <a:rPr lang="en-US" altLang="en-US" sz="2000">
                <a:solidFill>
                  <a:srgbClr val="FF0000"/>
                </a:solidFill>
              </a:rPr>
            </a:br>
            <a:r>
              <a:rPr lang="en-US" altLang="en-US" sz="2000"/>
              <a:t>- Nằm úp mặt xuống gối, không lật lên được (trẻ nhỏ đưới 12 tháng ).</a:t>
            </a:r>
            <a:br>
              <a:rPr lang="en-US" altLang="en-US" sz="2000"/>
            </a:br>
            <a:r>
              <a:rPr lang="en-US" altLang="en-US" sz="2000"/>
              <a:t>- Bị dán băng keo kín miệng (trẻ 18 tháng) </a:t>
            </a:r>
          </a:p>
        </p:txBody>
      </p:sp>
      <p:sp>
        <p:nvSpPr>
          <p:cNvPr id="103427"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NHỮNG TAI NẠN THƯỜNG XẢY RA TRONG TRƯỜNG HỌC</a:t>
            </a:r>
          </a:p>
        </p:txBody>
      </p:sp>
      <p:sp>
        <p:nvSpPr>
          <p:cNvPr id="17412" name="AutoShape 8"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13" name="AutoShape 10"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14" name="AutoShape 12"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7415" name="Picture 15" descr="Image result for NGỦ Ú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1341438"/>
            <a:ext cx="4038600" cy="2644775"/>
          </a:xfrm>
        </p:spPr>
      </p:pic>
    </p:spTree>
    <p:extLst>
      <p:ext uri="{BB962C8B-B14F-4D97-AF65-F5344CB8AC3E}">
        <p14:creationId xmlns:p14="http://schemas.microsoft.com/office/powerpoint/2010/main" val="285245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additive="base">
                                        <p:cTn id="7" dur="500" fill="hold"/>
                                        <p:tgtEl>
                                          <p:spTgt spid="103427"/>
                                        </p:tgtEl>
                                        <p:attrNameLst>
                                          <p:attrName>ppt_x</p:attrName>
                                        </p:attrNameLst>
                                      </p:cBhvr>
                                      <p:tavLst>
                                        <p:tav tm="0">
                                          <p:val>
                                            <p:strVal val="#ppt_x"/>
                                          </p:val>
                                        </p:tav>
                                        <p:tav tm="100000">
                                          <p:val>
                                            <p:strVal val="#ppt_x"/>
                                          </p:val>
                                        </p:tav>
                                      </p:tavLst>
                                    </p:anim>
                                    <p:anim calcmode="lin" valueType="num">
                                      <p:cBhvr additive="base">
                                        <p:cTn id="8" dur="500" fill="hold"/>
                                        <p:tgtEl>
                                          <p:spTgt spid="1034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03427"/>
                                        </p:tgtEl>
                                        <p:attrNameLst>
                                          <p:attrName>style.visibility</p:attrName>
                                        </p:attrNameLst>
                                      </p:cBhvr>
                                      <p:to>
                                        <p:strVal val="visible"/>
                                      </p:to>
                                    </p:set>
                                    <p:animEffect transition="in" filter="diamond(in)">
                                      <p:cBhvr>
                                        <p:cTn id="13" dur="2000"/>
                                        <p:tgtEl>
                                          <p:spTgt spid="1034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03427"/>
                                        </p:tgtEl>
                                        <p:attrNameLst>
                                          <p:attrName>style.visibility</p:attrName>
                                        </p:attrNameLst>
                                      </p:cBhvr>
                                      <p:to>
                                        <p:strVal val="visible"/>
                                      </p:to>
                                    </p:set>
                                    <p:animEffect transition="in" filter="checkerboard(across)">
                                      <p:cBhvr>
                                        <p:cTn id="18"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427" grpId="1" animBg="1"/>
      <p:bldP spid="103427" grpId="2"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305517" y="874713"/>
            <a:ext cx="3486643" cy="3621088"/>
          </a:xfrm>
        </p:spPr>
        <p:txBody>
          <a:bodyPr/>
          <a:lstStyle/>
          <a:p>
            <a:pPr>
              <a:lnSpc>
                <a:spcPct val="150000"/>
              </a:lnSpc>
              <a:spcBef>
                <a:spcPts val="0"/>
              </a:spcBef>
            </a:pPr>
            <a:r>
              <a:rPr lang="en-US" altLang="en-US" sz="2000" b="1">
                <a:solidFill>
                  <a:srgbClr val="FF0000"/>
                </a:solidFill>
              </a:rPr>
              <a:t>5. Tai nạn tử vong do sợ hãi:</a:t>
            </a:r>
            <a:br>
              <a:rPr lang="en-US" altLang="en-US" sz="2000">
                <a:solidFill>
                  <a:srgbClr val="FF0000"/>
                </a:solidFill>
              </a:rPr>
            </a:br>
            <a:r>
              <a:rPr lang="en-US" altLang="en-US" sz="2000"/>
              <a:t>- Bố mẹ quên con không đón ngày thứ bẩy, cô giáo cũng quên, thứ hai tới trẻ đã tử vong do quá sợ hãi</a:t>
            </a:r>
            <a:endParaRPr lang="en-US" altLang="en-US" sz="2000" b="1"/>
          </a:p>
          <a:p>
            <a:pPr>
              <a:lnSpc>
                <a:spcPct val="150000"/>
              </a:lnSpc>
              <a:spcBef>
                <a:spcPts val="0"/>
              </a:spcBef>
            </a:pPr>
            <a:r>
              <a:rPr lang="en-US" altLang="en-US" sz="2000" b="1">
                <a:solidFill>
                  <a:srgbClr val="FF0000"/>
                </a:solidFill>
              </a:rPr>
              <a:t>6. Tử vong do dị ứng thức ăn :</a:t>
            </a:r>
            <a:br>
              <a:rPr lang="en-US" altLang="en-US" sz="2000">
                <a:solidFill>
                  <a:srgbClr val="FF0000"/>
                </a:solidFill>
              </a:rPr>
            </a:br>
            <a:endParaRPr lang="en-US" altLang="en-US" sz="2000"/>
          </a:p>
        </p:txBody>
      </p:sp>
      <p:sp>
        <p:nvSpPr>
          <p:cNvPr id="104451"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NHỮNG TAI NẠN THƯỜNG XẢY RA TRONG TRƯỜNG HỌC</a:t>
            </a:r>
          </a:p>
        </p:txBody>
      </p:sp>
      <p:sp>
        <p:nvSpPr>
          <p:cNvPr id="18436"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37"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38"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944820"/>
            <a:ext cx="4904391" cy="4312980"/>
          </a:xfrm>
          <a:prstGeom prst="rect">
            <a:avLst/>
          </a:prstGeom>
        </p:spPr>
      </p:pic>
    </p:spTree>
    <p:extLst>
      <p:ext uri="{BB962C8B-B14F-4D97-AF65-F5344CB8AC3E}">
        <p14:creationId xmlns:p14="http://schemas.microsoft.com/office/powerpoint/2010/main" val="9500643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additive="base">
                                        <p:cTn id="7" dur="500" fill="hold"/>
                                        <p:tgtEl>
                                          <p:spTgt spid="104451"/>
                                        </p:tgtEl>
                                        <p:attrNameLst>
                                          <p:attrName>ppt_x</p:attrName>
                                        </p:attrNameLst>
                                      </p:cBhvr>
                                      <p:tavLst>
                                        <p:tav tm="0">
                                          <p:val>
                                            <p:strVal val="#ppt_x"/>
                                          </p:val>
                                        </p:tav>
                                        <p:tav tm="100000">
                                          <p:val>
                                            <p:strVal val="#ppt_x"/>
                                          </p:val>
                                        </p:tav>
                                      </p:tavLst>
                                    </p:anim>
                                    <p:anim calcmode="lin" valueType="num">
                                      <p:cBhvr additive="base">
                                        <p:cTn id="8" dur="500" fill="hold"/>
                                        <p:tgtEl>
                                          <p:spTgt spid="1044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sz="half" idx="1"/>
          </p:nvPr>
        </p:nvSpPr>
        <p:spPr>
          <a:xfrm>
            <a:off x="539750" y="1125538"/>
            <a:ext cx="4038600" cy="4525962"/>
          </a:xfrm>
        </p:spPr>
        <p:txBody>
          <a:bodyPr/>
          <a:lstStyle/>
          <a:p>
            <a:pPr>
              <a:lnSpc>
                <a:spcPct val="115000"/>
              </a:lnSpc>
              <a:buFontTx/>
              <a:buNone/>
            </a:pPr>
            <a:r>
              <a:rPr lang="en-US" altLang="en-US" sz="2000" b="1">
                <a:solidFill>
                  <a:srgbClr val="FF0000"/>
                </a:solidFill>
              </a:rPr>
              <a:t>7. Tai nạn do nước nóng ,điện ,canh nóng</a:t>
            </a:r>
            <a:br>
              <a:rPr lang="en-US" altLang="en-US" sz="2000">
                <a:solidFill>
                  <a:srgbClr val="FF0000"/>
                </a:solidFill>
              </a:rPr>
            </a:br>
            <a:r>
              <a:rPr lang="en-US" altLang="en-US" sz="2000"/>
              <a:t>- Tử vong do bị điện giật</a:t>
            </a:r>
            <a:br>
              <a:rPr lang="en-US" altLang="en-US" sz="2000"/>
            </a:br>
            <a:r>
              <a:rPr lang="en-US" altLang="en-US" sz="2000"/>
              <a:t>- Bỏng do nồi canh mới nấu đổ vào người</a:t>
            </a:r>
            <a:br>
              <a:rPr lang="en-US" altLang="en-US" sz="2000"/>
            </a:br>
            <a:r>
              <a:rPr lang="en-US" altLang="en-US" sz="2000"/>
              <a:t>- Bỏng do bình thủy nước sôi</a:t>
            </a:r>
          </a:p>
          <a:p>
            <a:pPr>
              <a:lnSpc>
                <a:spcPct val="115000"/>
              </a:lnSpc>
              <a:buFontTx/>
              <a:buNone/>
            </a:pPr>
            <a:r>
              <a:rPr lang="en-US" altLang="en-US" sz="2000" b="1">
                <a:solidFill>
                  <a:srgbClr val="FF0000"/>
                </a:solidFill>
              </a:rPr>
              <a:t>8. Tai nạn do các nguyên nhân khác :</a:t>
            </a:r>
            <a:br>
              <a:rPr lang="en-US" altLang="en-US" sz="2000">
                <a:solidFill>
                  <a:srgbClr val="FF0000"/>
                </a:solidFill>
              </a:rPr>
            </a:br>
            <a:r>
              <a:rPr lang="en-US" altLang="en-US" sz="2000"/>
              <a:t>- Thang máy làm trẻ bị chấn thương vùng gót chân ,</a:t>
            </a:r>
            <a:br>
              <a:rPr lang="en-US" altLang="en-US" sz="2000"/>
            </a:br>
            <a:r>
              <a:rPr lang="en-US" altLang="en-US" sz="2000"/>
              <a:t>- Gãy tay khi chơi ở cầu trượt ...v v...</a:t>
            </a:r>
          </a:p>
          <a:p>
            <a:pPr>
              <a:lnSpc>
                <a:spcPct val="115000"/>
              </a:lnSpc>
              <a:buFontTx/>
              <a:buNone/>
            </a:pPr>
            <a:endParaRPr lang="en-US" altLang="en-US" sz="2000"/>
          </a:p>
        </p:txBody>
      </p:sp>
      <p:sp>
        <p:nvSpPr>
          <p:cNvPr id="105475"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NHỮNG TAI NẠN THƯỜNG XẢY RA TRONG TRƯỜNG HỌC</a:t>
            </a:r>
          </a:p>
        </p:txBody>
      </p:sp>
      <p:sp>
        <p:nvSpPr>
          <p:cNvPr id="19460"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61"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62"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9463" name="Picture 11" descr="Image result for TRẺ BỊ TAI NẠN ĐIỆN NƯỚ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125538"/>
            <a:ext cx="4038600" cy="3076575"/>
          </a:xfrm>
        </p:spPr>
      </p:pic>
      <p:pic>
        <p:nvPicPr>
          <p:cNvPr id="19464" name="Picture 13" descr="Image result for TRẺ BỊ TAI NẠN ĐIỆN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403725"/>
            <a:ext cx="425926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Oval 14"/>
          <p:cNvSpPr>
            <a:spLocks noChangeArrowheads="1"/>
          </p:cNvSpPr>
          <p:nvPr/>
        </p:nvSpPr>
        <p:spPr bwMode="auto">
          <a:xfrm>
            <a:off x="6011863" y="1628775"/>
            <a:ext cx="1008062" cy="863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1861210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additive="base">
                                        <p:cTn id="7" dur="500" fill="hold"/>
                                        <p:tgtEl>
                                          <p:spTgt spid="105475"/>
                                        </p:tgtEl>
                                        <p:attrNameLst>
                                          <p:attrName>ppt_x</p:attrName>
                                        </p:attrNameLst>
                                      </p:cBhvr>
                                      <p:tavLst>
                                        <p:tav tm="0">
                                          <p:val>
                                            <p:strVal val="#ppt_x"/>
                                          </p:val>
                                        </p:tav>
                                        <p:tav tm="100000">
                                          <p:val>
                                            <p:strVal val="#ppt_x"/>
                                          </p:val>
                                        </p:tav>
                                      </p:tavLst>
                                    </p:anim>
                                    <p:anim calcmode="lin" valueType="num">
                                      <p:cBhvr additive="base">
                                        <p:cTn id="8" dur="500" fill="hold"/>
                                        <p:tgtEl>
                                          <p:spTgt spid="1054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05475"/>
                                        </p:tgtEl>
                                        <p:attrNameLst>
                                          <p:attrName>style.visibility</p:attrName>
                                        </p:attrNameLst>
                                      </p:cBhvr>
                                      <p:to>
                                        <p:strVal val="visible"/>
                                      </p:to>
                                    </p:set>
                                    <p:animEffect transition="in" filter="diamond(in)">
                                      <p:cBhvr>
                                        <p:cTn id="13" dur="2000"/>
                                        <p:tgtEl>
                                          <p:spTgt spid="1054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05475"/>
                                        </p:tgtEl>
                                        <p:attrNameLst>
                                          <p:attrName>style.visibility</p:attrName>
                                        </p:attrNameLst>
                                      </p:cBhvr>
                                      <p:to>
                                        <p:strVal val="visible"/>
                                      </p:to>
                                    </p:set>
                                    <p:animEffect transition="in" filter="checkerboard(across)">
                                      <p:cBhvr>
                                        <p:cTn id="18" dur="500"/>
                                        <p:tgtEl>
                                          <p:spTgt spid="105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nimBg="1"/>
      <p:bldP spid="105475" grpId="1" animBg="1"/>
      <p:bldP spid="105475" grpId="2"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sz="half" idx="1"/>
          </p:nvPr>
        </p:nvSpPr>
        <p:spPr>
          <a:xfrm>
            <a:off x="539750" y="1125538"/>
            <a:ext cx="4038600" cy="4525962"/>
          </a:xfrm>
          <a:noFill/>
        </p:spPr>
        <p:txBody>
          <a:bodyPr/>
          <a:lstStyle/>
          <a:p>
            <a:pPr>
              <a:lnSpc>
                <a:spcPct val="115000"/>
              </a:lnSpc>
              <a:buFontTx/>
              <a:buNone/>
            </a:pPr>
            <a:r>
              <a:rPr lang="vi-VN" altLang="en-US" sz="2000" b="1">
                <a:solidFill>
                  <a:srgbClr val="0000FF"/>
                </a:solidFill>
              </a:rPr>
              <a:t>Phòng tránh đuối nước:</a:t>
            </a:r>
          </a:p>
          <a:p>
            <a:pPr>
              <a:lnSpc>
                <a:spcPct val="115000"/>
              </a:lnSpc>
              <a:buFontTx/>
              <a:buNone/>
            </a:pPr>
            <a:r>
              <a:rPr lang="vi-VN" altLang="en-US" sz="2000"/>
              <a:t>	Người chăm sóc trẻ cần chú ý, luôn để mắt đến trẻ, không để trẻ chơi đùa một mình bên cạnh các vật dụng chứa nước như chum, vại, xô, bể nước, hố nước, giếng nước. Không cho trẻ đi tắm, bơi ngoài sông, suối mà không có người lớn kèm, phải làm nắp đậy an toàn cho giếng, chum, vại…</a:t>
            </a:r>
            <a:endParaRPr lang="en-US" altLang="en-US" sz="2000"/>
          </a:p>
        </p:txBody>
      </p:sp>
      <p:sp>
        <p:nvSpPr>
          <p:cNvPr id="114691"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0484"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485"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486"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0487" name="Picture 17" descr="Image result for ĐUỐI NƯỚ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1700213"/>
            <a:ext cx="4038600" cy="2786062"/>
          </a:xfrm>
        </p:spPr>
      </p:pic>
    </p:spTree>
    <p:extLst>
      <p:ext uri="{BB962C8B-B14F-4D97-AF65-F5344CB8AC3E}">
        <p14:creationId xmlns:p14="http://schemas.microsoft.com/office/powerpoint/2010/main" val="374398127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 calcmode="lin" valueType="num">
                                      <p:cBhvr additive="base">
                                        <p:cTn id="7" dur="500" fill="hold"/>
                                        <p:tgtEl>
                                          <p:spTgt spid="114691"/>
                                        </p:tgtEl>
                                        <p:attrNameLst>
                                          <p:attrName>ppt_x</p:attrName>
                                        </p:attrNameLst>
                                      </p:cBhvr>
                                      <p:tavLst>
                                        <p:tav tm="0">
                                          <p:val>
                                            <p:strVal val="#ppt_x"/>
                                          </p:val>
                                        </p:tav>
                                        <p:tav tm="100000">
                                          <p:val>
                                            <p:strVal val="#ppt_x"/>
                                          </p:val>
                                        </p:tav>
                                      </p:tavLst>
                                    </p:anim>
                                    <p:anim calcmode="lin" valueType="num">
                                      <p:cBhvr additive="base">
                                        <p:cTn id="8" dur="500" fill="hold"/>
                                        <p:tgtEl>
                                          <p:spTgt spid="1146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4691"/>
                                        </p:tgtEl>
                                        <p:attrNameLst>
                                          <p:attrName>style.visibility</p:attrName>
                                        </p:attrNameLst>
                                      </p:cBhvr>
                                      <p:to>
                                        <p:strVal val="visible"/>
                                      </p:to>
                                    </p:set>
                                    <p:animEffect transition="in" filter="diamond(in)">
                                      <p:cBhvr>
                                        <p:cTn id="13" dur="2000"/>
                                        <p:tgtEl>
                                          <p:spTgt spid="11469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4691"/>
                                        </p:tgtEl>
                                        <p:attrNameLst>
                                          <p:attrName>style.visibility</p:attrName>
                                        </p:attrNameLst>
                                      </p:cBhvr>
                                      <p:to>
                                        <p:strVal val="visible"/>
                                      </p:to>
                                    </p:set>
                                    <p:animEffect transition="in" filter="checkerboard(across)">
                                      <p:cBhvr>
                                        <p:cTn id="18"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1" grpId="1" animBg="1"/>
      <p:bldP spid="114691" grpId="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sz="half" idx="1"/>
          </p:nvPr>
        </p:nvSpPr>
        <p:spPr>
          <a:xfrm>
            <a:off x="539750" y="1125538"/>
            <a:ext cx="7488238" cy="4525962"/>
          </a:xfrm>
          <a:noFill/>
        </p:spPr>
        <p:txBody>
          <a:bodyPr/>
          <a:lstStyle/>
          <a:p>
            <a:pPr algn="just">
              <a:lnSpc>
                <a:spcPct val="115000"/>
              </a:lnSpc>
              <a:buFontTx/>
              <a:buNone/>
            </a:pPr>
            <a:r>
              <a:rPr lang="vi-VN" altLang="en-US" sz="2000" b="1">
                <a:solidFill>
                  <a:srgbClr val="0000FF"/>
                </a:solidFill>
              </a:rPr>
              <a:t>Phòng ngộ độc:</a:t>
            </a:r>
          </a:p>
          <a:p>
            <a:pPr algn="just">
              <a:lnSpc>
                <a:spcPct val="115000"/>
              </a:lnSpc>
              <a:buFontTx/>
              <a:buNone/>
            </a:pPr>
            <a:r>
              <a:rPr lang="vi-VN" altLang="en-US" sz="2000"/>
              <a:t>	Người chăm sóc trẻ cần chú ý cách ly hoặc để xa tầm với của trẻ các loại thuốc hóa chất như thuốc trừ sâu, thuốc chuột, thuốc chữa bệnh, bình xịt muỗi, thuốc tẩy rửa. Hướng dẫn và thực hành cho trẻ ăn, uống sạch sẽ, không ăn thức ăn lạ, ôi thiu, nấm lạ. Không sử dụng các vật chứa hóa chất để đựng đồ ăn, thức uống. Không sử dụng các vật đựng đồ ăn thức uống để chứa các chất khác như xăng, cồn, dầu hỏa.</a:t>
            </a:r>
            <a:endParaRPr lang="en-US" altLang="en-US" sz="2000"/>
          </a:p>
        </p:txBody>
      </p:sp>
      <p:sp>
        <p:nvSpPr>
          <p:cNvPr id="115715"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1508"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09"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10"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111207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additive="base">
                                        <p:cTn id="7" dur="500" fill="hold"/>
                                        <p:tgtEl>
                                          <p:spTgt spid="115715"/>
                                        </p:tgtEl>
                                        <p:attrNameLst>
                                          <p:attrName>ppt_x</p:attrName>
                                        </p:attrNameLst>
                                      </p:cBhvr>
                                      <p:tavLst>
                                        <p:tav tm="0">
                                          <p:val>
                                            <p:strVal val="#ppt_x"/>
                                          </p:val>
                                        </p:tav>
                                        <p:tav tm="100000">
                                          <p:val>
                                            <p:strVal val="#ppt_x"/>
                                          </p:val>
                                        </p:tav>
                                      </p:tavLst>
                                    </p:anim>
                                    <p:anim calcmode="lin" valueType="num">
                                      <p:cBhvr additive="base">
                                        <p:cTn id="8" dur="500" fill="hold"/>
                                        <p:tgtEl>
                                          <p:spTgt spid="1157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5715"/>
                                        </p:tgtEl>
                                        <p:attrNameLst>
                                          <p:attrName>style.visibility</p:attrName>
                                        </p:attrNameLst>
                                      </p:cBhvr>
                                      <p:to>
                                        <p:strVal val="visible"/>
                                      </p:to>
                                    </p:set>
                                    <p:animEffect transition="in" filter="diamond(in)">
                                      <p:cBhvr>
                                        <p:cTn id="13" dur="2000"/>
                                        <p:tgtEl>
                                          <p:spTgt spid="1157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5715"/>
                                        </p:tgtEl>
                                        <p:attrNameLst>
                                          <p:attrName>style.visibility</p:attrName>
                                        </p:attrNameLst>
                                      </p:cBhvr>
                                      <p:to>
                                        <p:strVal val="visible"/>
                                      </p:to>
                                    </p:set>
                                    <p:animEffect transition="in" filter="checkerboard(across)">
                                      <p:cBhvr>
                                        <p:cTn id="18"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5" grpId="1" animBg="1"/>
      <p:bldP spid="115715"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1"/>
          </p:nvPr>
        </p:nvSpPr>
        <p:spPr>
          <a:xfrm>
            <a:off x="539750" y="1125538"/>
            <a:ext cx="3960813" cy="4525962"/>
          </a:xfrm>
          <a:noFill/>
        </p:spPr>
        <p:txBody>
          <a:bodyPr/>
          <a:lstStyle/>
          <a:p>
            <a:pPr algn="just">
              <a:lnSpc>
                <a:spcPct val="115000"/>
              </a:lnSpc>
              <a:buFontTx/>
              <a:buNone/>
            </a:pPr>
            <a:r>
              <a:rPr lang="vi-VN" altLang="en-US" sz="2000" b="1">
                <a:solidFill>
                  <a:srgbClr val="0000FF"/>
                </a:solidFill>
              </a:rPr>
              <a:t>Phòng tránh ngã:</a:t>
            </a:r>
          </a:p>
          <a:p>
            <a:pPr algn="just">
              <a:lnSpc>
                <a:spcPct val="115000"/>
              </a:lnSpc>
              <a:buFontTx/>
              <a:buNone/>
            </a:pPr>
            <a:r>
              <a:rPr lang="vi-VN" altLang="en-US" sz="2000"/>
              <a:t>	Người chăm sóc trẻ cần chú ý: Thường xuyên nhắc nhở trẻ không được chạy nhảy, nô đùa, xô đẩy nhau khi ở nhà, ở trường, trên đường đi học, đi chơi. Dạy trẻ không được leo trèo cây, trèo tường, cột điện, cầu thang…</a:t>
            </a:r>
            <a:endParaRPr lang="en-US" altLang="en-US" sz="2000"/>
          </a:p>
        </p:txBody>
      </p:sp>
      <p:sp>
        <p:nvSpPr>
          <p:cNvPr id="116739"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2532"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533"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534"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2535" name="Picture 10" descr="Image result for nô đùa, xô đẩy CẦU THA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1412875"/>
            <a:ext cx="3024188" cy="4392613"/>
          </a:xfrm>
        </p:spPr>
      </p:pic>
    </p:spTree>
    <p:extLst>
      <p:ext uri="{BB962C8B-B14F-4D97-AF65-F5344CB8AC3E}">
        <p14:creationId xmlns:p14="http://schemas.microsoft.com/office/powerpoint/2010/main" val="41069932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ppt_x"/>
                                          </p:val>
                                        </p:tav>
                                        <p:tav tm="100000">
                                          <p:val>
                                            <p:strVal val="#ppt_x"/>
                                          </p:val>
                                        </p:tav>
                                      </p:tavLst>
                                    </p:anim>
                                    <p:anim calcmode="lin" valueType="num">
                                      <p:cBhvr additive="base">
                                        <p:cTn id="8" dur="500" fill="hold"/>
                                        <p:tgtEl>
                                          <p:spTgt spid="1167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6739"/>
                                        </p:tgtEl>
                                        <p:attrNameLst>
                                          <p:attrName>style.visibility</p:attrName>
                                        </p:attrNameLst>
                                      </p:cBhvr>
                                      <p:to>
                                        <p:strVal val="visible"/>
                                      </p:to>
                                    </p:set>
                                    <p:animEffect transition="in" filter="diamond(in)">
                                      <p:cBhvr>
                                        <p:cTn id="13" dur="2000"/>
                                        <p:tgtEl>
                                          <p:spTgt spid="116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6739"/>
                                        </p:tgtEl>
                                        <p:attrNameLst>
                                          <p:attrName>style.visibility</p:attrName>
                                        </p:attrNameLst>
                                      </p:cBhvr>
                                      <p:to>
                                        <p:strVal val="visible"/>
                                      </p:to>
                                    </p:set>
                                    <p:animEffect transition="in" filter="checkerboard(across)">
                                      <p:cBhvr>
                                        <p:cTn id="18"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39" grpId="1" animBg="1"/>
      <p:bldP spid="116739" grpId="2"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sz="half" idx="1"/>
          </p:nvPr>
        </p:nvSpPr>
        <p:spPr>
          <a:xfrm>
            <a:off x="539750" y="1125538"/>
            <a:ext cx="3960813" cy="4525962"/>
          </a:xfrm>
          <a:noFill/>
        </p:spPr>
        <p:txBody>
          <a:bodyPr/>
          <a:lstStyle/>
          <a:p>
            <a:pPr algn="just">
              <a:lnSpc>
                <a:spcPct val="115000"/>
              </a:lnSpc>
              <a:buFontTx/>
              <a:buNone/>
            </a:pPr>
            <a:r>
              <a:rPr lang="vi-VN" altLang="en-US" sz="2000" b="1">
                <a:solidFill>
                  <a:srgbClr val="0000FF"/>
                </a:solidFill>
              </a:rPr>
              <a:t>Phòng tránh bỏng:</a:t>
            </a:r>
          </a:p>
          <a:p>
            <a:pPr algn="just">
              <a:lnSpc>
                <a:spcPct val="115000"/>
              </a:lnSpc>
              <a:buClr>
                <a:srgbClr val="FF0000"/>
              </a:buClr>
              <a:buFont typeface="Wingdings" panose="05000000000000000000" pitchFamily="2" charset="2"/>
              <a:buChar char="v"/>
            </a:pPr>
            <a:r>
              <a:rPr lang="vi-VN" altLang="en-US" sz="2000"/>
              <a:t>Người chăm sóc trẻ cần chú ý làm cửa chắn quanh khu vực nấu ăn. Phải để xa tầm với của trẻ như thức ăn, đồ uống mới nấu, nồi canh, nồi nước sôi, phích nước nóng, vật dễ cháy nổ như ga, xăng, cồn…</a:t>
            </a:r>
          </a:p>
          <a:p>
            <a:pPr algn="just">
              <a:lnSpc>
                <a:spcPct val="115000"/>
              </a:lnSpc>
              <a:buClr>
                <a:srgbClr val="FF0000"/>
              </a:buClr>
              <a:buFont typeface="Wingdings" panose="05000000000000000000" pitchFamily="2" charset="2"/>
              <a:buChar char="v"/>
            </a:pPr>
            <a:r>
              <a:rPr lang="vi-VN" altLang="en-US" sz="2000"/>
              <a:t>Luôn kiểm tra nhiệt độ của thức ăn, đồ uống trước khi cho trẻ ăn, uống. Hướng dẫn trẻ không nghịch lửa và các vật dễ cháy nổ như diêm, bật lửa, xăng dầu.</a:t>
            </a:r>
            <a:endParaRPr lang="en-US" altLang="en-US" sz="2000"/>
          </a:p>
        </p:txBody>
      </p:sp>
      <p:sp>
        <p:nvSpPr>
          <p:cNvPr id="117763"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3556"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7"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8"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3559" name="Picture 11"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87900" y="1916113"/>
            <a:ext cx="4038600" cy="3028950"/>
          </a:xfrm>
        </p:spPr>
      </p:pic>
    </p:spTree>
    <p:extLst>
      <p:ext uri="{BB962C8B-B14F-4D97-AF65-F5344CB8AC3E}">
        <p14:creationId xmlns:p14="http://schemas.microsoft.com/office/powerpoint/2010/main" val="5196908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additive="base">
                                        <p:cTn id="7" dur="500" fill="hold"/>
                                        <p:tgtEl>
                                          <p:spTgt spid="117763"/>
                                        </p:tgtEl>
                                        <p:attrNameLst>
                                          <p:attrName>ppt_x</p:attrName>
                                        </p:attrNameLst>
                                      </p:cBhvr>
                                      <p:tavLst>
                                        <p:tav tm="0">
                                          <p:val>
                                            <p:strVal val="#ppt_x"/>
                                          </p:val>
                                        </p:tav>
                                        <p:tav tm="100000">
                                          <p:val>
                                            <p:strVal val="#ppt_x"/>
                                          </p:val>
                                        </p:tav>
                                      </p:tavLst>
                                    </p:anim>
                                    <p:anim calcmode="lin" valueType="num">
                                      <p:cBhvr additive="base">
                                        <p:cTn id="8" dur="500" fill="hold"/>
                                        <p:tgtEl>
                                          <p:spTgt spid="1177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7763"/>
                                        </p:tgtEl>
                                        <p:attrNameLst>
                                          <p:attrName>style.visibility</p:attrName>
                                        </p:attrNameLst>
                                      </p:cBhvr>
                                      <p:to>
                                        <p:strVal val="visible"/>
                                      </p:to>
                                    </p:set>
                                    <p:animEffect transition="in" filter="diamond(in)">
                                      <p:cBhvr>
                                        <p:cTn id="13" dur="2000"/>
                                        <p:tgtEl>
                                          <p:spTgt spid="11776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7763"/>
                                        </p:tgtEl>
                                        <p:attrNameLst>
                                          <p:attrName>style.visibility</p:attrName>
                                        </p:attrNameLst>
                                      </p:cBhvr>
                                      <p:to>
                                        <p:strVal val="visible"/>
                                      </p:to>
                                    </p:set>
                                    <p:animEffect transition="in" filter="checkerboard(across)">
                                      <p:cBhvr>
                                        <p:cTn id="18"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117763" grpId="1" animBg="1"/>
      <p:bldP spid="117763"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539750" y="1125538"/>
            <a:ext cx="4608513" cy="4525962"/>
          </a:xfrm>
          <a:noFill/>
        </p:spPr>
        <p:txBody>
          <a:bodyPr/>
          <a:lstStyle/>
          <a:p>
            <a:pPr algn="just">
              <a:lnSpc>
                <a:spcPct val="115000"/>
              </a:lnSpc>
              <a:buClr>
                <a:srgbClr val="FF0000"/>
              </a:buClr>
              <a:buFont typeface="Wingdings" panose="05000000000000000000" pitchFamily="2" charset="2"/>
              <a:buNone/>
            </a:pPr>
            <a:r>
              <a:rPr lang="vi-VN" altLang="en-US" sz="2000" b="1">
                <a:solidFill>
                  <a:srgbClr val="0000FF"/>
                </a:solidFill>
              </a:rPr>
              <a:t>	Phòng tránh ngạt tắc đường thở:</a:t>
            </a:r>
          </a:p>
          <a:p>
            <a:pPr algn="just">
              <a:lnSpc>
                <a:spcPct val="115000"/>
              </a:lnSpc>
              <a:buClr>
                <a:srgbClr val="FF0000"/>
              </a:buClr>
              <a:buFont typeface="Wingdings" panose="05000000000000000000" pitchFamily="2" charset="2"/>
              <a:buChar char="v"/>
            </a:pPr>
            <a:r>
              <a:rPr lang="vi-VN" altLang="en-US" sz="2000"/>
              <a:t>Người chăm sóc trẻ cần chú ý cho trẻ ăn thức ăn đã nghiền nhuyễn với trẻ nhỏ (24-36 tháng), cắt nhỏ hạt lựu với trẻ (36-72 tháng) không lẫn xương lẫn hạt.</a:t>
            </a:r>
          </a:p>
          <a:p>
            <a:pPr algn="just">
              <a:lnSpc>
                <a:spcPct val="115000"/>
              </a:lnSpc>
              <a:buClr>
                <a:srgbClr val="FF0000"/>
              </a:buClr>
              <a:buFont typeface="Wingdings" panose="05000000000000000000" pitchFamily="2" charset="2"/>
              <a:buChar char="v"/>
            </a:pPr>
            <a:r>
              <a:rPr lang="vi-VN" altLang="en-US" sz="2000"/>
              <a:t>Để ngoài tầm với của trẻ các vật dễ nuốt như đồng xu, kim băng, cúc áo, hột hạt trái cây, hạt đậu phụng…Không cho trẻ nhỏ vừa ăn vừa cười đùa. Dạy trẻ không nên chơi trò dùng túi ni long, chăn gối để chụp lên đầu nhau.</a:t>
            </a:r>
            <a:endParaRPr lang="en-US" altLang="en-US" sz="2000"/>
          </a:p>
        </p:txBody>
      </p:sp>
      <p:sp>
        <p:nvSpPr>
          <p:cNvPr id="118787"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4580"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581"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582"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4583" name="Picture 11"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5600" y="1916113"/>
            <a:ext cx="3708400" cy="2592387"/>
          </a:xfrm>
        </p:spPr>
      </p:pic>
    </p:spTree>
    <p:extLst>
      <p:ext uri="{BB962C8B-B14F-4D97-AF65-F5344CB8AC3E}">
        <p14:creationId xmlns:p14="http://schemas.microsoft.com/office/powerpoint/2010/main" val="23995769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8787"/>
                                        </p:tgtEl>
                                        <p:attrNameLst>
                                          <p:attrName>style.visibility</p:attrName>
                                        </p:attrNameLst>
                                      </p:cBhvr>
                                      <p:to>
                                        <p:strVal val="visible"/>
                                      </p:to>
                                    </p:set>
                                    <p:animEffect transition="in" filter="diamond(in)">
                                      <p:cBhvr>
                                        <p:cTn id="13" dur="2000"/>
                                        <p:tgtEl>
                                          <p:spTgt spid="1187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8787"/>
                                        </p:tgtEl>
                                        <p:attrNameLst>
                                          <p:attrName>style.visibility</p:attrName>
                                        </p:attrNameLst>
                                      </p:cBhvr>
                                      <p:to>
                                        <p:strVal val="visible"/>
                                      </p:to>
                                    </p:set>
                                    <p:animEffect transition="in" filter="checkerboard(across)">
                                      <p:cBhvr>
                                        <p:cTn id="18"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P spid="118787" grpId="1" animBg="1"/>
      <p:bldP spid="118787"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3124200" cy="5562600"/>
          </a:xfrm>
        </p:spPr>
        <p:txBody>
          <a:bodyPr>
            <a:noAutofit/>
          </a:bodyPr>
          <a:lstStyle/>
          <a:p>
            <a:pPr algn="just">
              <a:buNone/>
            </a:pP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pic>
        <p:nvPicPr>
          <p:cNvPr id="93186" name="Picture 2" descr="Káº¿t quáº£ hÃ¬nh áº£nh cho sá» sÃ¡ch táº¡i phong y te  trong trÆ°á»ng há»c"/>
          <p:cNvPicPr>
            <a:picLocks noChangeAspect="1" noChangeArrowheads="1"/>
          </p:cNvPicPr>
          <p:nvPr/>
        </p:nvPicPr>
        <p:blipFill>
          <a:blip r:embed="rId3"/>
          <a:srcRect/>
          <a:stretch>
            <a:fillRect/>
          </a:stretch>
        </p:blipFill>
        <p:spPr bwMode="auto">
          <a:xfrm>
            <a:off x="457200" y="1066800"/>
            <a:ext cx="8229600" cy="5791200"/>
          </a:xfrm>
          <a:prstGeom prst="rect">
            <a:avLst/>
          </a:prstGeom>
          <a:noFill/>
        </p:spPr>
      </p:pic>
      <p:sp>
        <p:nvSpPr>
          <p:cNvPr id="6" name="Title 1"/>
          <p:cNvSpPr>
            <a:spLocks noGrp="1"/>
          </p:cNvSpPr>
          <p:nvPr>
            <p:ph type="title"/>
          </p:nvPr>
        </p:nvSpPr>
        <p:spPr>
          <a:xfrm>
            <a:off x="0" y="0"/>
            <a:ext cx="9144000" cy="762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FF0000"/>
                </a:solidFill>
                <a:latin typeface="Arial" charset="0"/>
                <a:ea typeface="+mn-ea"/>
                <a:cs typeface="Arial" charset="0"/>
              </a:rPr>
              <a:t>1. </a:t>
            </a:r>
            <a:r>
              <a:rPr lang="en-US" sz="2800" b="1" kern="1200">
                <a:solidFill>
                  <a:srgbClr val="0000CC"/>
                </a:solidFill>
                <a:latin typeface="Arial" charset="0"/>
                <a:ea typeface="+mn-ea"/>
                <a:cs typeface="Arial" charset="0"/>
              </a:rPr>
              <a:t>Nhiệm </a:t>
            </a:r>
            <a:r>
              <a:rPr lang="en-US" sz="2800" b="1" kern="1200" dirty="0" err="1">
                <a:solidFill>
                  <a:srgbClr val="0000CC"/>
                </a:solidFill>
                <a:latin typeface="Arial" charset="0"/>
                <a:ea typeface="+mn-ea"/>
                <a:cs typeface="Arial" charset="0"/>
              </a:rPr>
              <a:t>vụ</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của</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bộ</a:t>
            </a:r>
            <a:r>
              <a:rPr lang="en-US" sz="2800" b="1" kern="1200" dirty="0">
                <a:solidFill>
                  <a:srgbClr val="0000CC"/>
                </a:solidFill>
                <a:latin typeface="Arial" charset="0"/>
                <a:ea typeface="+mn-ea"/>
                <a:cs typeface="Arial" charset="0"/>
              </a:rPr>
              <a:t> YTTH</a:t>
            </a:r>
          </a:p>
        </p:txBody>
      </p:sp>
    </p:spTree>
    <p:extLst>
      <p:ext uri="{BB962C8B-B14F-4D97-AF65-F5344CB8AC3E}">
        <p14:creationId xmlns:p14="http://schemas.microsoft.com/office/powerpoint/2010/main" val="2411264062"/>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250825" y="1125538"/>
            <a:ext cx="5400675" cy="4525962"/>
          </a:xfrm>
          <a:noFill/>
        </p:spPr>
        <p:txBody>
          <a:bodyPr/>
          <a:lstStyle/>
          <a:p>
            <a:pPr algn="just">
              <a:lnSpc>
                <a:spcPct val="115000"/>
              </a:lnSpc>
              <a:buClr>
                <a:srgbClr val="FF0000"/>
              </a:buClr>
              <a:buFont typeface="Wingdings" panose="05000000000000000000" pitchFamily="2" charset="2"/>
              <a:buNone/>
            </a:pPr>
            <a:r>
              <a:rPr lang="vi-VN" altLang="en-US" sz="2000" b="1">
                <a:solidFill>
                  <a:srgbClr val="0000FF"/>
                </a:solidFill>
              </a:rPr>
              <a:t>Phòng tránh điện giật:</a:t>
            </a:r>
          </a:p>
          <a:p>
            <a:pPr algn="just">
              <a:lnSpc>
                <a:spcPct val="115000"/>
              </a:lnSpc>
              <a:buClr>
                <a:srgbClr val="FF0000"/>
              </a:buClr>
              <a:buFont typeface="Wingdings" panose="05000000000000000000" pitchFamily="2" charset="2"/>
              <a:buChar char="v"/>
            </a:pPr>
            <a:r>
              <a:rPr lang="vi-VN" altLang="en-US" sz="2000"/>
              <a:t>Người chăm sóc trẻ cần chú ý: Để ổ điện lên cao ngoài tầm với của trẻ; dùng ổ cắm điện có nắp đậy hoặc lấy băng dính dán kín những ổ cắm điện ít dùng đến. Cấm dùng dây điện không có phích để cắm trực tiếp vào ổ điện. Phải thường xuyên kiểm tra hệ thống điện đề phòng bị hở.</a:t>
            </a:r>
          </a:p>
          <a:p>
            <a:pPr algn="just">
              <a:lnSpc>
                <a:spcPct val="115000"/>
              </a:lnSpc>
              <a:buClr>
                <a:srgbClr val="FF0000"/>
              </a:buClr>
              <a:buFont typeface="Wingdings" panose="05000000000000000000" pitchFamily="2" charset="2"/>
              <a:buChar char="v"/>
            </a:pPr>
            <a:r>
              <a:rPr lang="vi-VN" altLang="en-US" sz="2000"/>
              <a:t>Dạy trẻ và không để trẻ chơi gần máy thủy điện nhỏ, trạm điện, biến thế điện. Dạy trẻ và hướng dẫn trẻ tránh xa nơi dây điện đứt rơi xuống</a:t>
            </a:r>
          </a:p>
        </p:txBody>
      </p:sp>
      <p:sp>
        <p:nvSpPr>
          <p:cNvPr id="119811" name="Rectangle 3"/>
          <p:cNvSpPr>
            <a:spLocks noGrp="1" noChangeArrowheads="1"/>
          </p:cNvSpPr>
          <p:nvPr>
            <p:ph type="title"/>
          </p:nvPr>
        </p:nvSpPr>
        <p:spPr>
          <a:xfrm>
            <a:off x="0" y="0"/>
            <a:ext cx="9144000" cy="777875"/>
          </a:xfrm>
          <a:gradFill rotWithShape="1">
            <a:gsLst>
              <a:gs pos="0">
                <a:srgbClr val="33CCFF"/>
              </a:gs>
              <a:gs pos="50000">
                <a:srgbClr val="FFFFFF"/>
              </a:gs>
              <a:gs pos="100000">
                <a:srgbClr val="33CCFF"/>
              </a:gs>
            </a:gsLst>
            <a:lin ang="5400000" scaled="1"/>
          </a:gradFill>
        </p:spPr>
        <p:txBody>
          <a:bodyPr/>
          <a:lstStyle/>
          <a:p>
            <a:pPr eaLnBrk="1" hangingPunct="1"/>
            <a:r>
              <a:rPr lang="en-US" altLang="en-US" sz="2000" b="1"/>
              <a:t>CÁCH PHÒNG TRÁNH NHỮNG TAI NẠN THƯỜNG XẢY RA TRONG TRƯỜNG HỌC</a:t>
            </a:r>
          </a:p>
        </p:txBody>
      </p:sp>
      <p:sp>
        <p:nvSpPr>
          <p:cNvPr id="25604" name="AutoShape 4"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5" name="AutoShape 5" descr="Image result for NGỦ ÚP"/>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6" name="AutoShape 6" descr="Image result for NGỦ Ú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5607" name="Picture 11" descr="Image result for trẻ chơi gần điệ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51500" y="2060575"/>
            <a:ext cx="3276600" cy="2308225"/>
          </a:xfrm>
        </p:spPr>
      </p:pic>
    </p:spTree>
    <p:extLst>
      <p:ext uri="{BB962C8B-B14F-4D97-AF65-F5344CB8AC3E}">
        <p14:creationId xmlns:p14="http://schemas.microsoft.com/office/powerpoint/2010/main" val="19483921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 calcmode="lin" valueType="num">
                                      <p:cBhvr additive="base">
                                        <p:cTn id="7" dur="500" fill="hold"/>
                                        <p:tgtEl>
                                          <p:spTgt spid="119811"/>
                                        </p:tgtEl>
                                        <p:attrNameLst>
                                          <p:attrName>ppt_x</p:attrName>
                                        </p:attrNameLst>
                                      </p:cBhvr>
                                      <p:tavLst>
                                        <p:tav tm="0">
                                          <p:val>
                                            <p:strVal val="#ppt_x"/>
                                          </p:val>
                                        </p:tav>
                                        <p:tav tm="100000">
                                          <p:val>
                                            <p:strVal val="#ppt_x"/>
                                          </p:val>
                                        </p:tav>
                                      </p:tavLst>
                                    </p:anim>
                                    <p:anim calcmode="lin" valueType="num">
                                      <p:cBhvr additive="base">
                                        <p:cTn id="8" dur="500" fill="hold"/>
                                        <p:tgtEl>
                                          <p:spTgt spid="1198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1" nodeType="clickEffect">
                                  <p:stCondLst>
                                    <p:cond delay="0"/>
                                  </p:stCondLst>
                                  <p:childTnLst>
                                    <p:set>
                                      <p:cBhvr>
                                        <p:cTn id="12" dur="1" fill="hold">
                                          <p:stCondLst>
                                            <p:cond delay="0"/>
                                          </p:stCondLst>
                                        </p:cTn>
                                        <p:tgtEl>
                                          <p:spTgt spid="119811"/>
                                        </p:tgtEl>
                                        <p:attrNameLst>
                                          <p:attrName>style.visibility</p:attrName>
                                        </p:attrNameLst>
                                      </p:cBhvr>
                                      <p:to>
                                        <p:strVal val="visible"/>
                                      </p:to>
                                    </p:set>
                                    <p:animEffect transition="in" filter="diamond(in)">
                                      <p:cBhvr>
                                        <p:cTn id="13" dur="2000"/>
                                        <p:tgtEl>
                                          <p:spTgt spid="1198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2" nodeType="clickEffect">
                                  <p:stCondLst>
                                    <p:cond delay="0"/>
                                  </p:stCondLst>
                                  <p:childTnLst>
                                    <p:set>
                                      <p:cBhvr>
                                        <p:cTn id="17" dur="1" fill="hold">
                                          <p:stCondLst>
                                            <p:cond delay="0"/>
                                          </p:stCondLst>
                                        </p:cTn>
                                        <p:tgtEl>
                                          <p:spTgt spid="119811"/>
                                        </p:tgtEl>
                                        <p:attrNameLst>
                                          <p:attrName>style.visibility</p:attrName>
                                        </p:attrNameLst>
                                      </p:cBhvr>
                                      <p:to>
                                        <p:strVal val="visible"/>
                                      </p:to>
                                    </p:set>
                                    <p:animEffect transition="in" filter="checkerboard(across)">
                                      <p:cBhvr>
                                        <p:cTn id="18"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nimBg="1"/>
      <p:bldP spid="119811" grpId="1" animBg="1"/>
      <p:bldP spid="119811" grpId="2"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685800" y="1143000"/>
            <a:ext cx="7924800" cy="4114800"/>
          </a:xfrm>
        </p:spPr>
        <p:txBody>
          <a:bodyPr/>
          <a:lstStyle/>
          <a:p>
            <a:pPr marL="0" indent="0" algn="just">
              <a:buNone/>
            </a:pPr>
            <a:r>
              <a:rPr lang="en-US" dirty="0"/>
              <a:t>- </a:t>
            </a:r>
            <a:r>
              <a:rPr lang="en-US" dirty="0" err="1"/>
              <a:t>Trường</a:t>
            </a:r>
            <a:r>
              <a:rPr lang="en-US" dirty="0"/>
              <a:t> </a:t>
            </a:r>
            <a:r>
              <a:rPr lang="en-US" dirty="0" err="1"/>
              <a:t>học</a:t>
            </a:r>
            <a:r>
              <a:rPr lang="en-US" dirty="0"/>
              <a:t> </a:t>
            </a:r>
            <a:r>
              <a:rPr lang="en-US" dirty="0" err="1"/>
              <a:t>phải</a:t>
            </a:r>
            <a:r>
              <a:rPr lang="en-US" dirty="0"/>
              <a:t> </a:t>
            </a:r>
            <a:r>
              <a:rPr lang="en-US" dirty="0" err="1"/>
              <a:t>có</a:t>
            </a:r>
            <a:r>
              <a:rPr lang="en-US" dirty="0"/>
              <a:t> </a:t>
            </a:r>
            <a:r>
              <a:rPr lang="en-US" dirty="0" err="1"/>
              <a:t>nhân</a:t>
            </a:r>
            <a:r>
              <a:rPr lang="en-US" dirty="0"/>
              <a:t> </a:t>
            </a:r>
            <a:r>
              <a:rPr lang="en-US" dirty="0" err="1"/>
              <a:t>viên</a:t>
            </a:r>
            <a:r>
              <a:rPr lang="en-US" dirty="0"/>
              <a:t> y </a:t>
            </a:r>
            <a:r>
              <a:rPr lang="en-US" dirty="0" err="1"/>
              <a:t>tế</a:t>
            </a:r>
            <a:r>
              <a:rPr lang="en-US" dirty="0"/>
              <a:t> </a:t>
            </a:r>
            <a:r>
              <a:rPr lang="en-US" dirty="0" err="1"/>
              <a:t>và</a:t>
            </a:r>
            <a:r>
              <a:rPr lang="en-US" dirty="0"/>
              <a:t> </a:t>
            </a:r>
            <a:r>
              <a:rPr lang="en-US" dirty="0" err="1"/>
              <a:t>có</a:t>
            </a:r>
            <a:r>
              <a:rPr lang="en-US" dirty="0"/>
              <a:t> </a:t>
            </a:r>
            <a:r>
              <a:rPr lang="en-US" dirty="0" err="1"/>
              <a:t>tủ</a:t>
            </a:r>
            <a:r>
              <a:rPr lang="en-US" dirty="0"/>
              <a:t> </a:t>
            </a:r>
            <a:r>
              <a:rPr lang="en-US" dirty="0" err="1"/>
              <a:t>thuốc</a:t>
            </a:r>
            <a:r>
              <a:rPr lang="en-US" dirty="0"/>
              <a:t> </a:t>
            </a:r>
            <a:r>
              <a:rPr lang="en-US" dirty="0" err="1"/>
              <a:t>cấp</a:t>
            </a:r>
            <a:r>
              <a:rPr lang="en-US" dirty="0"/>
              <a:t> </a:t>
            </a:r>
            <a:r>
              <a:rPr lang="en-US" dirty="0" err="1"/>
              <a:t>cứu</a:t>
            </a:r>
            <a:r>
              <a:rPr lang="en-US" dirty="0"/>
              <a:t> </a:t>
            </a:r>
            <a:r>
              <a:rPr lang="en-US" i="1" dirty="0"/>
              <a:t>(</a:t>
            </a:r>
            <a:r>
              <a:rPr lang="en-US" i="1" dirty="0" err="1"/>
              <a:t>theo</a:t>
            </a:r>
            <a:r>
              <a:rPr lang="en-US" i="1" dirty="0"/>
              <a:t> QĐ </a:t>
            </a:r>
            <a:r>
              <a:rPr lang="en-US" i="1" dirty="0" err="1"/>
              <a:t>số</a:t>
            </a:r>
            <a:r>
              <a:rPr lang="en-US" i="1" dirty="0"/>
              <a:t> 1221/QĐ-BYT </a:t>
            </a:r>
            <a:r>
              <a:rPr lang="en-US" i="1" dirty="0" err="1"/>
              <a:t>ngày</a:t>
            </a:r>
            <a:r>
              <a:rPr lang="en-US" i="1" dirty="0"/>
              <a:t> 07/4/2008 </a:t>
            </a:r>
            <a:r>
              <a:rPr lang="en-US" i="1" dirty="0" err="1"/>
              <a:t>về</a:t>
            </a:r>
            <a:r>
              <a:rPr lang="en-US" i="1" dirty="0"/>
              <a:t> ban </a:t>
            </a:r>
            <a:r>
              <a:rPr lang="en-US" i="1" dirty="0" err="1"/>
              <a:t>hành</a:t>
            </a:r>
            <a:r>
              <a:rPr lang="en-US" i="1" dirty="0"/>
              <a:t> </a:t>
            </a:r>
            <a:r>
              <a:rPr lang="en-US" i="1" dirty="0" err="1"/>
              <a:t>danh</a:t>
            </a:r>
            <a:r>
              <a:rPr lang="en-US" i="1" dirty="0"/>
              <a:t> </a:t>
            </a:r>
            <a:r>
              <a:rPr lang="en-US" i="1" dirty="0" err="1"/>
              <a:t>mục</a:t>
            </a:r>
            <a:r>
              <a:rPr lang="en-US" i="1" dirty="0"/>
              <a:t> </a:t>
            </a:r>
            <a:r>
              <a:rPr lang="en-US" i="1" dirty="0" err="1"/>
              <a:t>thuốc</a:t>
            </a:r>
            <a:r>
              <a:rPr lang="en-US" i="1" dirty="0"/>
              <a:t>, </a:t>
            </a:r>
            <a:r>
              <a:rPr lang="en-US" i="1" dirty="0" err="1"/>
              <a:t>trang</a:t>
            </a:r>
            <a:r>
              <a:rPr lang="en-US" i="1" dirty="0"/>
              <a:t> </a:t>
            </a:r>
            <a:r>
              <a:rPr lang="en-US" i="1" dirty="0" err="1"/>
              <a:t>thiết</a:t>
            </a:r>
            <a:r>
              <a:rPr lang="en-US" i="1" dirty="0"/>
              <a:t> </a:t>
            </a:r>
            <a:r>
              <a:rPr lang="en-US" i="1" dirty="0" err="1"/>
              <a:t>bị</a:t>
            </a:r>
            <a:r>
              <a:rPr lang="en-US" i="1" dirty="0"/>
              <a:t> </a:t>
            </a:r>
            <a:r>
              <a:rPr lang="en-US" i="1" dirty="0" err="1"/>
              <a:t>thiết</a:t>
            </a:r>
            <a:r>
              <a:rPr lang="en-US" i="1" dirty="0"/>
              <a:t> </a:t>
            </a:r>
            <a:r>
              <a:rPr lang="en-US" i="1" dirty="0" err="1"/>
              <a:t>yếu</a:t>
            </a:r>
            <a:r>
              <a:rPr lang="en-US" i="1" dirty="0"/>
              <a:t> </a:t>
            </a:r>
            <a:r>
              <a:rPr lang="en-US" i="1" dirty="0" err="1"/>
              <a:t>trong</a:t>
            </a:r>
            <a:r>
              <a:rPr lang="en-US" i="1" dirty="0"/>
              <a:t> </a:t>
            </a:r>
            <a:r>
              <a:rPr lang="en-US" i="1" dirty="0" err="1"/>
              <a:t>các</a:t>
            </a:r>
            <a:r>
              <a:rPr lang="en-US" i="1" dirty="0"/>
              <a:t> </a:t>
            </a:r>
            <a:r>
              <a:rPr lang="en-US" i="1" dirty="0" err="1"/>
              <a:t>trường</a:t>
            </a:r>
            <a:r>
              <a:rPr lang="en-US" i="1" dirty="0"/>
              <a:t> TH, THCS, THPT, </a:t>
            </a:r>
            <a:r>
              <a:rPr lang="en-US" i="1" dirty="0" err="1"/>
              <a:t>trường</a:t>
            </a:r>
            <a:r>
              <a:rPr lang="en-US" i="1" dirty="0"/>
              <a:t> </a:t>
            </a:r>
            <a:r>
              <a:rPr lang="en-US" i="1" dirty="0" err="1"/>
              <a:t>phổ</a:t>
            </a:r>
            <a:r>
              <a:rPr lang="en-US" i="1" dirty="0"/>
              <a:t> </a:t>
            </a:r>
            <a:r>
              <a:rPr lang="en-US" i="1" dirty="0" err="1"/>
              <a:t>thông</a:t>
            </a:r>
            <a:r>
              <a:rPr lang="en-US" i="1" dirty="0"/>
              <a:t> </a:t>
            </a:r>
            <a:r>
              <a:rPr lang="en-US" i="1" dirty="0" err="1"/>
              <a:t>nhiều</a:t>
            </a:r>
            <a:r>
              <a:rPr lang="en-US" i="1" dirty="0"/>
              <a:t> </a:t>
            </a:r>
            <a:r>
              <a:rPr lang="en-US" i="1" dirty="0" err="1"/>
              <a:t>cấp</a:t>
            </a:r>
            <a:r>
              <a:rPr lang="en-US" i="1" dirty="0"/>
              <a:t> </a:t>
            </a:r>
            <a:r>
              <a:rPr lang="en-US" i="1" dirty="0" err="1"/>
              <a:t>học</a:t>
            </a:r>
            <a:r>
              <a:rPr lang="en-US" i="1" dirty="0"/>
              <a:t>).</a:t>
            </a:r>
            <a:r>
              <a:rPr lang="en-US" dirty="0"/>
              <a:t> </a:t>
            </a:r>
            <a:r>
              <a:rPr lang="en-US" dirty="0" err="1"/>
              <a:t>Xử</a:t>
            </a:r>
            <a:r>
              <a:rPr lang="en-US" dirty="0"/>
              <a:t> </a:t>
            </a:r>
            <a:r>
              <a:rPr lang="en-US" dirty="0" err="1"/>
              <a:t>trí</a:t>
            </a:r>
            <a:r>
              <a:rPr lang="en-US" dirty="0"/>
              <a:t> </a:t>
            </a:r>
            <a:r>
              <a:rPr lang="en-US" dirty="0" err="1"/>
              <a:t>sơ</a:t>
            </a:r>
            <a:r>
              <a:rPr lang="en-US" dirty="0"/>
              <a:t> </a:t>
            </a:r>
            <a:r>
              <a:rPr lang="en-US" dirty="0" err="1"/>
              <a:t>cứu</a:t>
            </a:r>
            <a:r>
              <a:rPr lang="en-US" dirty="0"/>
              <a:t> ban </a:t>
            </a:r>
            <a:r>
              <a:rPr lang="en-US" dirty="0" err="1"/>
              <a:t>đầu</a:t>
            </a:r>
            <a:r>
              <a:rPr lang="en-US" dirty="0"/>
              <a:t> </a:t>
            </a:r>
            <a:r>
              <a:rPr lang="en-US" dirty="0" err="1"/>
              <a:t>đúng</a:t>
            </a:r>
            <a:r>
              <a:rPr lang="en-US" dirty="0"/>
              <a:t> </a:t>
            </a:r>
            <a:r>
              <a:rPr lang="en-US" dirty="0" err="1"/>
              <a:t>những</a:t>
            </a:r>
            <a:r>
              <a:rPr lang="en-US" dirty="0"/>
              <a:t> </a:t>
            </a:r>
            <a:r>
              <a:rPr lang="en-US" dirty="0" err="1"/>
              <a:t>trường</a:t>
            </a:r>
            <a:r>
              <a:rPr lang="en-US" dirty="0"/>
              <a:t> </a:t>
            </a:r>
            <a:r>
              <a:rPr lang="en-US" dirty="0" err="1"/>
              <a:t>hợp</a:t>
            </a:r>
            <a:r>
              <a:rPr lang="en-US" dirty="0"/>
              <a:t> TNTT </a:t>
            </a:r>
            <a:r>
              <a:rPr lang="en-US" dirty="0" err="1"/>
              <a:t>xảy</a:t>
            </a:r>
            <a:r>
              <a:rPr lang="en-US" dirty="0"/>
              <a:t> </a:t>
            </a:r>
            <a:r>
              <a:rPr lang="en-US" dirty="0" err="1"/>
              <a:t>ra</a:t>
            </a:r>
            <a:r>
              <a:rPr lang="en-US" dirty="0"/>
              <a:t> </a:t>
            </a:r>
            <a:r>
              <a:rPr lang="en-US" dirty="0" err="1"/>
              <a:t>khi</a:t>
            </a:r>
            <a:r>
              <a:rPr lang="en-US" dirty="0"/>
              <a:t> </a:t>
            </a:r>
            <a:r>
              <a:rPr lang="en-US" dirty="0" err="1"/>
              <a:t>chuyển</a:t>
            </a:r>
            <a:r>
              <a:rPr lang="en-US" dirty="0"/>
              <a:t> </a:t>
            </a:r>
            <a:r>
              <a:rPr lang="en-US" dirty="0" err="1"/>
              <a:t>đến</a:t>
            </a:r>
            <a:r>
              <a:rPr lang="en-US" dirty="0"/>
              <a:t> </a:t>
            </a:r>
            <a:r>
              <a:rPr lang="en-US" dirty="0" err="1"/>
              <a:t>bệnh</a:t>
            </a:r>
            <a:r>
              <a:rPr lang="en-US" dirty="0"/>
              <a:t> </a:t>
            </a:r>
            <a:r>
              <a:rPr lang="en-US" dirty="0" err="1"/>
              <a:t>viện</a:t>
            </a:r>
            <a:r>
              <a:rPr lang="en-US" dirty="0"/>
              <a:t>.</a:t>
            </a:r>
          </a:p>
          <a:p>
            <a:pPr marL="0" indent="0" algn="just">
              <a:buNone/>
            </a:pPr>
            <a:endParaRPr lang="en-US" dirty="0"/>
          </a:p>
        </p:txBody>
      </p:sp>
      <p:sp>
        <p:nvSpPr>
          <p:cNvPr id="5" name="AutoShape 15"/>
          <p:cNvSpPr>
            <a:spLocks noChangeArrowheads="1"/>
          </p:cNvSpPr>
          <p:nvPr/>
        </p:nvSpPr>
        <p:spPr bwMode="gray">
          <a:xfrm>
            <a:off x="0" y="-76200"/>
            <a:ext cx="9144000" cy="647700"/>
          </a:xfrm>
          <a:prstGeom prst="roundRect">
            <a:avLst>
              <a:gd name="adj" fmla="val 11921"/>
            </a:avLst>
          </a:prstGeom>
          <a:gradFill rotWithShape="1">
            <a:gsLst>
              <a:gs pos="0">
                <a:srgbClr val="00FFFF"/>
              </a:gs>
              <a:gs pos="50000">
                <a:srgbClr val="FFFFFF"/>
              </a:gs>
              <a:gs pos="100000">
                <a:srgbClr val="00FFFF"/>
              </a:gs>
            </a:gsLst>
            <a:lin ang="5400000" scaled="1"/>
          </a:gradFill>
          <a:ln w="9525">
            <a:noFill/>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algn="ctr" defTabSz="912813" eaLnBrk="0" hangingPunct="0">
              <a:lnSpc>
                <a:spcPct val="90000"/>
              </a:lnSpc>
            </a:pPr>
            <a:r>
              <a:rPr lang="en-US" sz="2800" b="1" dirty="0">
                <a:solidFill>
                  <a:srgbClr val="FF0000"/>
                </a:solidFill>
                <a:cs typeface="+mn-cs"/>
              </a:rPr>
              <a:t> </a:t>
            </a:r>
            <a:r>
              <a:rPr lang="en-US" sz="2800" b="1" dirty="0">
                <a:solidFill>
                  <a:srgbClr val="0000CC"/>
                </a:solidFill>
                <a:cs typeface="+mn-cs"/>
              </a:rPr>
              <a:t>NỘI DUNG NHIỆM VỤ CÔNG TÁC PCTNTT</a:t>
            </a:r>
            <a:endParaRPr lang="vi-VN" altLang="en-US" sz="2800" b="1" dirty="0">
              <a:solidFill>
                <a:srgbClr val="0000CC"/>
              </a:solidFill>
              <a:cs typeface="+mn-cs"/>
            </a:endParaRPr>
          </a:p>
        </p:txBody>
      </p:sp>
    </p:spTree>
    <p:extLst>
      <p:ext uri="{BB962C8B-B14F-4D97-AF65-F5344CB8AC3E}">
        <p14:creationId xmlns:p14="http://schemas.microsoft.com/office/powerpoint/2010/main" val="625951133"/>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0"/>
            <a:ext cx="8382000" cy="1955800"/>
          </a:xfrm>
        </p:spPr>
        <p:txBody>
          <a:bodyPr/>
          <a:lstStyle/>
          <a:p>
            <a:r>
              <a:rPr lang="en-US" sz="5400" b="1">
                <a:solidFill>
                  <a:srgbClr val="FF0000"/>
                </a:solidFill>
              </a:rPr>
              <a:t>TRÂN TRỌNG CẢM ƠN!</a:t>
            </a:r>
          </a:p>
        </p:txBody>
      </p:sp>
      <p:sp>
        <p:nvSpPr>
          <p:cNvPr id="41987" name="Slide Number Placeholder 3"/>
          <p:cNvSpPr>
            <a:spLocks noGrp="1"/>
          </p:cNvSpPr>
          <p:nvPr>
            <p:ph type="sldNum" sz="quarter" idx="12"/>
          </p:nvPr>
        </p:nvSpPr>
        <p:spPr>
          <a:xfrm>
            <a:off x="3124200" y="6245225"/>
            <a:ext cx="2895600" cy="476251"/>
          </a:xfrm>
          <a:noFill/>
        </p:spPr>
        <p:txBody>
          <a:bodyPr/>
          <a:lstStyle/>
          <a:p>
            <a:pPr algn="ctr"/>
            <a:fld id="{24ACC5B3-2623-4DE6-866B-C6428EB1B702}" type="slidenum">
              <a:rPr lang="en-US" smtClean="0">
                <a:ea typeface="MS PGothic" pitchFamily="34" charset="-128"/>
              </a:rPr>
              <a:pPr algn="ctr"/>
              <a:t>82</a:t>
            </a:fld>
            <a:endParaRPr lang="en-US">
              <a:ea typeface="MS PGothic" pitchFamily="34" charset="-128"/>
            </a:endParaRPr>
          </a:p>
        </p:txBody>
      </p:sp>
    </p:spTree>
    <p:extLst>
      <p:ext uri="{BB962C8B-B14F-4D97-AF65-F5344CB8AC3E}">
        <p14:creationId xmlns:p14="http://schemas.microsoft.com/office/powerpoint/2010/main" val="2390651259"/>
      </p:ext>
    </p:extLst>
  </p:cSld>
  <p:clrMapOvr>
    <a:masterClrMapping/>
  </p:clrMapOvr>
  <p:transition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2819400" cy="5715000"/>
          </a:xfrm>
        </p:spPr>
        <p:txBody>
          <a:bodyPr>
            <a:noAutofit/>
          </a:bodyPr>
          <a:lstStyle/>
          <a:p>
            <a:pPr algn="just"/>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TTYT QH, </a:t>
            </a:r>
            <a:r>
              <a:rPr lang="en-US" dirty="0" err="1">
                <a:latin typeface="Times New Roman" pitchFamily="18" charset="0"/>
                <a:cs typeface="Times New Roman" pitchFamily="18" charset="0"/>
              </a:rPr>
              <a:t>thị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Trạm</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XP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YTTH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KH.</a:t>
            </a:r>
          </a:p>
          <a:p>
            <a:pPr marL="0" indent="0" algn="just">
              <a:spcBef>
                <a:spcPts val="500"/>
              </a:spcBef>
              <a:buNone/>
            </a:pPr>
            <a:endParaRPr lang="en-US" dirty="0">
              <a:latin typeface="Times New Roman" pitchFamily="18" charset="0"/>
              <a:ea typeface="Verdana" pitchFamily="34" charset="0"/>
              <a:cs typeface="Times New Roman" pitchFamily="18" charset="0"/>
            </a:endParaRPr>
          </a:p>
          <a:p>
            <a:pPr marL="0" indent="0" algn="just">
              <a:spcBef>
                <a:spcPts val="500"/>
              </a:spcBef>
              <a:buNone/>
            </a:pPr>
            <a:endParaRPr lang="en-US" dirty="0">
              <a:latin typeface="Times New Roman" pitchFamily="18" charset="0"/>
              <a:ea typeface="Verdana" pitchFamily="34" charset="0"/>
              <a:cs typeface="Times New Roman" pitchFamily="18" charset="0"/>
            </a:endParaRPr>
          </a:p>
          <a:p>
            <a:endParaRPr lang="en-US" dirty="0">
              <a:latin typeface="Times New Roman" pitchFamily="18" charset="0"/>
              <a:cs typeface="Times New Roman" pitchFamily="18" charset="0"/>
            </a:endParaRPr>
          </a:p>
        </p:txBody>
      </p:sp>
      <p:sp>
        <p:nvSpPr>
          <p:cNvPr id="2050" name="AutoShape 2" descr="Káº¿t quáº£ hÃ¬nh áº£nh cho hoat ÄÃ´ng tiÃªm chá»§ng trong trÆ°á»ng há»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Káº¿t quáº£ hÃ¬nh áº£nh cho hoat ÄÃ´ng tiÃªm chá»§ng trong trÆ°á»ng há»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descr="Káº¿t quáº£ hÃ¬nh áº£nh cho hoat ÄÃ´ng tiÃªm chá»§ng trong trÆ°á»ng há»c"/>
          <p:cNvPicPr>
            <a:picLocks noChangeAspect="1" noChangeArrowheads="1"/>
          </p:cNvPicPr>
          <p:nvPr/>
        </p:nvPicPr>
        <p:blipFill>
          <a:blip r:embed="rId3"/>
          <a:srcRect/>
          <a:stretch>
            <a:fillRect/>
          </a:stretch>
        </p:blipFill>
        <p:spPr bwMode="auto">
          <a:xfrm>
            <a:off x="3124200" y="1371600"/>
            <a:ext cx="5791200" cy="5040432"/>
          </a:xfrm>
          <a:prstGeom prst="rect">
            <a:avLst/>
          </a:prstGeom>
          <a:noFill/>
        </p:spPr>
      </p:pic>
      <p:sp>
        <p:nvSpPr>
          <p:cNvPr id="8" name="Title 1"/>
          <p:cNvSpPr>
            <a:spLocks noGrp="1"/>
          </p:cNvSpPr>
          <p:nvPr>
            <p:ph type="title"/>
          </p:nvPr>
        </p:nvSpPr>
        <p:spPr>
          <a:xfrm>
            <a:off x="0" y="0"/>
            <a:ext cx="9144000" cy="762000"/>
          </a:xfrm>
          <a:gradFill rotWithShape="1">
            <a:gsLst>
              <a:gs pos="0">
                <a:srgbClr val="00FFFF"/>
              </a:gs>
              <a:gs pos="50000">
                <a:srgbClr val="FFFFFF"/>
              </a:gs>
              <a:gs pos="100000">
                <a:srgbClr val="00FFFF"/>
              </a:gs>
            </a:gsLst>
            <a:lin ang="540000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800000"/>
            </a:extrusionClr>
          </a:sp3d>
        </p:spPr>
        <p:txBody>
          <a:bodyPr lIns="91436" tIns="45719" rIns="91436" bIns="45719" anchor="ctr">
            <a:flatTx/>
          </a:bodyPr>
          <a:lstStyle/>
          <a:p>
            <a:pPr defTabSz="912813"/>
            <a:r>
              <a:rPr lang="en-US" sz="2800" b="1" kern="1200">
                <a:solidFill>
                  <a:srgbClr val="FF0000"/>
                </a:solidFill>
                <a:latin typeface="Arial" charset="0"/>
                <a:ea typeface="+mn-ea"/>
                <a:cs typeface="Arial" charset="0"/>
              </a:rPr>
              <a:t>1. </a:t>
            </a:r>
            <a:r>
              <a:rPr lang="en-US" sz="2800" b="1" kern="1200">
                <a:solidFill>
                  <a:srgbClr val="0000CC"/>
                </a:solidFill>
                <a:latin typeface="Arial" charset="0"/>
                <a:ea typeface="+mn-ea"/>
                <a:cs typeface="Arial" charset="0"/>
              </a:rPr>
              <a:t>Nhiệm </a:t>
            </a:r>
            <a:r>
              <a:rPr lang="en-US" sz="2800" b="1" kern="1200" dirty="0" err="1">
                <a:solidFill>
                  <a:srgbClr val="0000CC"/>
                </a:solidFill>
                <a:latin typeface="Arial" charset="0"/>
                <a:ea typeface="+mn-ea"/>
                <a:cs typeface="Arial" charset="0"/>
              </a:rPr>
              <a:t>vụ</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của</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cán</a:t>
            </a:r>
            <a:r>
              <a:rPr lang="en-US" sz="2800" b="1" kern="1200" dirty="0">
                <a:solidFill>
                  <a:srgbClr val="0000CC"/>
                </a:solidFill>
                <a:latin typeface="Arial" charset="0"/>
                <a:ea typeface="+mn-ea"/>
                <a:cs typeface="Arial" charset="0"/>
              </a:rPr>
              <a:t> </a:t>
            </a:r>
            <a:r>
              <a:rPr lang="en-US" sz="2800" b="1" kern="1200" dirty="0" err="1">
                <a:solidFill>
                  <a:srgbClr val="0000CC"/>
                </a:solidFill>
                <a:latin typeface="Arial" charset="0"/>
                <a:ea typeface="+mn-ea"/>
                <a:cs typeface="Arial" charset="0"/>
              </a:rPr>
              <a:t>bộ</a:t>
            </a:r>
            <a:r>
              <a:rPr lang="en-US" sz="2800" b="1" kern="1200" dirty="0">
                <a:solidFill>
                  <a:srgbClr val="0000CC"/>
                </a:solidFill>
                <a:latin typeface="Arial" charset="0"/>
                <a:ea typeface="+mn-ea"/>
                <a:cs typeface="Arial" charset="0"/>
              </a:rPr>
              <a:t> YTTH</a:t>
            </a:r>
          </a:p>
        </p:txBody>
      </p:sp>
    </p:spTree>
    <p:extLst>
      <p:ext uri="{BB962C8B-B14F-4D97-AF65-F5344CB8AC3E}">
        <p14:creationId xmlns:p14="http://schemas.microsoft.com/office/powerpoint/2010/main" val="766004939"/>
      </p:ext>
    </p:extLst>
  </p:cSld>
  <p:clrMapOvr>
    <a:masterClrMapping/>
  </p:clrMapOvr>
  <p:transition>
    <p:random/>
  </p:transition>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8126</TotalTime>
  <Words>6542</Words>
  <Application>Microsoft Office PowerPoint</Application>
  <PresentationFormat>On-screen Show (4:3)</PresentationFormat>
  <Paragraphs>359</Paragraphs>
  <Slides>82</Slides>
  <Notes>29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2" baseType="lpstr">
      <vt:lpstr>MS PGothic</vt:lpstr>
      <vt:lpstr>.VnTime</vt:lpstr>
      <vt:lpstr>Arial</vt:lpstr>
      <vt:lpstr>Calibri</vt:lpstr>
      <vt:lpstr>Times New Roman</vt:lpstr>
      <vt:lpstr>Verdana</vt:lpstr>
      <vt:lpstr>Wingdings</vt:lpstr>
      <vt:lpstr>Wingdings 2</vt:lpstr>
      <vt:lpstr>Default Design</vt:lpstr>
      <vt:lpstr>Chart</vt:lpstr>
      <vt:lpstr>TẬP HUẤN CÔNG TÁC Y TẾ TRƯỜNG HỌC, AN TOÀN THỰC PHẨM, PHÒNG CHỐNG DỊCH BỆNH, PHÒNG CHỐNG TAI NẠN THƯƠNG TÍCH TRONG TRƯỜNG HỌC</vt:lpstr>
      <vt:lpstr>NỘI DUNG 1:  CÁC NỘI DUNG Y TẾ HỌC ĐƯỜNG TRONG TRƯỜNG HỌC  </vt:lpstr>
      <vt:lpstr>CÁC VĂN BẢN LIÊN QUAN</vt:lpstr>
      <vt:lpstr>Nhân viên Y tế trường học CẦN LÀM?</vt:lpstr>
      <vt:lpstr>1. Nhiệm vụ của cán bộ YTTH</vt:lpstr>
      <vt:lpstr>1. Nhiệm vụ của cán bộ YTTH</vt:lpstr>
      <vt:lpstr>1. Nhiệm vụ của cán bộ YTTH</vt:lpstr>
      <vt:lpstr>1. Nhiệm vụ của cán bộ YTTH</vt:lpstr>
      <vt:lpstr>1. Nhiệm vụ của cán bộ YTTH</vt:lpstr>
      <vt:lpstr>2. Hoàn thiện sổ sách, biểu mẫu tại phòng y tế</vt:lpstr>
      <vt:lpstr>SỔ THEO DÕI SỨC KHỎE HỌC SINH</vt:lpstr>
      <vt:lpstr>SỔ THEO DÕI SỨC KHỎE HỌC SINH</vt:lpstr>
      <vt:lpstr>SỔ TỔNG HỢP TÌNH TRẠNG SỨC KHỎE HỌC SINH</vt:lpstr>
      <vt:lpstr>2. Hoàn thiện sổ sách, biểu mẫu tại phòng y tế</vt:lpstr>
      <vt:lpstr>2. Hoàn thiện sổ sách, biểu mẫu tại phòng y tế</vt:lpstr>
      <vt:lpstr>2. Hoàn thiện sổ sách, biểu mẫu tại phòng y tế</vt:lpstr>
      <vt:lpstr>3. Các hoạt động chuyên môn</vt:lpstr>
      <vt:lpstr>3. Các hoạt động chuyên môn (tiếp theo)</vt:lpstr>
      <vt:lpstr>Phương pháp đánh giá tình trạng dinh dưỡng</vt:lpstr>
      <vt:lpstr>3. Các hoạt động chuyên môn (tiếp theo)</vt:lpstr>
      <vt:lpstr>PowerPoint Presentation</vt:lpstr>
      <vt:lpstr>3. Các hoạt động chuyên môn (tiếp theo)</vt:lpstr>
      <vt:lpstr>3. Các hoạt động chuyên môn (tiếp theo)</vt:lpstr>
      <vt:lpstr>3. Các hoạt động chuyên môn (tiếp theo)</vt:lpstr>
      <vt:lpstr>3. Các hoạt động chuyên môn (tiếp theo)</vt:lpstr>
      <vt:lpstr>3. Các hoạt động chuyên môn (tiếp theo)</vt:lpstr>
      <vt:lpstr>3. Các hoạt động chuyên môn (tiếp theo)</vt:lpstr>
      <vt:lpstr>3. Các hoạt động chuyên môn (tiếp theo)</vt:lpstr>
      <vt:lpstr>3. Các hoạt động chuyên môn (tiếp theo)</vt:lpstr>
      <vt:lpstr>4. Công tác thống kê báo cáo</vt:lpstr>
      <vt:lpstr>4. Công tác thống kê báo cáo</vt:lpstr>
      <vt:lpstr>4. Công tác thống kê báo cáo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TAI NẠN  THƯỜNG XẢY RA TRONG TRƯỜNG HỌC </vt:lpstr>
      <vt:lpstr>NHỮNG TAI NẠN THƯỜNG XẢY RA TRONG TRƯỜNG HỌC</vt:lpstr>
      <vt:lpstr>NHỮNG TAI NẠN THƯỜNG XẢY RA TRONG TRƯỜNG HỌC</vt:lpstr>
      <vt:lpstr>NHỮNG TAI NẠN THƯỜNG XẢY RA TRONG TRƯỜNG HỌC</vt:lpstr>
      <vt:lpstr>NHỮNG TAI NẠN THƯỜNG XẢY RA TRONG TRƯỜNG HỌC</vt:lpstr>
      <vt:lpstr>NHỮNG TAI NẠN THƯỜNG XẢY RA TRONG TRƯỜNG HỌC</vt:lpstr>
      <vt:lpstr>CÁCH PHÒNG TRÁNH NHỮNG TAI NẠN THƯỜNG XẢY RA TRONG TRƯỜNG HỌC</vt:lpstr>
      <vt:lpstr>CÁCH PHÒNG TRÁNH NHỮNG TAI NẠN THƯỜNG XẢY RA TRONG TRƯỜNG HỌC</vt:lpstr>
      <vt:lpstr>CÁCH PHÒNG TRÁNH NHỮNG TAI NẠN THƯỜNG XẢY RA TRONG TRƯỜNG HỌC</vt:lpstr>
      <vt:lpstr>CÁCH PHÒNG TRÁNH NHỮNG TAI NẠN THƯỜNG XẢY RA TRONG TRƯỜNG HỌC</vt:lpstr>
      <vt:lpstr>CÁCH PHÒNG TRÁNH NHỮNG TAI NẠN THƯỜNG XẢY RA TRONG TRƯỜNG HỌC</vt:lpstr>
      <vt:lpstr>CÁCH PHÒNG TRÁNH NHỮNG TAI NẠN THƯỜNG XẢY RA TRONG TRƯỜNG HỌC</vt:lpstr>
      <vt:lpstr>PowerPoint Presentation</vt:lpstr>
      <vt:lpstr>TRÂN TRỌNG CẢM ƠN!</vt:lpstr>
    </vt:vector>
  </TitlesOfParts>
  <Company>PHÒNG Y TẾ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TÁC</dc:title>
  <dc:creator>DINYH QUYET</dc:creator>
  <cp:lastModifiedBy>Administrator</cp:lastModifiedBy>
  <cp:revision>782</cp:revision>
  <dcterms:created xsi:type="dcterms:W3CDTF">2015-09-18T08:34:27Z</dcterms:created>
  <dcterms:modified xsi:type="dcterms:W3CDTF">2024-07-26T01:16:44Z</dcterms:modified>
</cp:coreProperties>
</file>