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55"/>
  </p:notesMasterIdLst>
  <p:sldIdLst>
    <p:sldId id="256" r:id="rId4"/>
    <p:sldId id="415" r:id="rId5"/>
    <p:sldId id="257" r:id="rId6"/>
    <p:sldId id="259" r:id="rId7"/>
    <p:sldId id="260" r:id="rId8"/>
    <p:sldId id="264" r:id="rId9"/>
    <p:sldId id="258" r:id="rId10"/>
    <p:sldId id="274" r:id="rId11"/>
    <p:sldId id="275" r:id="rId12"/>
    <p:sldId id="347" r:id="rId13"/>
    <p:sldId id="261" r:id="rId14"/>
    <p:sldId id="267" r:id="rId15"/>
    <p:sldId id="262" r:id="rId16"/>
    <p:sldId id="263" r:id="rId17"/>
    <p:sldId id="265" r:id="rId18"/>
    <p:sldId id="266" r:id="rId19"/>
    <p:sldId id="268" r:id="rId20"/>
    <p:sldId id="332" r:id="rId21"/>
    <p:sldId id="276" r:id="rId22"/>
    <p:sldId id="417" r:id="rId23"/>
    <p:sldId id="277" r:id="rId24"/>
    <p:sldId id="269" r:id="rId25"/>
    <p:sldId id="279" r:id="rId26"/>
    <p:sldId id="280" r:id="rId27"/>
    <p:sldId id="281" r:id="rId28"/>
    <p:sldId id="284" r:id="rId29"/>
    <p:sldId id="282" r:id="rId30"/>
    <p:sldId id="292" r:id="rId31"/>
    <p:sldId id="296" r:id="rId32"/>
    <p:sldId id="297" r:id="rId33"/>
    <p:sldId id="298" r:id="rId34"/>
    <p:sldId id="299" r:id="rId35"/>
    <p:sldId id="300" r:id="rId36"/>
    <p:sldId id="336" r:id="rId37"/>
    <p:sldId id="1044" r:id="rId38"/>
    <p:sldId id="312" r:id="rId39"/>
    <p:sldId id="313" r:id="rId40"/>
    <p:sldId id="348" r:id="rId41"/>
    <p:sldId id="315" r:id="rId42"/>
    <p:sldId id="316" r:id="rId43"/>
    <p:sldId id="339" r:id="rId44"/>
    <p:sldId id="318" r:id="rId45"/>
    <p:sldId id="320" r:id="rId46"/>
    <p:sldId id="340" r:id="rId47"/>
    <p:sldId id="1049" r:id="rId48"/>
    <p:sldId id="1065" r:id="rId49"/>
    <p:sldId id="1078" r:id="rId50"/>
    <p:sldId id="1079" r:id="rId51"/>
    <p:sldId id="342" r:id="rId52"/>
    <p:sldId id="1052" r:id="rId53"/>
    <p:sldId id="323" r:id="rId5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1770" y="11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slide" Target="slides/slide5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530190E-7B0D-436A-B1CE-D7632DC4E57C}" type="datetimeFigureOut">
              <a:rPr lang="en-US" smtClean="0"/>
              <a:t>7/19/2024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102DD1D-FAE0-4108-AE3A-A4711B17A6E4}" type="slidenum">
              <a:rPr lang="en-US" smtClean="0"/>
              <a:t>‹#›</a:t>
            </a:fld>
            <a:endParaRPr lang="en-US"/>
          </a:p>
        </p:txBody>
      </p:sp>
    </p:spTree>
    <p:extLst>
      <p:ext uri="{BB962C8B-B14F-4D97-AF65-F5344CB8AC3E}">
        <p14:creationId xmlns:p14="http://schemas.microsoft.com/office/powerpoint/2010/main" val="31626820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102DD1D-FAE0-4108-AE3A-A4711B17A6E4}" type="slidenum">
              <a:rPr lang="en-US" smtClean="0"/>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102DD1D-FAE0-4108-AE3A-A4711B17A6E4}" type="slidenum">
              <a:rPr lang="en-US" smtClean="0"/>
              <a:t>37</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102DD1D-FAE0-4108-AE3A-A4711B17A6E4}" type="slidenum">
              <a:rPr lang="en-US" smtClean="0"/>
              <a:t>38</a:t>
            </a:fld>
            <a:endParaRPr lang="en-US"/>
          </a:p>
        </p:txBody>
      </p:sp>
    </p:spTree>
    <p:extLst>
      <p:ext uri="{BB962C8B-B14F-4D97-AF65-F5344CB8AC3E}">
        <p14:creationId xmlns:p14="http://schemas.microsoft.com/office/powerpoint/2010/main" val="29587447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E4BE33-6240-4361-AC5C-C69803932E06}" type="slidenum">
              <a:rPr lang="en-US" smtClean="0"/>
              <a:pPr/>
              <a:t>2</a:t>
            </a:fld>
            <a:endParaRPr lang="en-US"/>
          </a:p>
        </p:txBody>
      </p:sp>
    </p:spTree>
    <p:extLst>
      <p:ext uri="{BB962C8B-B14F-4D97-AF65-F5344CB8AC3E}">
        <p14:creationId xmlns:p14="http://schemas.microsoft.com/office/powerpoint/2010/main" val="6920970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102DD1D-FAE0-4108-AE3A-A4711B17A6E4}" type="slidenum">
              <a:rPr lang="en-US" smtClean="0"/>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102DD1D-FAE0-4108-AE3A-A4711B17A6E4}" type="slidenum">
              <a:rPr lang="en-US" smtClean="0"/>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102DD1D-FAE0-4108-AE3A-A4711B17A6E4}" type="slidenum">
              <a:rPr lang="en-US" smtClean="0"/>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102DD1D-FAE0-4108-AE3A-A4711B17A6E4}" type="slidenum">
              <a:rPr lang="en-US" smtClean="0"/>
              <a:t>10</a:t>
            </a:fld>
            <a:endParaRPr lang="en-US"/>
          </a:p>
        </p:txBody>
      </p:sp>
    </p:spTree>
    <p:extLst>
      <p:ext uri="{BB962C8B-B14F-4D97-AF65-F5344CB8AC3E}">
        <p14:creationId xmlns:p14="http://schemas.microsoft.com/office/powerpoint/2010/main" val="37567899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102DD1D-FAE0-4108-AE3A-A4711B17A6E4}" type="slidenum">
              <a:rPr lang="en-US" smtClean="0"/>
              <a:t>12</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102DD1D-FAE0-4108-AE3A-A4711B17A6E4}" type="slidenum">
              <a:rPr lang="en-US" smtClean="0"/>
              <a:t>19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102DD1D-FAE0-4108-AE3A-A4711B17A6E4}" type="slidenum">
              <a:rPr lang="en-US" smtClean="0"/>
              <a:t>20</a:t>
            </a:fld>
            <a:endParaRPr lang="en-US"/>
          </a:p>
        </p:txBody>
      </p:sp>
    </p:spTree>
    <p:extLst>
      <p:ext uri="{BB962C8B-B14F-4D97-AF65-F5344CB8AC3E}">
        <p14:creationId xmlns:p14="http://schemas.microsoft.com/office/powerpoint/2010/main" val="33566947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8B3A96E5-2806-476B-B7E1-5AA22AC373F3}" type="datetimeFigureOut">
              <a:rPr lang="en-US" smtClean="0"/>
              <a:pPr>
                <a:defRPr/>
              </a:pPr>
              <a:t>7/19/2024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9589796-0CE5-4426-9ABB-AC4471B38F35}" type="slidenum">
              <a:rPr lang="en-US" altLang="vi-VN" smtClean="0"/>
              <a:pPr>
                <a:defRPr/>
              </a:pPr>
              <a:t>‹#›</a:t>
            </a:fld>
            <a:endParaRPr lang="en-US" altLang="vi-VN"/>
          </a:p>
        </p:txBody>
      </p:sp>
    </p:spTree>
    <p:extLst>
      <p:ext uri="{BB962C8B-B14F-4D97-AF65-F5344CB8AC3E}">
        <p14:creationId xmlns:p14="http://schemas.microsoft.com/office/powerpoint/2010/main" val="3736370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9BFD4BCD-6BF6-4D7B-A321-964386D96260}" type="datetimeFigureOut">
              <a:rPr lang="en-US" smtClean="0"/>
              <a:pPr>
                <a:defRPr/>
              </a:pPr>
              <a:t>7/19/2024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1C538EE-8E78-4C2E-AA66-2425BD1E74DB}" type="slidenum">
              <a:rPr lang="en-US" altLang="vi-VN" smtClean="0"/>
              <a:pPr>
                <a:defRPr/>
              </a:pPr>
              <a:t>‹#›</a:t>
            </a:fld>
            <a:endParaRPr lang="en-US" altLang="vi-VN"/>
          </a:p>
        </p:txBody>
      </p:sp>
    </p:spTree>
    <p:extLst>
      <p:ext uri="{BB962C8B-B14F-4D97-AF65-F5344CB8AC3E}">
        <p14:creationId xmlns:p14="http://schemas.microsoft.com/office/powerpoint/2010/main" val="12515838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3C6B0412-585D-4C31-8348-109F4EDA3324}" type="datetimeFigureOut">
              <a:rPr lang="en-US" smtClean="0"/>
              <a:pPr>
                <a:defRPr/>
              </a:pPr>
              <a:t>7/19/2024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9464E21-1384-46B4-B2CB-7FDB5381976F}" type="slidenum">
              <a:rPr lang="en-US" altLang="vi-VN" smtClean="0"/>
              <a:pPr>
                <a:defRPr/>
              </a:pPr>
              <a:t>‹#›</a:t>
            </a:fld>
            <a:endParaRPr lang="en-US" altLang="vi-VN"/>
          </a:p>
        </p:txBody>
      </p:sp>
    </p:spTree>
    <p:extLst>
      <p:ext uri="{BB962C8B-B14F-4D97-AF65-F5344CB8AC3E}">
        <p14:creationId xmlns:p14="http://schemas.microsoft.com/office/powerpoint/2010/main" val="7282823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2DACECFC-0D99-437A-96F8-CC4872AD5BA8}" type="datetimeFigureOut">
              <a:rPr lang="en-US" smtClean="0"/>
              <a:pPr>
                <a:defRPr/>
              </a:pPr>
              <a:t>7/19/2024</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2BA4599-D268-46D8-8D51-09CCD5FB65C8}" type="slidenum">
              <a:rPr lang="en-US" altLang="vi-VN" smtClean="0"/>
              <a:pPr>
                <a:defRPr/>
              </a:pPr>
              <a:t>‹#›</a:t>
            </a:fld>
            <a:endParaRPr lang="en-US" altLang="vi-VN"/>
          </a:p>
        </p:txBody>
      </p:sp>
    </p:spTree>
    <p:extLst>
      <p:ext uri="{BB962C8B-B14F-4D97-AF65-F5344CB8AC3E}">
        <p14:creationId xmlns:p14="http://schemas.microsoft.com/office/powerpoint/2010/main" val="14687505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80C34197-18F4-443A-A3A6-5D1F888B22CA}" type="datetimeFigureOut">
              <a:rPr lang="en-US" smtClean="0"/>
              <a:pPr>
                <a:defRPr/>
              </a:pPr>
              <a:t>7/19/2024</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A7EB063E-9F68-47C4-8479-6E8F0356563B}" type="slidenum">
              <a:rPr lang="en-US" altLang="vi-VN" smtClean="0"/>
              <a:pPr>
                <a:defRPr/>
              </a:pPr>
              <a:t>‹#›</a:t>
            </a:fld>
            <a:endParaRPr lang="en-US" altLang="vi-VN"/>
          </a:p>
        </p:txBody>
      </p:sp>
    </p:spTree>
    <p:extLst>
      <p:ext uri="{BB962C8B-B14F-4D97-AF65-F5344CB8AC3E}">
        <p14:creationId xmlns:p14="http://schemas.microsoft.com/office/powerpoint/2010/main" val="13048514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A38D2B8D-8909-4272-A2DE-38512CB7C91F}" type="datetimeFigureOut">
              <a:rPr lang="en-US" smtClean="0"/>
              <a:pPr>
                <a:defRPr/>
              </a:pPr>
              <a:t>7/19/2024</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20F8AE01-88EF-43FB-BFE6-6DC4E6AFB093}" type="slidenum">
              <a:rPr lang="en-US" altLang="vi-VN" smtClean="0"/>
              <a:pPr>
                <a:defRPr/>
              </a:pPr>
              <a:t>‹#›</a:t>
            </a:fld>
            <a:endParaRPr lang="en-US" altLang="vi-VN"/>
          </a:p>
        </p:txBody>
      </p:sp>
    </p:spTree>
    <p:extLst>
      <p:ext uri="{BB962C8B-B14F-4D97-AF65-F5344CB8AC3E}">
        <p14:creationId xmlns:p14="http://schemas.microsoft.com/office/powerpoint/2010/main" val="11381363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E5DF5417-25F7-4035-AD08-063F8ADBD895}" type="datetimeFigureOut">
              <a:rPr lang="en-US" smtClean="0"/>
              <a:pPr>
                <a:defRPr/>
              </a:pPr>
              <a:t>7/19/2024</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81DE932E-B24B-4BFF-9018-0E11B91397C3}" type="slidenum">
              <a:rPr lang="en-US" altLang="vi-VN" smtClean="0"/>
              <a:pPr>
                <a:defRPr/>
              </a:pPr>
              <a:t>‹#›</a:t>
            </a:fld>
            <a:endParaRPr lang="en-US" altLang="vi-VN"/>
          </a:p>
        </p:txBody>
      </p:sp>
    </p:spTree>
    <p:extLst>
      <p:ext uri="{BB962C8B-B14F-4D97-AF65-F5344CB8AC3E}">
        <p14:creationId xmlns:p14="http://schemas.microsoft.com/office/powerpoint/2010/main" val="8951590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A7EB9C45-BD5A-4199-9252-EA015106DE0B}" type="datetimeFigureOut">
              <a:rPr lang="en-US" smtClean="0"/>
              <a:pPr>
                <a:defRPr/>
              </a:pPr>
              <a:t>7/19/2024</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048399F-D6F4-42BF-B9A3-64ACF335A18E}" type="slidenum">
              <a:rPr lang="en-US" altLang="vi-VN" smtClean="0"/>
              <a:pPr>
                <a:defRPr/>
              </a:pPr>
              <a:t>‹#›</a:t>
            </a:fld>
            <a:endParaRPr lang="en-US" altLang="vi-VN"/>
          </a:p>
        </p:txBody>
      </p:sp>
    </p:spTree>
    <p:extLst>
      <p:ext uri="{BB962C8B-B14F-4D97-AF65-F5344CB8AC3E}">
        <p14:creationId xmlns:p14="http://schemas.microsoft.com/office/powerpoint/2010/main" val="5015319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BAC63C01-1CC6-40ED-9764-63E89CDD67CE}" type="datetimeFigureOut">
              <a:rPr lang="en-US" smtClean="0"/>
              <a:pPr>
                <a:defRPr/>
              </a:pPr>
              <a:t>7/19/2024</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BB16C5B-F16D-4785-94B1-4809EE683A2B}" type="slidenum">
              <a:rPr lang="en-US" altLang="vi-VN" smtClean="0"/>
              <a:pPr>
                <a:defRPr/>
              </a:pPr>
              <a:t>‹#›</a:t>
            </a:fld>
            <a:endParaRPr lang="en-US" altLang="vi-VN"/>
          </a:p>
        </p:txBody>
      </p:sp>
    </p:spTree>
    <p:extLst>
      <p:ext uri="{BB962C8B-B14F-4D97-AF65-F5344CB8AC3E}">
        <p14:creationId xmlns:p14="http://schemas.microsoft.com/office/powerpoint/2010/main" val="19497671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556120B9-A797-496D-9CC4-DC5B26F3B35C}" type="datetimeFigureOut">
              <a:rPr lang="en-US" smtClean="0"/>
              <a:pPr>
                <a:defRPr/>
              </a:pPr>
              <a:t>7/19/2024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00D7811-5D8E-4F2F-B4F1-C9302EA99C52}" type="slidenum">
              <a:rPr lang="en-US" altLang="vi-VN" smtClean="0"/>
              <a:pPr>
                <a:defRPr/>
              </a:pPr>
              <a:t>‹#›</a:t>
            </a:fld>
            <a:endParaRPr lang="en-US" altLang="vi-VN"/>
          </a:p>
        </p:txBody>
      </p:sp>
    </p:spTree>
    <p:extLst>
      <p:ext uri="{BB962C8B-B14F-4D97-AF65-F5344CB8AC3E}">
        <p14:creationId xmlns:p14="http://schemas.microsoft.com/office/powerpoint/2010/main" val="4699359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D709FB32-28DA-4D41-A077-1E13C7E943D4}" type="datetimeFigureOut">
              <a:rPr lang="en-US" smtClean="0"/>
              <a:pPr>
                <a:defRPr/>
              </a:pPr>
              <a:t>7/19/2024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3A749E3-C0BB-4B4E-8BD1-07E50BCB6E2B}" type="slidenum">
              <a:rPr lang="en-US" altLang="vi-VN" smtClean="0"/>
              <a:pPr>
                <a:defRPr/>
              </a:pPr>
              <a:t>‹#›</a:t>
            </a:fld>
            <a:endParaRPr lang="en-US" altLang="vi-VN"/>
          </a:p>
        </p:txBody>
      </p:sp>
    </p:spTree>
    <p:extLst>
      <p:ext uri="{BB962C8B-B14F-4D97-AF65-F5344CB8AC3E}">
        <p14:creationId xmlns:p14="http://schemas.microsoft.com/office/powerpoint/2010/main" val="4591234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824B0-3492-B345-4C12-DD5A5FF1EF8A}"/>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vi-VN"/>
          </a:p>
        </p:txBody>
      </p:sp>
      <p:sp>
        <p:nvSpPr>
          <p:cNvPr id="3" name="Subtitle 2">
            <a:extLst>
              <a:ext uri="{FF2B5EF4-FFF2-40B4-BE49-F238E27FC236}">
                <a16:creationId xmlns:a16="http://schemas.microsoft.com/office/drawing/2014/main" id="{00086FC9-1B88-BC6E-B7F8-EFF592F1AEC6}"/>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96E9CFFC-F78C-8F75-EC2D-0EFE31FF42DC}"/>
              </a:ext>
            </a:extLst>
          </p:cNvPr>
          <p:cNvSpPr>
            <a:spLocks noGrp="1"/>
          </p:cNvSpPr>
          <p:nvPr>
            <p:ph type="dt" sz="half" idx="10"/>
          </p:nvPr>
        </p:nvSpPr>
        <p:spPr/>
        <p:txBody>
          <a:bodyPr/>
          <a:lstStyle/>
          <a:p>
            <a:fld id="{9AD06014-6EFF-4F35-AF1A-D4059861DD3C}" type="datetimeFigureOut">
              <a:rPr lang="vi-VN" smtClean="0">
                <a:solidFill>
                  <a:prstClr val="black">
                    <a:tint val="82000"/>
                  </a:prstClr>
                </a:solidFill>
              </a:rPr>
              <a:pPr/>
              <a:t>19/07/2024</a:t>
            </a:fld>
            <a:endParaRPr lang="vi-VN">
              <a:solidFill>
                <a:prstClr val="black">
                  <a:tint val="82000"/>
                </a:prstClr>
              </a:solidFill>
            </a:endParaRPr>
          </a:p>
        </p:txBody>
      </p:sp>
      <p:sp>
        <p:nvSpPr>
          <p:cNvPr id="5" name="Footer Placeholder 4">
            <a:extLst>
              <a:ext uri="{FF2B5EF4-FFF2-40B4-BE49-F238E27FC236}">
                <a16:creationId xmlns:a16="http://schemas.microsoft.com/office/drawing/2014/main" id="{673354D8-C9B8-18CF-3836-0961246F9EB5}"/>
              </a:ext>
            </a:extLst>
          </p:cNvPr>
          <p:cNvSpPr>
            <a:spLocks noGrp="1"/>
          </p:cNvSpPr>
          <p:nvPr>
            <p:ph type="ftr" sz="quarter" idx="11"/>
          </p:nvPr>
        </p:nvSpPr>
        <p:spPr/>
        <p:txBody>
          <a:bodyPr/>
          <a:lstStyle/>
          <a:p>
            <a:endParaRPr lang="vi-VN">
              <a:solidFill>
                <a:prstClr val="black">
                  <a:tint val="82000"/>
                </a:prstClr>
              </a:solidFill>
            </a:endParaRPr>
          </a:p>
        </p:txBody>
      </p:sp>
      <p:sp>
        <p:nvSpPr>
          <p:cNvPr id="6" name="Slide Number Placeholder 5">
            <a:extLst>
              <a:ext uri="{FF2B5EF4-FFF2-40B4-BE49-F238E27FC236}">
                <a16:creationId xmlns:a16="http://schemas.microsoft.com/office/drawing/2014/main" id="{DFB82890-C571-F1C8-3CE1-94AF994C3858}"/>
              </a:ext>
            </a:extLst>
          </p:cNvPr>
          <p:cNvSpPr>
            <a:spLocks noGrp="1"/>
          </p:cNvSpPr>
          <p:nvPr>
            <p:ph type="sldNum" sz="quarter" idx="12"/>
          </p:nvPr>
        </p:nvSpPr>
        <p:spPr/>
        <p:txBody>
          <a:bodyPr/>
          <a:lstStyle/>
          <a:p>
            <a:fld id="{6DAFCBEB-8E9A-42EA-B7E3-7FA077BF9DC0}" type="slidenum">
              <a:rPr lang="vi-VN" smtClean="0">
                <a:solidFill>
                  <a:prstClr val="black">
                    <a:tint val="82000"/>
                  </a:prstClr>
                </a:solidFill>
              </a:rPr>
              <a:pPr/>
              <a:t>‹#›</a:t>
            </a:fld>
            <a:endParaRPr lang="vi-VN">
              <a:solidFill>
                <a:prstClr val="black">
                  <a:tint val="82000"/>
                </a:prstClr>
              </a:solidFill>
            </a:endParaRPr>
          </a:p>
        </p:txBody>
      </p:sp>
    </p:spTree>
    <p:extLst>
      <p:ext uri="{BB962C8B-B14F-4D97-AF65-F5344CB8AC3E}">
        <p14:creationId xmlns:p14="http://schemas.microsoft.com/office/powerpoint/2010/main" val="10953576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BDCC9-30D8-4803-4591-52D5280C6C45}"/>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C7DD9189-5D56-2DB7-65C0-B8974E7B4FA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081A3251-5E65-4559-9F86-DE1B1A6A2941}"/>
              </a:ext>
            </a:extLst>
          </p:cNvPr>
          <p:cNvSpPr>
            <a:spLocks noGrp="1"/>
          </p:cNvSpPr>
          <p:nvPr>
            <p:ph type="dt" sz="half" idx="10"/>
          </p:nvPr>
        </p:nvSpPr>
        <p:spPr/>
        <p:txBody>
          <a:bodyPr/>
          <a:lstStyle/>
          <a:p>
            <a:fld id="{9AD06014-6EFF-4F35-AF1A-D4059861DD3C}" type="datetimeFigureOut">
              <a:rPr lang="vi-VN" smtClean="0">
                <a:solidFill>
                  <a:prstClr val="black">
                    <a:tint val="82000"/>
                  </a:prstClr>
                </a:solidFill>
              </a:rPr>
              <a:pPr/>
              <a:t>19/07/2024</a:t>
            </a:fld>
            <a:endParaRPr lang="vi-VN">
              <a:solidFill>
                <a:prstClr val="black">
                  <a:tint val="82000"/>
                </a:prstClr>
              </a:solidFill>
            </a:endParaRPr>
          </a:p>
        </p:txBody>
      </p:sp>
      <p:sp>
        <p:nvSpPr>
          <p:cNvPr id="5" name="Footer Placeholder 4">
            <a:extLst>
              <a:ext uri="{FF2B5EF4-FFF2-40B4-BE49-F238E27FC236}">
                <a16:creationId xmlns:a16="http://schemas.microsoft.com/office/drawing/2014/main" id="{B73C3A2D-2E9B-9E61-2DBD-961423415B31}"/>
              </a:ext>
            </a:extLst>
          </p:cNvPr>
          <p:cNvSpPr>
            <a:spLocks noGrp="1"/>
          </p:cNvSpPr>
          <p:nvPr>
            <p:ph type="ftr" sz="quarter" idx="11"/>
          </p:nvPr>
        </p:nvSpPr>
        <p:spPr/>
        <p:txBody>
          <a:bodyPr/>
          <a:lstStyle/>
          <a:p>
            <a:endParaRPr lang="vi-VN">
              <a:solidFill>
                <a:prstClr val="black">
                  <a:tint val="82000"/>
                </a:prstClr>
              </a:solidFill>
            </a:endParaRPr>
          </a:p>
        </p:txBody>
      </p:sp>
      <p:sp>
        <p:nvSpPr>
          <p:cNvPr id="6" name="Slide Number Placeholder 5">
            <a:extLst>
              <a:ext uri="{FF2B5EF4-FFF2-40B4-BE49-F238E27FC236}">
                <a16:creationId xmlns:a16="http://schemas.microsoft.com/office/drawing/2014/main" id="{C5096629-8EF1-A8E1-267D-53444D105D33}"/>
              </a:ext>
            </a:extLst>
          </p:cNvPr>
          <p:cNvSpPr>
            <a:spLocks noGrp="1"/>
          </p:cNvSpPr>
          <p:nvPr>
            <p:ph type="sldNum" sz="quarter" idx="12"/>
          </p:nvPr>
        </p:nvSpPr>
        <p:spPr/>
        <p:txBody>
          <a:bodyPr/>
          <a:lstStyle/>
          <a:p>
            <a:fld id="{6DAFCBEB-8E9A-42EA-B7E3-7FA077BF9DC0}" type="slidenum">
              <a:rPr lang="vi-VN" smtClean="0">
                <a:solidFill>
                  <a:prstClr val="black">
                    <a:tint val="82000"/>
                  </a:prstClr>
                </a:solidFill>
              </a:rPr>
              <a:pPr/>
              <a:t>‹#›</a:t>
            </a:fld>
            <a:endParaRPr lang="vi-VN">
              <a:solidFill>
                <a:prstClr val="black">
                  <a:tint val="82000"/>
                </a:prstClr>
              </a:solidFill>
            </a:endParaRPr>
          </a:p>
        </p:txBody>
      </p:sp>
    </p:spTree>
    <p:extLst>
      <p:ext uri="{BB962C8B-B14F-4D97-AF65-F5344CB8AC3E}">
        <p14:creationId xmlns:p14="http://schemas.microsoft.com/office/powerpoint/2010/main" val="22683590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39A74-9586-FAC1-9663-1255AB2DA804}"/>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AFA91E75-5904-4863-9B37-16637D6ECF4F}"/>
              </a:ext>
            </a:extLst>
          </p:cNvPr>
          <p:cNvSpPr>
            <a:spLocks noGrp="1"/>
          </p:cNvSpPr>
          <p:nvPr>
            <p:ph type="body" idx="1"/>
          </p:nvPr>
        </p:nvSpPr>
        <p:spPr>
          <a:xfrm>
            <a:off x="623888" y="4589464"/>
            <a:ext cx="7886700" cy="150018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52C7E30-CF72-428B-121B-9F2B888F1AFA}"/>
              </a:ext>
            </a:extLst>
          </p:cNvPr>
          <p:cNvSpPr>
            <a:spLocks noGrp="1"/>
          </p:cNvSpPr>
          <p:nvPr>
            <p:ph type="dt" sz="half" idx="10"/>
          </p:nvPr>
        </p:nvSpPr>
        <p:spPr/>
        <p:txBody>
          <a:bodyPr/>
          <a:lstStyle/>
          <a:p>
            <a:fld id="{9AD06014-6EFF-4F35-AF1A-D4059861DD3C}" type="datetimeFigureOut">
              <a:rPr lang="vi-VN" smtClean="0">
                <a:solidFill>
                  <a:prstClr val="black">
                    <a:tint val="82000"/>
                  </a:prstClr>
                </a:solidFill>
              </a:rPr>
              <a:pPr/>
              <a:t>19/07/2024</a:t>
            </a:fld>
            <a:endParaRPr lang="vi-VN">
              <a:solidFill>
                <a:prstClr val="black">
                  <a:tint val="82000"/>
                </a:prstClr>
              </a:solidFill>
            </a:endParaRPr>
          </a:p>
        </p:txBody>
      </p:sp>
      <p:sp>
        <p:nvSpPr>
          <p:cNvPr id="5" name="Footer Placeholder 4">
            <a:extLst>
              <a:ext uri="{FF2B5EF4-FFF2-40B4-BE49-F238E27FC236}">
                <a16:creationId xmlns:a16="http://schemas.microsoft.com/office/drawing/2014/main" id="{51958F2B-8844-F4D0-1EC3-BC14269D0896}"/>
              </a:ext>
            </a:extLst>
          </p:cNvPr>
          <p:cNvSpPr>
            <a:spLocks noGrp="1"/>
          </p:cNvSpPr>
          <p:nvPr>
            <p:ph type="ftr" sz="quarter" idx="11"/>
          </p:nvPr>
        </p:nvSpPr>
        <p:spPr/>
        <p:txBody>
          <a:bodyPr/>
          <a:lstStyle/>
          <a:p>
            <a:endParaRPr lang="vi-VN">
              <a:solidFill>
                <a:prstClr val="black">
                  <a:tint val="82000"/>
                </a:prstClr>
              </a:solidFill>
            </a:endParaRPr>
          </a:p>
        </p:txBody>
      </p:sp>
      <p:sp>
        <p:nvSpPr>
          <p:cNvPr id="6" name="Slide Number Placeholder 5">
            <a:extLst>
              <a:ext uri="{FF2B5EF4-FFF2-40B4-BE49-F238E27FC236}">
                <a16:creationId xmlns:a16="http://schemas.microsoft.com/office/drawing/2014/main" id="{ED42BAEC-E61B-593F-D13C-13F900796A2C}"/>
              </a:ext>
            </a:extLst>
          </p:cNvPr>
          <p:cNvSpPr>
            <a:spLocks noGrp="1"/>
          </p:cNvSpPr>
          <p:nvPr>
            <p:ph type="sldNum" sz="quarter" idx="12"/>
          </p:nvPr>
        </p:nvSpPr>
        <p:spPr/>
        <p:txBody>
          <a:bodyPr/>
          <a:lstStyle/>
          <a:p>
            <a:fld id="{6DAFCBEB-8E9A-42EA-B7E3-7FA077BF9DC0}" type="slidenum">
              <a:rPr lang="vi-VN" smtClean="0">
                <a:solidFill>
                  <a:prstClr val="black">
                    <a:tint val="82000"/>
                  </a:prstClr>
                </a:solidFill>
              </a:rPr>
              <a:pPr/>
              <a:t>‹#›</a:t>
            </a:fld>
            <a:endParaRPr lang="vi-VN">
              <a:solidFill>
                <a:prstClr val="black">
                  <a:tint val="82000"/>
                </a:prstClr>
              </a:solidFill>
            </a:endParaRPr>
          </a:p>
        </p:txBody>
      </p:sp>
    </p:spTree>
    <p:extLst>
      <p:ext uri="{BB962C8B-B14F-4D97-AF65-F5344CB8AC3E}">
        <p14:creationId xmlns:p14="http://schemas.microsoft.com/office/powerpoint/2010/main" val="36295929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73780-DBB0-B491-64DD-4C23D942ACBA}"/>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501A34A8-19BE-7682-7125-3382E7DF6838}"/>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4396D8A1-E4B4-3271-A555-C19340EB2329}"/>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A08CEE49-BF10-5588-7EB1-5D8C57BF5F60}"/>
              </a:ext>
            </a:extLst>
          </p:cNvPr>
          <p:cNvSpPr>
            <a:spLocks noGrp="1"/>
          </p:cNvSpPr>
          <p:nvPr>
            <p:ph type="dt" sz="half" idx="10"/>
          </p:nvPr>
        </p:nvSpPr>
        <p:spPr/>
        <p:txBody>
          <a:bodyPr/>
          <a:lstStyle/>
          <a:p>
            <a:fld id="{9AD06014-6EFF-4F35-AF1A-D4059861DD3C}" type="datetimeFigureOut">
              <a:rPr lang="vi-VN" smtClean="0">
                <a:solidFill>
                  <a:prstClr val="black">
                    <a:tint val="82000"/>
                  </a:prstClr>
                </a:solidFill>
              </a:rPr>
              <a:pPr/>
              <a:t>19/07/2024</a:t>
            </a:fld>
            <a:endParaRPr lang="vi-VN">
              <a:solidFill>
                <a:prstClr val="black">
                  <a:tint val="82000"/>
                </a:prstClr>
              </a:solidFill>
            </a:endParaRPr>
          </a:p>
        </p:txBody>
      </p:sp>
      <p:sp>
        <p:nvSpPr>
          <p:cNvPr id="6" name="Footer Placeholder 5">
            <a:extLst>
              <a:ext uri="{FF2B5EF4-FFF2-40B4-BE49-F238E27FC236}">
                <a16:creationId xmlns:a16="http://schemas.microsoft.com/office/drawing/2014/main" id="{A640F9ED-466F-0EAA-806D-B71F632DBF33}"/>
              </a:ext>
            </a:extLst>
          </p:cNvPr>
          <p:cNvSpPr>
            <a:spLocks noGrp="1"/>
          </p:cNvSpPr>
          <p:nvPr>
            <p:ph type="ftr" sz="quarter" idx="11"/>
          </p:nvPr>
        </p:nvSpPr>
        <p:spPr/>
        <p:txBody>
          <a:bodyPr/>
          <a:lstStyle/>
          <a:p>
            <a:endParaRPr lang="vi-VN">
              <a:solidFill>
                <a:prstClr val="black">
                  <a:tint val="82000"/>
                </a:prstClr>
              </a:solidFill>
            </a:endParaRPr>
          </a:p>
        </p:txBody>
      </p:sp>
      <p:sp>
        <p:nvSpPr>
          <p:cNvPr id="7" name="Slide Number Placeholder 6">
            <a:extLst>
              <a:ext uri="{FF2B5EF4-FFF2-40B4-BE49-F238E27FC236}">
                <a16:creationId xmlns:a16="http://schemas.microsoft.com/office/drawing/2014/main" id="{02467E8F-4BB9-48D7-2C36-2253E046B14A}"/>
              </a:ext>
            </a:extLst>
          </p:cNvPr>
          <p:cNvSpPr>
            <a:spLocks noGrp="1"/>
          </p:cNvSpPr>
          <p:nvPr>
            <p:ph type="sldNum" sz="quarter" idx="12"/>
          </p:nvPr>
        </p:nvSpPr>
        <p:spPr/>
        <p:txBody>
          <a:bodyPr/>
          <a:lstStyle/>
          <a:p>
            <a:fld id="{6DAFCBEB-8E9A-42EA-B7E3-7FA077BF9DC0}" type="slidenum">
              <a:rPr lang="vi-VN" smtClean="0">
                <a:solidFill>
                  <a:prstClr val="black">
                    <a:tint val="82000"/>
                  </a:prstClr>
                </a:solidFill>
              </a:rPr>
              <a:pPr/>
              <a:t>‹#›</a:t>
            </a:fld>
            <a:endParaRPr lang="vi-VN">
              <a:solidFill>
                <a:prstClr val="black">
                  <a:tint val="82000"/>
                </a:prstClr>
              </a:solidFill>
            </a:endParaRPr>
          </a:p>
        </p:txBody>
      </p:sp>
    </p:spTree>
    <p:extLst>
      <p:ext uri="{BB962C8B-B14F-4D97-AF65-F5344CB8AC3E}">
        <p14:creationId xmlns:p14="http://schemas.microsoft.com/office/powerpoint/2010/main" val="10289348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27B18-A4F9-7FAE-6F0F-7B87755A3DFD}"/>
              </a:ext>
            </a:extLst>
          </p:cNvPr>
          <p:cNvSpPr>
            <a:spLocks noGrp="1"/>
          </p:cNvSpPr>
          <p:nvPr>
            <p:ph type="title"/>
          </p:nvPr>
        </p:nvSpPr>
        <p:spPr>
          <a:xfrm>
            <a:off x="629841" y="365126"/>
            <a:ext cx="78867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8D9D080F-7BDF-1208-518A-BBC94BC01C90}"/>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8DC241A2-DD6E-D62E-753B-EC9DE79470AB}"/>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66476C35-51A1-0556-03EF-96577ECCC3A4}"/>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52FB6455-EB83-BDFD-61B7-E26E656D420E}"/>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AF692200-D07C-B387-744D-D6AEACB50E88}"/>
              </a:ext>
            </a:extLst>
          </p:cNvPr>
          <p:cNvSpPr>
            <a:spLocks noGrp="1"/>
          </p:cNvSpPr>
          <p:nvPr>
            <p:ph type="dt" sz="half" idx="10"/>
          </p:nvPr>
        </p:nvSpPr>
        <p:spPr/>
        <p:txBody>
          <a:bodyPr/>
          <a:lstStyle/>
          <a:p>
            <a:fld id="{9AD06014-6EFF-4F35-AF1A-D4059861DD3C}" type="datetimeFigureOut">
              <a:rPr lang="vi-VN" smtClean="0">
                <a:solidFill>
                  <a:prstClr val="black">
                    <a:tint val="82000"/>
                  </a:prstClr>
                </a:solidFill>
              </a:rPr>
              <a:pPr/>
              <a:t>19/07/2024</a:t>
            </a:fld>
            <a:endParaRPr lang="vi-VN">
              <a:solidFill>
                <a:prstClr val="black">
                  <a:tint val="82000"/>
                </a:prstClr>
              </a:solidFill>
            </a:endParaRPr>
          </a:p>
        </p:txBody>
      </p:sp>
      <p:sp>
        <p:nvSpPr>
          <p:cNvPr id="8" name="Footer Placeholder 7">
            <a:extLst>
              <a:ext uri="{FF2B5EF4-FFF2-40B4-BE49-F238E27FC236}">
                <a16:creationId xmlns:a16="http://schemas.microsoft.com/office/drawing/2014/main" id="{D6007DA2-C9AF-E145-8DB1-C6EAC67CEC70}"/>
              </a:ext>
            </a:extLst>
          </p:cNvPr>
          <p:cNvSpPr>
            <a:spLocks noGrp="1"/>
          </p:cNvSpPr>
          <p:nvPr>
            <p:ph type="ftr" sz="quarter" idx="11"/>
          </p:nvPr>
        </p:nvSpPr>
        <p:spPr/>
        <p:txBody>
          <a:bodyPr/>
          <a:lstStyle/>
          <a:p>
            <a:endParaRPr lang="vi-VN">
              <a:solidFill>
                <a:prstClr val="black">
                  <a:tint val="82000"/>
                </a:prstClr>
              </a:solidFill>
            </a:endParaRPr>
          </a:p>
        </p:txBody>
      </p:sp>
      <p:sp>
        <p:nvSpPr>
          <p:cNvPr id="9" name="Slide Number Placeholder 8">
            <a:extLst>
              <a:ext uri="{FF2B5EF4-FFF2-40B4-BE49-F238E27FC236}">
                <a16:creationId xmlns:a16="http://schemas.microsoft.com/office/drawing/2014/main" id="{9B2847E3-4DAA-A2B7-45CA-726EA11B6710}"/>
              </a:ext>
            </a:extLst>
          </p:cNvPr>
          <p:cNvSpPr>
            <a:spLocks noGrp="1"/>
          </p:cNvSpPr>
          <p:nvPr>
            <p:ph type="sldNum" sz="quarter" idx="12"/>
          </p:nvPr>
        </p:nvSpPr>
        <p:spPr/>
        <p:txBody>
          <a:bodyPr/>
          <a:lstStyle/>
          <a:p>
            <a:fld id="{6DAFCBEB-8E9A-42EA-B7E3-7FA077BF9DC0}" type="slidenum">
              <a:rPr lang="vi-VN" smtClean="0">
                <a:solidFill>
                  <a:prstClr val="black">
                    <a:tint val="82000"/>
                  </a:prstClr>
                </a:solidFill>
              </a:rPr>
              <a:pPr/>
              <a:t>‹#›</a:t>
            </a:fld>
            <a:endParaRPr lang="vi-VN">
              <a:solidFill>
                <a:prstClr val="black">
                  <a:tint val="82000"/>
                </a:prstClr>
              </a:solidFill>
            </a:endParaRPr>
          </a:p>
        </p:txBody>
      </p:sp>
    </p:spTree>
    <p:extLst>
      <p:ext uri="{BB962C8B-B14F-4D97-AF65-F5344CB8AC3E}">
        <p14:creationId xmlns:p14="http://schemas.microsoft.com/office/powerpoint/2010/main" val="1967504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69649-8DCA-B0B4-0874-10CBD12F8DD3}"/>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5555B81F-0D86-B360-894F-732A3179B76D}"/>
              </a:ext>
            </a:extLst>
          </p:cNvPr>
          <p:cNvSpPr>
            <a:spLocks noGrp="1"/>
          </p:cNvSpPr>
          <p:nvPr>
            <p:ph type="dt" sz="half" idx="10"/>
          </p:nvPr>
        </p:nvSpPr>
        <p:spPr/>
        <p:txBody>
          <a:bodyPr/>
          <a:lstStyle/>
          <a:p>
            <a:fld id="{9AD06014-6EFF-4F35-AF1A-D4059861DD3C}" type="datetimeFigureOut">
              <a:rPr lang="vi-VN" smtClean="0">
                <a:solidFill>
                  <a:prstClr val="black">
                    <a:tint val="82000"/>
                  </a:prstClr>
                </a:solidFill>
              </a:rPr>
              <a:pPr/>
              <a:t>19/07/2024</a:t>
            </a:fld>
            <a:endParaRPr lang="vi-VN">
              <a:solidFill>
                <a:prstClr val="black">
                  <a:tint val="82000"/>
                </a:prstClr>
              </a:solidFill>
            </a:endParaRPr>
          </a:p>
        </p:txBody>
      </p:sp>
      <p:sp>
        <p:nvSpPr>
          <p:cNvPr id="4" name="Footer Placeholder 3">
            <a:extLst>
              <a:ext uri="{FF2B5EF4-FFF2-40B4-BE49-F238E27FC236}">
                <a16:creationId xmlns:a16="http://schemas.microsoft.com/office/drawing/2014/main" id="{4C089669-8A7A-3A73-E0F7-E46F3D3742C9}"/>
              </a:ext>
            </a:extLst>
          </p:cNvPr>
          <p:cNvSpPr>
            <a:spLocks noGrp="1"/>
          </p:cNvSpPr>
          <p:nvPr>
            <p:ph type="ftr" sz="quarter" idx="11"/>
          </p:nvPr>
        </p:nvSpPr>
        <p:spPr/>
        <p:txBody>
          <a:bodyPr/>
          <a:lstStyle/>
          <a:p>
            <a:endParaRPr lang="vi-VN">
              <a:solidFill>
                <a:prstClr val="black">
                  <a:tint val="82000"/>
                </a:prstClr>
              </a:solidFill>
            </a:endParaRPr>
          </a:p>
        </p:txBody>
      </p:sp>
      <p:sp>
        <p:nvSpPr>
          <p:cNvPr id="5" name="Slide Number Placeholder 4">
            <a:extLst>
              <a:ext uri="{FF2B5EF4-FFF2-40B4-BE49-F238E27FC236}">
                <a16:creationId xmlns:a16="http://schemas.microsoft.com/office/drawing/2014/main" id="{6ACDF556-49FE-7174-4421-660AFB1D4957}"/>
              </a:ext>
            </a:extLst>
          </p:cNvPr>
          <p:cNvSpPr>
            <a:spLocks noGrp="1"/>
          </p:cNvSpPr>
          <p:nvPr>
            <p:ph type="sldNum" sz="quarter" idx="12"/>
          </p:nvPr>
        </p:nvSpPr>
        <p:spPr/>
        <p:txBody>
          <a:bodyPr/>
          <a:lstStyle/>
          <a:p>
            <a:fld id="{6DAFCBEB-8E9A-42EA-B7E3-7FA077BF9DC0}" type="slidenum">
              <a:rPr lang="vi-VN" smtClean="0">
                <a:solidFill>
                  <a:prstClr val="black">
                    <a:tint val="82000"/>
                  </a:prstClr>
                </a:solidFill>
              </a:rPr>
              <a:pPr/>
              <a:t>‹#›</a:t>
            </a:fld>
            <a:endParaRPr lang="vi-VN">
              <a:solidFill>
                <a:prstClr val="black">
                  <a:tint val="82000"/>
                </a:prstClr>
              </a:solidFill>
            </a:endParaRPr>
          </a:p>
        </p:txBody>
      </p:sp>
    </p:spTree>
    <p:extLst>
      <p:ext uri="{BB962C8B-B14F-4D97-AF65-F5344CB8AC3E}">
        <p14:creationId xmlns:p14="http://schemas.microsoft.com/office/powerpoint/2010/main" val="25894955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8D4F01-ACF4-8B99-B91E-5A4A49A46587}"/>
              </a:ext>
            </a:extLst>
          </p:cNvPr>
          <p:cNvSpPr>
            <a:spLocks noGrp="1"/>
          </p:cNvSpPr>
          <p:nvPr>
            <p:ph type="dt" sz="half" idx="10"/>
          </p:nvPr>
        </p:nvSpPr>
        <p:spPr/>
        <p:txBody>
          <a:bodyPr/>
          <a:lstStyle/>
          <a:p>
            <a:fld id="{9AD06014-6EFF-4F35-AF1A-D4059861DD3C}" type="datetimeFigureOut">
              <a:rPr lang="vi-VN" smtClean="0">
                <a:solidFill>
                  <a:prstClr val="black">
                    <a:tint val="82000"/>
                  </a:prstClr>
                </a:solidFill>
              </a:rPr>
              <a:pPr/>
              <a:t>19/07/2024</a:t>
            </a:fld>
            <a:endParaRPr lang="vi-VN">
              <a:solidFill>
                <a:prstClr val="black">
                  <a:tint val="82000"/>
                </a:prstClr>
              </a:solidFill>
            </a:endParaRPr>
          </a:p>
        </p:txBody>
      </p:sp>
      <p:sp>
        <p:nvSpPr>
          <p:cNvPr id="3" name="Footer Placeholder 2">
            <a:extLst>
              <a:ext uri="{FF2B5EF4-FFF2-40B4-BE49-F238E27FC236}">
                <a16:creationId xmlns:a16="http://schemas.microsoft.com/office/drawing/2014/main" id="{197E5813-5F6D-F731-2A2D-97828BD0C085}"/>
              </a:ext>
            </a:extLst>
          </p:cNvPr>
          <p:cNvSpPr>
            <a:spLocks noGrp="1"/>
          </p:cNvSpPr>
          <p:nvPr>
            <p:ph type="ftr" sz="quarter" idx="11"/>
          </p:nvPr>
        </p:nvSpPr>
        <p:spPr/>
        <p:txBody>
          <a:bodyPr/>
          <a:lstStyle/>
          <a:p>
            <a:endParaRPr lang="vi-VN">
              <a:solidFill>
                <a:prstClr val="black">
                  <a:tint val="82000"/>
                </a:prstClr>
              </a:solidFill>
            </a:endParaRPr>
          </a:p>
        </p:txBody>
      </p:sp>
      <p:sp>
        <p:nvSpPr>
          <p:cNvPr id="4" name="Slide Number Placeholder 3">
            <a:extLst>
              <a:ext uri="{FF2B5EF4-FFF2-40B4-BE49-F238E27FC236}">
                <a16:creationId xmlns:a16="http://schemas.microsoft.com/office/drawing/2014/main" id="{DFE242AA-74BA-E975-22F3-9783E1D39372}"/>
              </a:ext>
            </a:extLst>
          </p:cNvPr>
          <p:cNvSpPr>
            <a:spLocks noGrp="1"/>
          </p:cNvSpPr>
          <p:nvPr>
            <p:ph type="sldNum" sz="quarter" idx="12"/>
          </p:nvPr>
        </p:nvSpPr>
        <p:spPr/>
        <p:txBody>
          <a:bodyPr/>
          <a:lstStyle/>
          <a:p>
            <a:fld id="{6DAFCBEB-8E9A-42EA-B7E3-7FA077BF9DC0}" type="slidenum">
              <a:rPr lang="vi-VN" smtClean="0">
                <a:solidFill>
                  <a:prstClr val="black">
                    <a:tint val="82000"/>
                  </a:prstClr>
                </a:solidFill>
              </a:rPr>
              <a:pPr/>
              <a:t>‹#›</a:t>
            </a:fld>
            <a:endParaRPr lang="vi-VN">
              <a:solidFill>
                <a:prstClr val="black">
                  <a:tint val="82000"/>
                </a:prstClr>
              </a:solidFill>
            </a:endParaRPr>
          </a:p>
        </p:txBody>
      </p:sp>
    </p:spTree>
    <p:extLst>
      <p:ext uri="{BB962C8B-B14F-4D97-AF65-F5344CB8AC3E}">
        <p14:creationId xmlns:p14="http://schemas.microsoft.com/office/powerpoint/2010/main" val="17250644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A9B7F-592B-9BB6-4ECA-EEF9C2A3D0D6}"/>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9F55E4A7-4185-10D6-9DC4-9742F39AFA50}"/>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6B47CA79-2E47-56E3-BB20-9308E59AE752}"/>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BDE24F82-18F4-770B-75D4-4C3F94E3275C}"/>
              </a:ext>
            </a:extLst>
          </p:cNvPr>
          <p:cNvSpPr>
            <a:spLocks noGrp="1"/>
          </p:cNvSpPr>
          <p:nvPr>
            <p:ph type="dt" sz="half" idx="10"/>
          </p:nvPr>
        </p:nvSpPr>
        <p:spPr/>
        <p:txBody>
          <a:bodyPr/>
          <a:lstStyle/>
          <a:p>
            <a:fld id="{9AD06014-6EFF-4F35-AF1A-D4059861DD3C}" type="datetimeFigureOut">
              <a:rPr lang="vi-VN" smtClean="0">
                <a:solidFill>
                  <a:prstClr val="black">
                    <a:tint val="82000"/>
                  </a:prstClr>
                </a:solidFill>
              </a:rPr>
              <a:pPr/>
              <a:t>19/07/2024</a:t>
            </a:fld>
            <a:endParaRPr lang="vi-VN">
              <a:solidFill>
                <a:prstClr val="black">
                  <a:tint val="82000"/>
                </a:prstClr>
              </a:solidFill>
            </a:endParaRPr>
          </a:p>
        </p:txBody>
      </p:sp>
      <p:sp>
        <p:nvSpPr>
          <p:cNvPr id="6" name="Footer Placeholder 5">
            <a:extLst>
              <a:ext uri="{FF2B5EF4-FFF2-40B4-BE49-F238E27FC236}">
                <a16:creationId xmlns:a16="http://schemas.microsoft.com/office/drawing/2014/main" id="{CCA7B69F-5EBD-58CE-ECC6-F6B3305D59DA}"/>
              </a:ext>
            </a:extLst>
          </p:cNvPr>
          <p:cNvSpPr>
            <a:spLocks noGrp="1"/>
          </p:cNvSpPr>
          <p:nvPr>
            <p:ph type="ftr" sz="quarter" idx="11"/>
          </p:nvPr>
        </p:nvSpPr>
        <p:spPr/>
        <p:txBody>
          <a:bodyPr/>
          <a:lstStyle/>
          <a:p>
            <a:endParaRPr lang="vi-VN">
              <a:solidFill>
                <a:prstClr val="black">
                  <a:tint val="82000"/>
                </a:prstClr>
              </a:solidFill>
            </a:endParaRPr>
          </a:p>
        </p:txBody>
      </p:sp>
      <p:sp>
        <p:nvSpPr>
          <p:cNvPr id="7" name="Slide Number Placeholder 6">
            <a:extLst>
              <a:ext uri="{FF2B5EF4-FFF2-40B4-BE49-F238E27FC236}">
                <a16:creationId xmlns:a16="http://schemas.microsoft.com/office/drawing/2014/main" id="{A1B7788D-ECB7-717C-963D-0A25FDD57324}"/>
              </a:ext>
            </a:extLst>
          </p:cNvPr>
          <p:cNvSpPr>
            <a:spLocks noGrp="1"/>
          </p:cNvSpPr>
          <p:nvPr>
            <p:ph type="sldNum" sz="quarter" idx="12"/>
          </p:nvPr>
        </p:nvSpPr>
        <p:spPr/>
        <p:txBody>
          <a:bodyPr/>
          <a:lstStyle/>
          <a:p>
            <a:fld id="{6DAFCBEB-8E9A-42EA-B7E3-7FA077BF9DC0}" type="slidenum">
              <a:rPr lang="vi-VN" smtClean="0">
                <a:solidFill>
                  <a:prstClr val="black">
                    <a:tint val="82000"/>
                  </a:prstClr>
                </a:solidFill>
              </a:rPr>
              <a:pPr/>
              <a:t>‹#›</a:t>
            </a:fld>
            <a:endParaRPr lang="vi-VN">
              <a:solidFill>
                <a:prstClr val="black">
                  <a:tint val="82000"/>
                </a:prstClr>
              </a:solidFill>
            </a:endParaRPr>
          </a:p>
        </p:txBody>
      </p:sp>
    </p:spTree>
    <p:extLst>
      <p:ext uri="{BB962C8B-B14F-4D97-AF65-F5344CB8AC3E}">
        <p14:creationId xmlns:p14="http://schemas.microsoft.com/office/powerpoint/2010/main" val="4857300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F1F60-9A43-4317-C32A-016602777FF7}"/>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A59AEDBF-48B3-B890-C0D4-002D38932CEE}"/>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vi-VN"/>
          </a:p>
        </p:txBody>
      </p:sp>
      <p:sp>
        <p:nvSpPr>
          <p:cNvPr id="4" name="Text Placeholder 3">
            <a:extLst>
              <a:ext uri="{FF2B5EF4-FFF2-40B4-BE49-F238E27FC236}">
                <a16:creationId xmlns:a16="http://schemas.microsoft.com/office/drawing/2014/main" id="{8B28176E-896D-C599-3683-E3DB56B002A1}"/>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FFFB1745-DD9C-DAE7-37E5-53F62D4A7BFF}"/>
              </a:ext>
            </a:extLst>
          </p:cNvPr>
          <p:cNvSpPr>
            <a:spLocks noGrp="1"/>
          </p:cNvSpPr>
          <p:nvPr>
            <p:ph type="dt" sz="half" idx="10"/>
          </p:nvPr>
        </p:nvSpPr>
        <p:spPr/>
        <p:txBody>
          <a:bodyPr/>
          <a:lstStyle/>
          <a:p>
            <a:fld id="{9AD06014-6EFF-4F35-AF1A-D4059861DD3C}" type="datetimeFigureOut">
              <a:rPr lang="vi-VN" smtClean="0">
                <a:solidFill>
                  <a:prstClr val="black">
                    <a:tint val="82000"/>
                  </a:prstClr>
                </a:solidFill>
              </a:rPr>
              <a:pPr/>
              <a:t>19/07/2024</a:t>
            </a:fld>
            <a:endParaRPr lang="vi-VN">
              <a:solidFill>
                <a:prstClr val="black">
                  <a:tint val="82000"/>
                </a:prstClr>
              </a:solidFill>
            </a:endParaRPr>
          </a:p>
        </p:txBody>
      </p:sp>
      <p:sp>
        <p:nvSpPr>
          <p:cNvPr id="6" name="Footer Placeholder 5">
            <a:extLst>
              <a:ext uri="{FF2B5EF4-FFF2-40B4-BE49-F238E27FC236}">
                <a16:creationId xmlns:a16="http://schemas.microsoft.com/office/drawing/2014/main" id="{52378C41-58CF-3B0A-AE58-89B56E9AA43B}"/>
              </a:ext>
            </a:extLst>
          </p:cNvPr>
          <p:cNvSpPr>
            <a:spLocks noGrp="1"/>
          </p:cNvSpPr>
          <p:nvPr>
            <p:ph type="ftr" sz="quarter" idx="11"/>
          </p:nvPr>
        </p:nvSpPr>
        <p:spPr/>
        <p:txBody>
          <a:bodyPr/>
          <a:lstStyle/>
          <a:p>
            <a:endParaRPr lang="vi-VN">
              <a:solidFill>
                <a:prstClr val="black">
                  <a:tint val="82000"/>
                </a:prstClr>
              </a:solidFill>
            </a:endParaRPr>
          </a:p>
        </p:txBody>
      </p:sp>
      <p:sp>
        <p:nvSpPr>
          <p:cNvPr id="7" name="Slide Number Placeholder 6">
            <a:extLst>
              <a:ext uri="{FF2B5EF4-FFF2-40B4-BE49-F238E27FC236}">
                <a16:creationId xmlns:a16="http://schemas.microsoft.com/office/drawing/2014/main" id="{5AF5210A-167F-5255-E1C7-F68E2F331ECD}"/>
              </a:ext>
            </a:extLst>
          </p:cNvPr>
          <p:cNvSpPr>
            <a:spLocks noGrp="1"/>
          </p:cNvSpPr>
          <p:nvPr>
            <p:ph type="sldNum" sz="quarter" idx="12"/>
          </p:nvPr>
        </p:nvSpPr>
        <p:spPr/>
        <p:txBody>
          <a:bodyPr/>
          <a:lstStyle/>
          <a:p>
            <a:fld id="{6DAFCBEB-8E9A-42EA-B7E3-7FA077BF9DC0}" type="slidenum">
              <a:rPr lang="vi-VN" smtClean="0">
                <a:solidFill>
                  <a:prstClr val="black">
                    <a:tint val="82000"/>
                  </a:prstClr>
                </a:solidFill>
              </a:rPr>
              <a:pPr/>
              <a:t>‹#›</a:t>
            </a:fld>
            <a:endParaRPr lang="vi-VN">
              <a:solidFill>
                <a:prstClr val="black">
                  <a:tint val="82000"/>
                </a:prstClr>
              </a:solidFill>
            </a:endParaRPr>
          </a:p>
        </p:txBody>
      </p:sp>
    </p:spTree>
    <p:extLst>
      <p:ext uri="{BB962C8B-B14F-4D97-AF65-F5344CB8AC3E}">
        <p14:creationId xmlns:p14="http://schemas.microsoft.com/office/powerpoint/2010/main" val="173251400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81820-77D8-5D4A-F0C4-FDADA84735F9}"/>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B70D65F0-DF69-89E3-BD07-77FB5EBE6E4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0111EB23-276B-218A-0AA4-50703421303A}"/>
              </a:ext>
            </a:extLst>
          </p:cNvPr>
          <p:cNvSpPr>
            <a:spLocks noGrp="1"/>
          </p:cNvSpPr>
          <p:nvPr>
            <p:ph type="dt" sz="half" idx="10"/>
          </p:nvPr>
        </p:nvSpPr>
        <p:spPr/>
        <p:txBody>
          <a:bodyPr/>
          <a:lstStyle/>
          <a:p>
            <a:fld id="{9AD06014-6EFF-4F35-AF1A-D4059861DD3C}" type="datetimeFigureOut">
              <a:rPr lang="vi-VN" smtClean="0">
                <a:solidFill>
                  <a:prstClr val="black">
                    <a:tint val="82000"/>
                  </a:prstClr>
                </a:solidFill>
              </a:rPr>
              <a:pPr/>
              <a:t>19/07/2024</a:t>
            </a:fld>
            <a:endParaRPr lang="vi-VN">
              <a:solidFill>
                <a:prstClr val="black">
                  <a:tint val="82000"/>
                </a:prstClr>
              </a:solidFill>
            </a:endParaRPr>
          </a:p>
        </p:txBody>
      </p:sp>
      <p:sp>
        <p:nvSpPr>
          <p:cNvPr id="5" name="Footer Placeholder 4">
            <a:extLst>
              <a:ext uri="{FF2B5EF4-FFF2-40B4-BE49-F238E27FC236}">
                <a16:creationId xmlns:a16="http://schemas.microsoft.com/office/drawing/2014/main" id="{82FC274A-35B6-F65C-A0B4-A9B4E63219D1}"/>
              </a:ext>
            </a:extLst>
          </p:cNvPr>
          <p:cNvSpPr>
            <a:spLocks noGrp="1"/>
          </p:cNvSpPr>
          <p:nvPr>
            <p:ph type="ftr" sz="quarter" idx="11"/>
          </p:nvPr>
        </p:nvSpPr>
        <p:spPr/>
        <p:txBody>
          <a:bodyPr/>
          <a:lstStyle/>
          <a:p>
            <a:endParaRPr lang="vi-VN">
              <a:solidFill>
                <a:prstClr val="black">
                  <a:tint val="82000"/>
                </a:prstClr>
              </a:solidFill>
            </a:endParaRPr>
          </a:p>
        </p:txBody>
      </p:sp>
      <p:sp>
        <p:nvSpPr>
          <p:cNvPr id="6" name="Slide Number Placeholder 5">
            <a:extLst>
              <a:ext uri="{FF2B5EF4-FFF2-40B4-BE49-F238E27FC236}">
                <a16:creationId xmlns:a16="http://schemas.microsoft.com/office/drawing/2014/main" id="{70457303-4CF4-5356-FF00-D130003BF7F5}"/>
              </a:ext>
            </a:extLst>
          </p:cNvPr>
          <p:cNvSpPr>
            <a:spLocks noGrp="1"/>
          </p:cNvSpPr>
          <p:nvPr>
            <p:ph type="sldNum" sz="quarter" idx="12"/>
          </p:nvPr>
        </p:nvSpPr>
        <p:spPr/>
        <p:txBody>
          <a:bodyPr/>
          <a:lstStyle/>
          <a:p>
            <a:fld id="{6DAFCBEB-8E9A-42EA-B7E3-7FA077BF9DC0}" type="slidenum">
              <a:rPr lang="vi-VN" smtClean="0">
                <a:solidFill>
                  <a:prstClr val="black">
                    <a:tint val="82000"/>
                  </a:prstClr>
                </a:solidFill>
              </a:rPr>
              <a:pPr/>
              <a:t>‹#›</a:t>
            </a:fld>
            <a:endParaRPr lang="vi-VN">
              <a:solidFill>
                <a:prstClr val="black">
                  <a:tint val="82000"/>
                </a:prstClr>
              </a:solidFill>
            </a:endParaRPr>
          </a:p>
        </p:txBody>
      </p:sp>
    </p:spTree>
    <p:extLst>
      <p:ext uri="{BB962C8B-B14F-4D97-AF65-F5344CB8AC3E}">
        <p14:creationId xmlns:p14="http://schemas.microsoft.com/office/powerpoint/2010/main" val="261645114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B89D607-EDA7-67E1-61BE-492D3E46D255}"/>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BC75BED8-28A2-0C8F-883E-032A25015B04}"/>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861BA831-2FED-6C8D-7A76-2052E34D3CEB}"/>
              </a:ext>
            </a:extLst>
          </p:cNvPr>
          <p:cNvSpPr>
            <a:spLocks noGrp="1"/>
          </p:cNvSpPr>
          <p:nvPr>
            <p:ph type="dt" sz="half" idx="10"/>
          </p:nvPr>
        </p:nvSpPr>
        <p:spPr/>
        <p:txBody>
          <a:bodyPr/>
          <a:lstStyle/>
          <a:p>
            <a:fld id="{9AD06014-6EFF-4F35-AF1A-D4059861DD3C}" type="datetimeFigureOut">
              <a:rPr lang="vi-VN" smtClean="0">
                <a:solidFill>
                  <a:prstClr val="black">
                    <a:tint val="82000"/>
                  </a:prstClr>
                </a:solidFill>
              </a:rPr>
              <a:pPr/>
              <a:t>19/07/2024</a:t>
            </a:fld>
            <a:endParaRPr lang="vi-VN">
              <a:solidFill>
                <a:prstClr val="black">
                  <a:tint val="82000"/>
                </a:prstClr>
              </a:solidFill>
            </a:endParaRPr>
          </a:p>
        </p:txBody>
      </p:sp>
      <p:sp>
        <p:nvSpPr>
          <p:cNvPr id="5" name="Footer Placeholder 4">
            <a:extLst>
              <a:ext uri="{FF2B5EF4-FFF2-40B4-BE49-F238E27FC236}">
                <a16:creationId xmlns:a16="http://schemas.microsoft.com/office/drawing/2014/main" id="{7857E9FB-903F-33B0-92C3-F1B4D5E8C75E}"/>
              </a:ext>
            </a:extLst>
          </p:cNvPr>
          <p:cNvSpPr>
            <a:spLocks noGrp="1"/>
          </p:cNvSpPr>
          <p:nvPr>
            <p:ph type="ftr" sz="quarter" idx="11"/>
          </p:nvPr>
        </p:nvSpPr>
        <p:spPr/>
        <p:txBody>
          <a:bodyPr/>
          <a:lstStyle/>
          <a:p>
            <a:endParaRPr lang="vi-VN">
              <a:solidFill>
                <a:prstClr val="black">
                  <a:tint val="82000"/>
                </a:prstClr>
              </a:solidFill>
            </a:endParaRPr>
          </a:p>
        </p:txBody>
      </p:sp>
      <p:sp>
        <p:nvSpPr>
          <p:cNvPr id="6" name="Slide Number Placeholder 5">
            <a:extLst>
              <a:ext uri="{FF2B5EF4-FFF2-40B4-BE49-F238E27FC236}">
                <a16:creationId xmlns:a16="http://schemas.microsoft.com/office/drawing/2014/main" id="{EDFDD98F-5DE4-9A5E-AFCD-F2A20CD679D5}"/>
              </a:ext>
            </a:extLst>
          </p:cNvPr>
          <p:cNvSpPr>
            <a:spLocks noGrp="1"/>
          </p:cNvSpPr>
          <p:nvPr>
            <p:ph type="sldNum" sz="quarter" idx="12"/>
          </p:nvPr>
        </p:nvSpPr>
        <p:spPr/>
        <p:txBody>
          <a:bodyPr/>
          <a:lstStyle/>
          <a:p>
            <a:fld id="{6DAFCBEB-8E9A-42EA-B7E3-7FA077BF9DC0}" type="slidenum">
              <a:rPr lang="vi-VN" smtClean="0">
                <a:solidFill>
                  <a:prstClr val="black">
                    <a:tint val="82000"/>
                  </a:prstClr>
                </a:solidFill>
              </a:rPr>
              <a:pPr/>
              <a:t>‹#›</a:t>
            </a:fld>
            <a:endParaRPr lang="vi-VN">
              <a:solidFill>
                <a:prstClr val="black">
                  <a:tint val="82000"/>
                </a:prstClr>
              </a:solidFill>
            </a:endParaRPr>
          </a:p>
        </p:txBody>
      </p:sp>
    </p:spTree>
    <p:extLst>
      <p:ext uri="{BB962C8B-B14F-4D97-AF65-F5344CB8AC3E}">
        <p14:creationId xmlns:p14="http://schemas.microsoft.com/office/powerpoint/2010/main" val="5790586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7/19/2024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7/19/2024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7/19/2024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7/19/2024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D7DA2D95-7682-4CBA-A7D1-8F3A7BA85B84}" type="datetimeFigureOut">
              <a:rPr lang="en-US" smtClean="0"/>
              <a:pPr>
                <a:defRPr/>
              </a:pPr>
              <a:t>7/19/2024</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A5DFAF53-4636-474B-AD01-21139BD37811}" type="slidenum">
              <a:rPr lang="en-US" altLang="vi-VN" smtClean="0"/>
              <a:pPr>
                <a:defRPr/>
              </a:pPr>
              <a:t>‹#›</a:t>
            </a:fld>
            <a:endParaRPr lang="en-US" altLang="vi-VN"/>
          </a:p>
        </p:txBody>
      </p:sp>
    </p:spTree>
    <p:extLst>
      <p:ext uri="{BB962C8B-B14F-4D97-AF65-F5344CB8AC3E}">
        <p14:creationId xmlns:p14="http://schemas.microsoft.com/office/powerpoint/2010/main" val="5517951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A473C92-7E19-E0C3-638B-46C0E4D93E28}"/>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10C6293A-4064-22E6-1D6B-FF368F704913}"/>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6E5C16E7-79F5-6AC3-F17B-355F0FE771AD}"/>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82000"/>
                  </a:schemeClr>
                </a:solidFill>
              </a:defRPr>
            </a:lvl1pPr>
          </a:lstStyle>
          <a:p>
            <a:fld id="{9AD06014-6EFF-4F35-AF1A-D4059861DD3C}" type="datetimeFigureOut">
              <a:rPr lang="vi-VN" smtClean="0">
                <a:solidFill>
                  <a:prstClr val="black">
                    <a:tint val="82000"/>
                  </a:prstClr>
                </a:solidFill>
              </a:rPr>
              <a:pPr/>
              <a:t>19/07/2024</a:t>
            </a:fld>
            <a:endParaRPr lang="vi-VN">
              <a:solidFill>
                <a:prstClr val="black">
                  <a:tint val="82000"/>
                </a:prstClr>
              </a:solidFill>
            </a:endParaRPr>
          </a:p>
        </p:txBody>
      </p:sp>
      <p:sp>
        <p:nvSpPr>
          <p:cNvPr id="5" name="Footer Placeholder 4">
            <a:extLst>
              <a:ext uri="{FF2B5EF4-FFF2-40B4-BE49-F238E27FC236}">
                <a16:creationId xmlns:a16="http://schemas.microsoft.com/office/drawing/2014/main" id="{00C8189A-C610-B628-2A97-22D17CAC2194}"/>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vi-VN">
              <a:solidFill>
                <a:prstClr val="black">
                  <a:tint val="82000"/>
                </a:prstClr>
              </a:solidFill>
            </a:endParaRPr>
          </a:p>
        </p:txBody>
      </p:sp>
      <p:sp>
        <p:nvSpPr>
          <p:cNvPr id="6" name="Slide Number Placeholder 5">
            <a:extLst>
              <a:ext uri="{FF2B5EF4-FFF2-40B4-BE49-F238E27FC236}">
                <a16:creationId xmlns:a16="http://schemas.microsoft.com/office/drawing/2014/main" id="{944B7A40-13C5-A90D-6FE9-998971E7F301}"/>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82000"/>
                  </a:schemeClr>
                </a:solidFill>
              </a:defRPr>
            </a:lvl1pPr>
          </a:lstStyle>
          <a:p>
            <a:fld id="{6DAFCBEB-8E9A-42EA-B7E3-7FA077BF9DC0}" type="slidenum">
              <a:rPr lang="vi-VN" smtClean="0">
                <a:solidFill>
                  <a:prstClr val="black">
                    <a:tint val="82000"/>
                  </a:prstClr>
                </a:solidFill>
              </a:rPr>
              <a:pPr/>
              <a:t>‹#›</a:t>
            </a:fld>
            <a:endParaRPr lang="vi-VN">
              <a:solidFill>
                <a:prstClr val="black">
                  <a:tint val="82000"/>
                </a:prstClr>
              </a:solidFill>
            </a:endParaRPr>
          </a:p>
        </p:txBody>
      </p:sp>
    </p:spTree>
    <p:extLst>
      <p:ext uri="{BB962C8B-B14F-4D97-AF65-F5344CB8AC3E}">
        <p14:creationId xmlns:p14="http://schemas.microsoft.com/office/powerpoint/2010/main" val="255352886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vi-V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319" y="1812055"/>
            <a:ext cx="9067800" cy="1470025"/>
          </a:xfrm>
        </p:spPr>
        <p:txBody>
          <a:bodyPr>
            <a:noAutofit/>
          </a:bodyPr>
          <a:lstStyle/>
          <a:p>
            <a:r>
              <a:rPr lang="en-US" sz="4800" b="1" dirty="0" err="1">
                <a:latin typeface="Times New Roman" panose="02020603050405020304" pitchFamily="18" charset="0"/>
                <a:cs typeface="Times New Roman" panose="02020603050405020304" pitchFamily="18" charset="0"/>
              </a:rPr>
              <a:t>Chẩn</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đoán</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điều</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trị</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và</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phòng</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bệnh</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Bạch</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hầu</a:t>
            </a:r>
            <a:endParaRPr lang="en-US" sz="4800" b="1" dirty="0">
              <a:latin typeface="Times New Roman" panose="02020603050405020304" pitchFamily="18" charset="0"/>
              <a:cs typeface="Times New Roman" panose="02020603050405020304" pitchFamily="18" charset="0"/>
            </a:endParaRPr>
          </a:p>
        </p:txBody>
      </p:sp>
      <p:sp>
        <p:nvSpPr>
          <p:cNvPr id="4" name="TextBox 3"/>
          <p:cNvSpPr txBox="1"/>
          <p:nvPr/>
        </p:nvSpPr>
        <p:spPr>
          <a:xfrm>
            <a:off x="1066800" y="5334000"/>
            <a:ext cx="7010400" cy="707886"/>
          </a:xfrm>
          <a:prstGeom prst="rect">
            <a:avLst/>
          </a:prstGeom>
          <a:noFill/>
        </p:spPr>
        <p:txBody>
          <a:bodyPr wrap="square" rtlCol="0">
            <a:spAutoFit/>
          </a:bodyPr>
          <a:lstStyle/>
          <a:p>
            <a:pPr algn="ctr"/>
            <a:r>
              <a:rPr lang="en-US" sz="2000" dirty="0">
                <a:latin typeface="Times New Roman" panose="02020603050405020304" pitchFamily="18" charset="0"/>
                <a:cs typeface="Times New Roman" panose="02020603050405020304" pitchFamily="18" charset="0"/>
              </a:rPr>
              <a:t>Theo </a:t>
            </a:r>
            <a:r>
              <a:rPr lang="en-US" sz="2000" dirty="0" err="1">
                <a:latin typeface="Times New Roman" panose="02020603050405020304" pitchFamily="18" charset="0"/>
                <a:cs typeface="Times New Roman" panose="02020603050405020304" pitchFamily="18" charset="0"/>
              </a:rPr>
              <a:t>Hướng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dẫn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chẩn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đoán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điều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trị</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Bạch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Hầu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Bộ</a:t>
            </a:r>
            <a:r>
              <a:rPr lang="en-US" sz="2000" dirty="0">
                <a:latin typeface="Times New Roman" panose="02020603050405020304" pitchFamily="18" charset="0"/>
                <a:cs typeface="Times New Roman" panose="02020603050405020304" pitchFamily="18" charset="0"/>
              </a:rPr>
              <a:t> y </a:t>
            </a:r>
            <a:r>
              <a:rPr lang="en-US" sz="2000" dirty="0" err="1">
                <a:latin typeface="Times New Roman" panose="02020603050405020304" pitchFamily="18" charset="0"/>
                <a:cs typeface="Times New Roman" panose="02020603050405020304" pitchFamily="18" charset="0"/>
              </a:rPr>
              <a:t>tế</a:t>
            </a:r>
            <a:r>
              <a:rPr lang="en-US" sz="2000" dirty="0">
                <a:latin typeface="Times New Roman" panose="02020603050405020304" pitchFamily="18" charset="0"/>
                <a:cs typeface="Times New Roman" panose="02020603050405020304" pitchFamily="18" charset="0"/>
              </a:rPr>
              <a:t> </a:t>
            </a:r>
          </a:p>
          <a:p>
            <a:pPr algn="ctr"/>
            <a:r>
              <a:rPr lang="en-US" sz="2000" dirty="0">
                <a:latin typeface="Times New Roman" panose="02020603050405020304" pitchFamily="18" charset="0"/>
                <a:cs typeface="Times New Roman" panose="02020603050405020304" pitchFamily="18" charset="0"/>
              </a:rPr>
              <a:t>ban </a:t>
            </a:r>
            <a:r>
              <a:rPr lang="en-US" sz="2000" dirty="0" err="1">
                <a:latin typeface="Times New Roman" panose="02020603050405020304" pitchFamily="18" charset="0"/>
                <a:cs typeface="Times New Roman" panose="02020603050405020304" pitchFamily="18" charset="0"/>
              </a:rPr>
              <a:t>hành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kèm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theo</a:t>
            </a:r>
            <a:r>
              <a:rPr lang="en-US" sz="2000" dirty="0">
                <a:latin typeface="Times New Roman" panose="02020603050405020304" pitchFamily="18" charset="0"/>
                <a:cs typeface="Times New Roman" panose="02020603050405020304" pitchFamily="18" charset="0"/>
              </a:rPr>
              <a:t> QĐ </a:t>
            </a:r>
            <a:r>
              <a:rPr lang="en-US" sz="2000" dirty="0" err="1">
                <a:latin typeface="Times New Roman" panose="02020603050405020304" pitchFamily="18" charset="0"/>
                <a:cs typeface="Times New Roman" panose="02020603050405020304" pitchFamily="18" charset="0"/>
              </a:rPr>
              <a:t>số</a:t>
            </a:r>
            <a:r>
              <a:rPr lang="en-US" sz="2000" dirty="0">
                <a:latin typeface="Times New Roman" panose="02020603050405020304" pitchFamily="18" charset="0"/>
                <a:cs typeface="Times New Roman" panose="02020603050405020304" pitchFamily="18" charset="0"/>
              </a:rPr>
              <a:t> 2957 </a:t>
            </a:r>
            <a:r>
              <a:rPr lang="en-US" sz="2000" dirty="0" err="1">
                <a:latin typeface="Times New Roman" panose="02020603050405020304" pitchFamily="18" charset="0"/>
                <a:cs typeface="Times New Roman" panose="02020603050405020304" pitchFamily="18" charset="0"/>
              </a:rPr>
              <a:t>ngày</a:t>
            </a:r>
            <a:r>
              <a:rPr lang="en-US" sz="2000" dirty="0">
                <a:latin typeface="Times New Roman" panose="02020603050405020304" pitchFamily="18" charset="0"/>
                <a:cs typeface="Times New Roman" panose="02020603050405020304" pitchFamily="18" charset="0"/>
              </a:rPr>
              <a:t> 10/7/2020</a:t>
            </a:r>
          </a:p>
        </p:txBody>
      </p:sp>
      <p:grpSp>
        <p:nvGrpSpPr>
          <p:cNvPr id="6" name="Group 5">
            <a:extLst>
              <a:ext uri="{FF2B5EF4-FFF2-40B4-BE49-F238E27FC236}">
                <a16:creationId xmlns:a16="http://schemas.microsoft.com/office/drawing/2014/main" id="{A78D8108-4EB0-96B7-A962-EFC130362614}"/>
              </a:ext>
            </a:extLst>
          </p:cNvPr>
          <p:cNvGrpSpPr/>
          <p:nvPr/>
        </p:nvGrpSpPr>
        <p:grpSpPr>
          <a:xfrm>
            <a:off x="38100" y="6084902"/>
            <a:ext cx="9067800" cy="746059"/>
            <a:chOff x="0" y="6112041"/>
            <a:chExt cx="9906000" cy="745958"/>
          </a:xfrm>
        </p:grpSpPr>
        <p:sp>
          <p:nvSpPr>
            <p:cNvPr id="8" name="Rectangle 7">
              <a:extLst>
                <a:ext uri="{FF2B5EF4-FFF2-40B4-BE49-F238E27FC236}">
                  <a16:creationId xmlns:a16="http://schemas.microsoft.com/office/drawing/2014/main" id="{AF2F9EB7-13AC-B004-C4A4-EDF62D1B0E56}"/>
                </a:ext>
              </a:extLst>
            </p:cNvPr>
            <p:cNvSpPr/>
            <p:nvPr/>
          </p:nvSpPr>
          <p:spPr>
            <a:xfrm>
              <a:off x="0" y="6485021"/>
              <a:ext cx="9906000" cy="372978"/>
            </a:xfrm>
            <a:prstGeom prst="rect">
              <a:avLst/>
            </a:prstGeom>
            <a:solidFill>
              <a:srgbClr val="0070C0"/>
            </a:solidFill>
            <a:ln>
              <a:solidFill>
                <a:srgbClr val="0070C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9" name="Right Triangle 8">
              <a:extLst>
                <a:ext uri="{FF2B5EF4-FFF2-40B4-BE49-F238E27FC236}">
                  <a16:creationId xmlns:a16="http://schemas.microsoft.com/office/drawing/2014/main" id="{96D9B5FF-9C04-6A43-48C4-0C89E7C3D72F}"/>
                </a:ext>
              </a:extLst>
            </p:cNvPr>
            <p:cNvSpPr/>
            <p:nvPr/>
          </p:nvSpPr>
          <p:spPr>
            <a:xfrm>
              <a:off x="0" y="6112041"/>
              <a:ext cx="9906000" cy="745957"/>
            </a:xfrm>
            <a:prstGeom prst="rtTriangle">
              <a:avLst/>
            </a:prstGeom>
            <a:solidFill>
              <a:srgbClr val="FF0000"/>
            </a:solidFill>
            <a:ln>
              <a:solidFill>
                <a:srgbClr val="FF000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634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Times New Roman" panose="02020603050405020304" pitchFamily="18" charset="0"/>
                <a:cs typeface="Times New Roman" panose="02020603050405020304" pitchFamily="18" charset="0"/>
              </a:rPr>
              <a:t>Đại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cương</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81000" y="1676400"/>
            <a:ext cx="8229600" cy="4525963"/>
          </a:xfrm>
        </p:spPr>
        <p:txBody>
          <a:bodyPr>
            <a:noAutofit/>
          </a:bodyPr>
          <a:lstStyle/>
          <a:p>
            <a:pPr algn="just">
              <a:lnSpc>
                <a:spcPct val="150000"/>
              </a:lnSpc>
            </a:pPr>
            <a:r>
              <a:rPr lang="vi-VN" sz="3000" dirty="0">
                <a:latin typeface="Times New Roman" panose="02020603050405020304" pitchFamily="18" charset="0"/>
                <a:cs typeface="Times New Roman" panose="02020603050405020304" pitchFamily="18" charset="0"/>
              </a:rPr>
              <a:t>Một </a:t>
            </a:r>
            <a:r>
              <a:rPr lang="en-US" sz="3000" dirty="0" err="1">
                <a:latin typeface="Times New Roman" panose="02020603050405020304" pitchFamily="18" charset="0"/>
                <a:cs typeface="Times New Roman" panose="02020603050405020304" pitchFamily="18" charset="0"/>
              </a:rPr>
              <a:t>nghiên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cứu</a:t>
            </a:r>
            <a:r>
              <a:rPr lang="en-US" sz="3000" dirty="0">
                <a:latin typeface="Times New Roman" panose="02020603050405020304" pitchFamily="18" charset="0"/>
                <a:cs typeface="Times New Roman" panose="02020603050405020304" pitchFamily="18" charset="0"/>
              </a:rPr>
              <a:t> </a:t>
            </a:r>
            <a:r>
              <a:rPr lang="vi-VN" sz="3000" dirty="0">
                <a:latin typeface="Times New Roman" panose="02020603050405020304" pitchFamily="18" charset="0"/>
                <a:cs typeface="Times New Roman" panose="02020603050405020304" pitchFamily="18" charset="0"/>
              </a:rPr>
              <a:t>gần đây cho thấy tỷ lệ tử vong trong ca bệnh ở những người chưa được tiêm chủng bị nhiễm các chủng sản sinh độc tố là 29%. </a:t>
            </a:r>
            <a:endParaRPr lang="en-GB" sz="3000" dirty="0">
              <a:latin typeface="Times New Roman" panose="02020603050405020304" pitchFamily="18" charset="0"/>
              <a:cs typeface="Times New Roman" panose="02020603050405020304" pitchFamily="18" charset="0"/>
            </a:endParaRPr>
          </a:p>
          <a:p>
            <a:pPr algn="just">
              <a:lnSpc>
                <a:spcPct val="150000"/>
              </a:lnSpc>
            </a:pPr>
            <a:r>
              <a:rPr lang="vi-VN" sz="3000" dirty="0">
                <a:latin typeface="Times New Roman" panose="02020603050405020304" pitchFamily="18" charset="0"/>
                <a:cs typeface="Times New Roman" panose="02020603050405020304" pitchFamily="18" charset="0"/>
              </a:rPr>
              <a:t>Tỷ lệ ca tử vong ở những nơi có nguồn lực hạn chế rất khác nhau nhưng trong một số đợt bùng phát có thể lên tới 50%.</a:t>
            </a:r>
            <a:endParaRPr lang="en-US" sz="3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160152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Times New Roman" panose="02020603050405020304" pitchFamily="18" charset="0"/>
                <a:cs typeface="Times New Roman" panose="02020603050405020304" pitchFamily="18" charset="0"/>
              </a:rPr>
              <a:t>Đại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cương</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algn="just">
              <a:buFontTx/>
              <a:buChar char="-"/>
            </a:pPr>
            <a:r>
              <a:rPr lang="en-US" dirty="0" err="1">
                <a:latin typeface="Times New Roman" panose="02020603050405020304" pitchFamily="18" charset="0"/>
                <a:cs typeface="Times New Roman" panose="02020603050405020304" pitchFamily="18" charset="0"/>
              </a:rPr>
              <a:t>Người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ổ </a:t>
            </a:r>
            <a:r>
              <a:rPr lang="en-US" dirty="0" err="1">
                <a:latin typeface="Times New Roman" panose="02020603050405020304" pitchFamily="18" charset="0"/>
                <a:cs typeface="Times New Roman" panose="02020603050405020304" pitchFamily="18" charset="0"/>
              </a:rPr>
              <a:t>mang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mầm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bệnh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duy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nhất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bao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gồm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người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đang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bị</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bệnh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Bạch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hầu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người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vừa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khỏi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bệnh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người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mang</a:t>
            </a:r>
            <a:r>
              <a:rPr lang="en-US" dirty="0">
                <a:latin typeface="Times New Roman" panose="02020603050405020304" pitchFamily="18" charset="0"/>
                <a:cs typeface="Times New Roman" panose="02020603050405020304" pitchFamily="18" charset="0"/>
              </a:rPr>
              <a:t> vi </a:t>
            </a:r>
            <a:r>
              <a:rPr lang="en-US" dirty="0" err="1">
                <a:latin typeface="Times New Roman" panose="02020603050405020304" pitchFamily="18" charset="0"/>
                <a:cs typeface="Times New Roman" panose="02020603050405020304" pitchFamily="18" charset="0"/>
              </a:rPr>
              <a:t>khuẩn</a:t>
            </a:r>
            <a:r>
              <a:rPr lang="en-US" dirty="0">
                <a:latin typeface="Times New Roman" panose="02020603050405020304" pitchFamily="18" charset="0"/>
                <a:cs typeface="Times New Roman" panose="02020603050405020304" pitchFamily="18" charset="0"/>
              </a:rPr>
              <a:t>. </a:t>
            </a:r>
          </a:p>
          <a:p>
            <a:pPr algn="just">
              <a:buFontTx/>
              <a:buChar char="-"/>
            </a:pPr>
            <a:r>
              <a:rPr lang="en-US" dirty="0" err="1">
                <a:latin typeface="Times New Roman" panose="02020603050405020304" pitchFamily="18" charset="0"/>
                <a:cs typeface="Times New Roman" panose="02020603050405020304" pitchFamily="18" charset="0"/>
              </a:rPr>
              <a:t>Những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người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này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mang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mầm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bệnh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họng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hoặc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mũi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họng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trung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bình</a:t>
            </a:r>
            <a:r>
              <a:rPr lang="en-US" dirty="0">
                <a:latin typeface="Times New Roman" panose="02020603050405020304" pitchFamily="18" charset="0"/>
                <a:cs typeface="Times New Roman" panose="02020603050405020304" pitchFamily="18" charset="0"/>
              </a:rPr>
              <a:t> 3-4 </a:t>
            </a:r>
            <a:r>
              <a:rPr lang="en-US" dirty="0" err="1">
                <a:latin typeface="Times New Roman" panose="02020603050405020304" pitchFamily="18" charset="0"/>
                <a:cs typeface="Times New Roman" panose="02020603050405020304" pitchFamily="18" charset="0"/>
              </a:rPr>
              <a:t>tuần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tới</a:t>
            </a:r>
            <a:r>
              <a:rPr lang="en-US" dirty="0">
                <a:latin typeface="Times New Roman" panose="02020603050405020304" pitchFamily="18" charset="0"/>
                <a:cs typeface="Times New Roman" panose="02020603050405020304" pitchFamily="18" charset="0"/>
              </a:rPr>
              <a:t> 16 </a:t>
            </a:r>
            <a:r>
              <a:rPr lang="en-US" dirty="0" err="1">
                <a:latin typeface="Times New Roman" panose="02020603050405020304" pitchFamily="18" charset="0"/>
                <a:cs typeface="Times New Roman" panose="02020603050405020304" pitchFamily="18" charset="0"/>
              </a:rPr>
              <a:t>tháng</a:t>
            </a:r>
            <a:r>
              <a:rPr lang="en-US" dirty="0">
                <a:latin typeface="Times New Roman" panose="02020603050405020304" pitchFamily="18" charset="0"/>
                <a:cs typeface="Times New Roman" panose="02020603050405020304" pitchFamily="18" charset="0"/>
              </a:rPr>
              <a:t>.</a:t>
            </a:r>
          </a:p>
          <a:p>
            <a:pPr algn="just">
              <a:buFontTx/>
              <a:buChar char="-"/>
            </a:pPr>
            <a:r>
              <a:rPr lang="en-US" dirty="0" err="1">
                <a:latin typeface="Times New Roman" panose="02020603050405020304" pitchFamily="18" charset="0"/>
                <a:cs typeface="Times New Roman" panose="02020603050405020304" pitchFamily="18" charset="0"/>
              </a:rPr>
              <a:t>Thời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gian</a:t>
            </a:r>
            <a:r>
              <a:rPr lang="en-US" dirty="0">
                <a:latin typeface="Times New Roman" panose="02020603050405020304" pitchFamily="18" charset="0"/>
                <a:cs typeface="Times New Roman" panose="02020603050405020304" pitchFamily="18" charset="0"/>
              </a:rPr>
              <a:t> ủ </a:t>
            </a:r>
            <a:r>
              <a:rPr lang="en-US" dirty="0" err="1">
                <a:latin typeface="Times New Roman" panose="02020603050405020304" pitchFamily="18" charset="0"/>
                <a:cs typeface="Times New Roman" panose="02020603050405020304" pitchFamily="18" charset="0"/>
              </a:rPr>
              <a:t>bệnh</a:t>
            </a:r>
            <a:r>
              <a:rPr lang="en-US" dirty="0">
                <a:latin typeface="Times New Roman" panose="02020603050405020304" pitchFamily="18" charset="0"/>
                <a:cs typeface="Times New Roman" panose="02020603050405020304" pitchFamily="18" charset="0"/>
              </a:rPr>
              <a:t> 2-5 </a:t>
            </a:r>
            <a:r>
              <a:rPr lang="en-US" dirty="0" err="1">
                <a:latin typeface="Times New Roman" panose="02020603050405020304" pitchFamily="18" charset="0"/>
                <a:cs typeface="Times New Roman" panose="02020603050405020304" pitchFamily="18" charset="0"/>
              </a:rPr>
              <a:t>ngày</a:t>
            </a:r>
            <a:endParaRPr lang="en-US" dirty="0">
              <a:latin typeface="Times New Roman" panose="02020603050405020304" pitchFamily="18" charset="0"/>
              <a:cs typeface="Times New Roman" panose="02020603050405020304" pitchFamily="18" charset="0"/>
            </a:endParaRPr>
          </a:p>
          <a:p>
            <a:pPr algn="just"/>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515746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Times New Roman" panose="02020603050405020304" pitchFamily="18" charset="0"/>
                <a:cs typeface="Times New Roman" panose="02020603050405020304" pitchFamily="18" charset="0"/>
              </a:rPr>
              <a:t>Đại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cương</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81000" y="1371600"/>
            <a:ext cx="8229600" cy="4525963"/>
          </a:xfrm>
        </p:spPr>
        <p:txBody>
          <a:bodyPr>
            <a:noAutofit/>
          </a:bodyPr>
          <a:lstStyle/>
          <a:p>
            <a:pPr algn="just">
              <a:lnSpc>
                <a:spcPct val="150000"/>
              </a:lnSpc>
            </a:pPr>
            <a:r>
              <a:rPr lang="de-DE" sz="2800" dirty="0">
                <a:latin typeface="Times New Roman" panose="02020603050405020304" pitchFamily="18" charset="0"/>
                <a:cs typeface="Times New Roman" panose="02020603050405020304" pitchFamily="18" charset="0"/>
              </a:rPr>
              <a:t>Chủ yếu là lây trực tiếp qua đường hô hấp khi bệnh nhân nói, ho, hắt hơi truyền bụi nước mang vi khuẩn từ người bệnh sang người lành.</a:t>
            </a:r>
            <a:endParaRPr lang="en-US" sz="2800" dirty="0">
              <a:latin typeface="Times New Roman" panose="02020603050405020304" pitchFamily="18" charset="0"/>
              <a:cs typeface="Times New Roman" panose="02020603050405020304" pitchFamily="18" charset="0"/>
            </a:endParaRPr>
          </a:p>
          <a:p>
            <a:pPr algn="just">
              <a:lnSpc>
                <a:spcPct val="150000"/>
              </a:lnSpc>
            </a:pPr>
            <a:r>
              <a:rPr lang="de-DE" sz="2800" dirty="0">
                <a:latin typeface="Times New Roman" panose="02020603050405020304" pitchFamily="18" charset="0"/>
                <a:cs typeface="Times New Roman" panose="02020603050405020304" pitchFamily="18" charset="0"/>
              </a:rPr>
              <a:t>Bệnh cũng lây truyền gián tiếp qua đồ dùng của bệnh nhân, thức ăn ... mang vi khuẩn. Ngoài ra, vi khuẩn cũng lây qua các tổn thương trên da như vểt thương, nốt đốt của côn trùng... dẫn đến Bạch hầu da.</a:t>
            </a:r>
            <a:endParaRPr lang="en-US" sz="2800" dirty="0">
              <a:latin typeface="Times New Roman" panose="02020603050405020304" pitchFamily="18" charset="0"/>
              <a:cs typeface="Times New Roman" panose="02020603050405020304" pitchFamily="18" charset="0"/>
            </a:endParaRPr>
          </a:p>
          <a:p>
            <a:pPr marL="0" indent="0" algn="just">
              <a:lnSpc>
                <a:spcPct val="150000"/>
              </a:lnSpc>
              <a:buNone/>
            </a:pP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762102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Times New Roman" panose="02020603050405020304" pitchFamily="18" charset="0"/>
                <a:cs typeface="Times New Roman" panose="02020603050405020304" pitchFamily="18" charset="0"/>
              </a:rPr>
              <a:t>Bệnh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sinh</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85000" lnSpcReduction="10000"/>
          </a:bodyPr>
          <a:lstStyle/>
          <a:p>
            <a:pPr algn="just"/>
            <a:r>
              <a:rPr lang="en-US" dirty="0" err="1">
                <a:latin typeface="Times New Roman" panose="02020603050405020304" pitchFamily="18" charset="0"/>
                <a:cs typeface="Times New Roman" panose="02020603050405020304" pitchFamily="18" charset="0"/>
              </a:rPr>
              <a:t>Miễn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dịch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Bạch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hầu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miễn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dịch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chống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phải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kháng</a:t>
            </a:r>
            <a:r>
              <a:rPr lang="en-US" dirty="0">
                <a:latin typeface="Times New Roman" panose="02020603050405020304" pitchFamily="18" charset="0"/>
                <a:cs typeface="Times New Roman" panose="02020603050405020304" pitchFamily="18" charset="0"/>
              </a:rPr>
              <a:t> vi </a:t>
            </a:r>
            <a:r>
              <a:rPr lang="en-US" dirty="0" err="1">
                <a:latin typeface="Times New Roman" panose="02020603050405020304" pitchFamily="18" charset="0"/>
                <a:cs typeface="Times New Roman" panose="02020603050405020304" pitchFamily="18" charset="0"/>
              </a:rPr>
              <a:t>khuẩn</a:t>
            </a:r>
            <a:r>
              <a:rPr lang="en-US" dirty="0">
                <a:latin typeface="Times New Roman" panose="02020603050405020304" pitchFamily="18" charset="0"/>
                <a:cs typeface="Times New Roman" panose="02020603050405020304" pitchFamily="18" charset="0"/>
              </a:rPr>
              <a:t>. </a:t>
            </a:r>
          </a:p>
          <a:p>
            <a:pPr algn="just"/>
            <a:r>
              <a:rPr lang="en-US" dirty="0">
                <a:latin typeface="Times New Roman" panose="02020603050405020304" pitchFamily="18" charset="0"/>
                <a:cs typeface="Times New Roman" panose="02020603050405020304" pitchFamily="18" charset="0"/>
              </a:rPr>
              <a:t>Vi </a:t>
            </a:r>
            <a:r>
              <a:rPr lang="en-US" dirty="0" err="1">
                <a:latin typeface="Times New Roman" panose="02020603050405020304" pitchFamily="18" charset="0"/>
                <a:cs typeface="Times New Roman" panose="02020603050405020304" pitchFamily="18" charset="0"/>
              </a:rPr>
              <a:t>khuẩn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Bạch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hầu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gây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tổn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thương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niêm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phát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triển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ngoại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tố</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nhưng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xâm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nhập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máu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Vì</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vậy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năng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gây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bệnh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liên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tố</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vi </a:t>
            </a:r>
            <a:r>
              <a:rPr lang="en-US" dirty="0" err="1">
                <a:latin typeface="Times New Roman" panose="02020603050405020304" pitchFamily="18" charset="0"/>
                <a:cs typeface="Times New Roman" panose="02020603050405020304" pitchFamily="18" charset="0"/>
              </a:rPr>
              <a:t>khuẩn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Miễn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dịch</a:t>
            </a:r>
            <a:r>
              <a:rPr lang="en-US" dirty="0">
                <a:latin typeface="Times New Roman" panose="02020603050405020304" pitchFamily="18" charset="0"/>
                <a:cs typeface="Times New Roman" panose="02020603050405020304" pitchFamily="18" charset="0"/>
              </a:rPr>
              <a:t> do </a:t>
            </a:r>
            <a:r>
              <a:rPr lang="en-US" dirty="0" err="1">
                <a:latin typeface="Times New Roman" panose="02020603050405020304" pitchFamily="18" charset="0"/>
                <a:cs typeface="Times New Roman" panose="02020603050405020304" pitchFamily="18" charset="0"/>
              </a:rPr>
              <a:t>mẹ</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truyền</a:t>
            </a:r>
            <a:r>
              <a:rPr lang="en-US" dirty="0">
                <a:latin typeface="Times New Roman" panose="02020603050405020304" pitchFamily="18" charset="0"/>
                <a:cs typeface="Times New Roman" panose="02020603050405020304" pitchFamily="18" charset="0"/>
              </a:rPr>
              <a:t> qua </a:t>
            </a:r>
            <a:r>
              <a:rPr lang="en-US" dirty="0" err="1">
                <a:latin typeface="Times New Roman" panose="02020603050405020304" pitchFamily="18" charset="0"/>
                <a:cs typeface="Times New Roman" panose="02020603050405020304" pitchFamily="18" charset="0"/>
              </a:rPr>
              <a:t>rau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thai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trẻ</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sinh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kéo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dài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từ</a:t>
            </a:r>
            <a:r>
              <a:rPr lang="en-US" dirty="0">
                <a:latin typeface="Times New Roman" panose="02020603050405020304" pitchFamily="18" charset="0"/>
                <a:cs typeface="Times New Roman" panose="02020603050405020304" pitchFamily="18" charset="0"/>
              </a:rPr>
              <a:t> 3-6 </a:t>
            </a:r>
            <a:r>
              <a:rPr lang="en-US" dirty="0" err="1">
                <a:latin typeface="Times New Roman" panose="02020603050405020304" pitchFamily="18" charset="0"/>
                <a:cs typeface="Times New Roman" panose="02020603050405020304" pitchFamily="18" charset="0"/>
              </a:rPr>
              <a:t>tháng</a:t>
            </a:r>
            <a:r>
              <a:rPr lang="en-US" dirty="0">
                <a:latin typeface="Times New Roman" panose="02020603050405020304" pitchFamily="18" charset="0"/>
                <a:cs typeface="Times New Roman" panose="02020603050405020304" pitchFamily="18" charset="0"/>
              </a:rPr>
              <a:t>.</a:t>
            </a:r>
          </a:p>
          <a:p>
            <a:pPr algn="just"/>
            <a:r>
              <a:rPr lang="en-US" dirty="0" err="1">
                <a:latin typeface="Times New Roman" panose="02020603050405020304" pitchFamily="18" charset="0"/>
                <a:cs typeface="Times New Roman" panose="02020603050405020304" pitchFamily="18" charset="0"/>
              </a:rPr>
              <a:t>Cơ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cảm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thụ</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người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chưa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miễn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dịch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bệnh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Bạch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hầu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thăm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dò</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cảm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thụ</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người</a:t>
            </a:r>
            <a:r>
              <a:rPr lang="en-US" dirty="0">
                <a:latin typeface="Times New Roman" panose="02020603050405020304" pitchFamily="18" charset="0"/>
                <a:cs typeface="Times New Roman" panose="02020603050405020304" pitchFamily="18" charset="0"/>
              </a:rPr>
              <a:t> ta </a:t>
            </a:r>
            <a:r>
              <a:rPr lang="en-US" dirty="0" err="1">
                <a:latin typeface="Times New Roman" panose="02020603050405020304" pitchFamily="18" charset="0"/>
                <a:cs typeface="Times New Roman" panose="02020603050405020304" pitchFamily="18" charset="0"/>
              </a:rPr>
              <a:t>làm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phản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ứng</a:t>
            </a:r>
            <a:r>
              <a:rPr lang="en-US" dirty="0">
                <a:latin typeface="Times New Roman" panose="02020603050405020304" pitchFamily="18" charset="0"/>
                <a:cs typeface="Times New Roman" panose="02020603050405020304" pitchFamily="18" charset="0"/>
              </a:rPr>
              <a:t> Schick. </a:t>
            </a:r>
            <a:r>
              <a:rPr lang="en-US" dirty="0" err="1">
                <a:latin typeface="Times New Roman" panose="02020603050405020304" pitchFamily="18" charset="0"/>
                <a:cs typeface="Times New Roman" panose="02020603050405020304" pitchFamily="18" charset="0"/>
              </a:rPr>
              <a:t>Phản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ứng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này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giúp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định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tố</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huyết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thanh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người</a:t>
            </a:r>
            <a:r>
              <a:rPr lang="en-US" dirty="0">
                <a:latin typeface="Times New Roman" panose="02020603050405020304" pitchFamily="18" charset="0"/>
                <a:cs typeface="Times New Roman" panose="02020603050405020304" pitchFamily="18" charset="0"/>
              </a:rPr>
              <a:t>.</a:t>
            </a:r>
          </a:p>
          <a:p>
            <a:pPr algn="just"/>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145009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84238"/>
          </a:xfrm>
        </p:spPr>
        <p:txBody>
          <a:bodyPr>
            <a:normAutofit fontScale="90000"/>
          </a:bodyPr>
          <a:lstStyle/>
          <a:p>
            <a:r>
              <a:rPr lang="de-DE" b="1" i="1" dirty="0">
                <a:latin typeface="Times New Roman" panose="02020603050405020304" pitchFamily="18" charset="0"/>
                <a:cs typeface="Times New Roman" panose="02020603050405020304" pitchFamily="18" charset="0"/>
              </a:rPr>
              <a:t>Cách làm phản ứng Schick</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1295400"/>
            <a:ext cx="8229600" cy="4525963"/>
          </a:xfrm>
        </p:spPr>
        <p:txBody>
          <a:bodyPr>
            <a:noAutofit/>
          </a:bodyPr>
          <a:lstStyle/>
          <a:p>
            <a:pPr algn="just"/>
            <a:r>
              <a:rPr lang="de-DE" sz="2800" dirty="0">
                <a:latin typeface="Times New Roman" panose="02020603050405020304" pitchFamily="18" charset="0"/>
                <a:cs typeface="Times New Roman" panose="02020603050405020304" pitchFamily="18" charset="0"/>
              </a:rPr>
              <a:t>	Tiêm trong da mặt trước cẳng tay trái 0,1ml độc tố pha loãng (nồng độ chứa 1/50 của liều tối thiểu làm chế chuột lang nặng 250g trong 96 giờ). Để phân biệt phản ứng thật và giả, cần tiêm đối chứng trong da mặt trong cánh tay phải 0,1ml độc tố Bạch hầu đun nóng 65</a:t>
            </a:r>
            <a:r>
              <a:rPr lang="en-US" sz="2800" dirty="0">
                <a:latin typeface="Times New Roman" panose="02020603050405020304" pitchFamily="18" charset="0"/>
                <a:cs typeface="Times New Roman" panose="02020603050405020304" pitchFamily="18" charset="0"/>
                <a:sym typeface="Symbol"/>
              </a:rPr>
              <a:t></a:t>
            </a:r>
            <a:r>
              <a:rPr lang="de-DE" sz="2800" dirty="0">
                <a:latin typeface="Times New Roman" panose="02020603050405020304" pitchFamily="18" charset="0"/>
                <a:cs typeface="Times New Roman" panose="02020603050405020304" pitchFamily="18" charset="0"/>
              </a:rPr>
              <a:t>C trong 15 phút.</a:t>
            </a:r>
            <a:endParaRPr lang="en-US" sz="2800" dirty="0">
              <a:latin typeface="Times New Roman" panose="02020603050405020304" pitchFamily="18" charset="0"/>
              <a:cs typeface="Times New Roman" panose="02020603050405020304" pitchFamily="18" charset="0"/>
            </a:endParaRPr>
          </a:p>
          <a:p>
            <a:pPr algn="just"/>
            <a:r>
              <a:rPr lang="de-DE" sz="2800" dirty="0">
                <a:latin typeface="Times New Roman" panose="02020603050405020304" pitchFamily="18" charset="0"/>
                <a:cs typeface="Times New Roman" panose="02020603050405020304" pitchFamily="18" charset="0"/>
              </a:rPr>
              <a:t>	Phản ứng Schick dương tính: tại nơi tiêm sau 36-72 giờ xuất hiện 1 vùng cứng đỏ, đường kính trên 10mm, sau đó màu đỏ chuyển sang màu nâu nhạt và bong vảy, như vậy cơ thể không có kháng độc tố Bạch hầu và sẽ cảm thụ với bệnh Bạch hầu.	</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520300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de-DE" b="1" i="1" dirty="0">
                <a:latin typeface="Times New Roman" panose="02020603050405020304" pitchFamily="18" charset="0"/>
                <a:cs typeface="Times New Roman" panose="02020603050405020304" pitchFamily="18" charset="0"/>
              </a:rPr>
              <a:t>Cách làm phản ứng Schick</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81000" y="1414430"/>
            <a:ext cx="8534400" cy="4525963"/>
          </a:xfrm>
        </p:spPr>
        <p:txBody>
          <a:bodyPr>
            <a:noAutofit/>
          </a:bodyPr>
          <a:lstStyle/>
          <a:p>
            <a:pPr algn="just"/>
            <a:r>
              <a:rPr lang="de-DE" sz="2800" dirty="0">
                <a:latin typeface="Times New Roman" panose="02020603050405020304" pitchFamily="18" charset="0"/>
                <a:cs typeface="Times New Roman" panose="02020603050405020304" pitchFamily="18" charset="0"/>
              </a:rPr>
              <a:t>Phản ứng Schick âm tính: nơi tiêm không có phản ứng. Nguyên lý vì trong máu có sẵn kháng thể trung hoà nên sẽ trung hòa độc tố và cho phản ứng âm tính (không nổi cục), người này sẽ không bị bệnh Bạch hầu. </a:t>
            </a:r>
          </a:p>
          <a:p>
            <a:pPr algn="just"/>
            <a:r>
              <a:rPr lang="de-DE" sz="2800" dirty="0">
                <a:latin typeface="Times New Roman" panose="02020603050405020304" pitchFamily="18" charset="0"/>
                <a:cs typeface="Times New Roman" panose="02020603050405020304" pitchFamily="18" charset="0"/>
              </a:rPr>
              <a:t>Phản ứng Schick có ý nghĩa về mặt dịch tễ học, nếu phản ứng dương tính thì người đó có nguy cơ mắc bệnh Bạch hầu, cần phải tiêm phòng vacxin Bạch hầu.</a:t>
            </a:r>
            <a:endParaRPr lang="en-US" sz="2800" dirty="0">
              <a:latin typeface="Times New Roman" panose="02020603050405020304" pitchFamily="18" charset="0"/>
              <a:cs typeface="Times New Roman" panose="02020603050405020304" pitchFamily="18" charset="0"/>
            </a:endParaRPr>
          </a:p>
          <a:p>
            <a:pPr algn="just"/>
            <a:r>
              <a:rPr lang="de-DE" sz="2800" dirty="0">
                <a:latin typeface="Times New Roman" panose="02020603050405020304" pitchFamily="18" charset="0"/>
                <a:cs typeface="Times New Roman" panose="02020603050405020304" pitchFamily="18" charset="0"/>
              </a:rPr>
              <a:t>Ở bệnh nhân bị bệnh Bạch hầu, sau khi khỏi bệnh 1 tháng 30% số bệnh nhân có phản ứng Schick dương tính. Như vậy, miễn dịch sau khi mắc bệnh Bạch hầu là không bền vững.</a:t>
            </a:r>
            <a:endParaRPr lang="en-US" sz="2800" dirty="0">
              <a:latin typeface="Times New Roman" panose="02020603050405020304" pitchFamily="18" charset="0"/>
              <a:cs typeface="Times New Roman" panose="02020603050405020304" pitchFamily="18" charset="0"/>
            </a:endParaRPr>
          </a:p>
          <a:p>
            <a:pPr algn="just"/>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769274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635" y="27709"/>
            <a:ext cx="9015153" cy="6677891"/>
          </a:xfrm>
        </p:spPr>
      </p:pic>
    </p:spTree>
    <p:extLst>
      <p:ext uri="{BB962C8B-B14F-4D97-AF65-F5344CB8AC3E}">
        <p14:creationId xmlns:p14="http://schemas.microsoft.com/office/powerpoint/2010/main" val="9019720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Times New Roman" panose="02020603050405020304" pitchFamily="18" charset="0"/>
                <a:cs typeface="Times New Roman" panose="02020603050405020304" pitchFamily="18" charset="0"/>
              </a:rPr>
              <a:t>Cơ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chế</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bệnh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sinh</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04800" y="1524000"/>
            <a:ext cx="8610600" cy="5029200"/>
          </a:xfrm>
        </p:spPr>
        <p:txBody>
          <a:bodyPr>
            <a:noAutofit/>
          </a:bodyPr>
          <a:lstStyle/>
          <a:p>
            <a:pPr algn="just" fontAlgn="base"/>
            <a:r>
              <a:rPr lang="en-US" i="1" dirty="0" err="1">
                <a:latin typeface="Times New Roman" panose="02020603050405020304" pitchFamily="18" charset="0"/>
                <a:cs typeface="Times New Roman" panose="02020603050405020304" pitchFamily="18" charset="0"/>
              </a:rPr>
              <a:t>C.diphtheriae</a:t>
            </a:r>
            <a:r>
              <a:rPr lang="en-US" i="1"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xâm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nhập</a:t>
            </a:r>
            <a:r>
              <a:rPr lang="en-US" dirty="0">
                <a:latin typeface="Times New Roman" panose="02020603050405020304" pitchFamily="18" charset="0"/>
                <a:cs typeface="Times New Roman" panose="02020603050405020304" pitchFamily="18" charset="0"/>
              </a:rPr>
              <a:t> qua </a:t>
            </a:r>
            <a:r>
              <a:rPr lang="en-US" dirty="0" err="1">
                <a:latin typeface="Times New Roman" panose="02020603050405020304" pitchFamily="18" charset="0"/>
                <a:cs typeface="Times New Roman" panose="02020603050405020304" pitchFamily="18" charset="0"/>
              </a:rPr>
              <a:t>đường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mũi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miệng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rồi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định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vị</a:t>
            </a:r>
            <a:r>
              <a:rPr lang="en-US" dirty="0">
                <a:latin typeface="Times New Roman" panose="02020603050405020304" pitchFamily="18" charset="0"/>
                <a:cs typeface="Times New Roman" panose="02020603050405020304" pitchFamily="18" charset="0"/>
              </a:rPr>
              <a:t> ở </a:t>
            </a:r>
            <a:r>
              <a:rPr lang="en-US" dirty="0" err="1">
                <a:latin typeface="Times New Roman" panose="02020603050405020304" pitchFamily="18" charset="0"/>
                <a:cs typeface="Times New Roman" panose="02020603050405020304" pitchFamily="18" charset="0"/>
              </a:rPr>
              <a:t>niêm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đường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hô</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hấp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sau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gian</a:t>
            </a:r>
            <a:r>
              <a:rPr lang="en-US" dirty="0">
                <a:latin typeface="Times New Roman" panose="02020603050405020304" pitchFamily="18" charset="0"/>
                <a:cs typeface="Times New Roman" panose="02020603050405020304" pitchFamily="18" charset="0"/>
              </a:rPr>
              <a:t> ủ </a:t>
            </a:r>
            <a:r>
              <a:rPr lang="en-US" dirty="0" err="1">
                <a:latin typeface="Times New Roman" panose="02020603050405020304" pitchFamily="18" charset="0"/>
                <a:cs typeface="Times New Roman" panose="02020603050405020304" pitchFamily="18" charset="0"/>
              </a:rPr>
              <a:t>bệnh</a:t>
            </a:r>
            <a:r>
              <a:rPr lang="en-US" dirty="0">
                <a:latin typeface="Times New Roman" panose="02020603050405020304" pitchFamily="18" charset="0"/>
                <a:cs typeface="Times New Roman" panose="02020603050405020304" pitchFamily="18" charset="0"/>
              </a:rPr>
              <a:t>, ở </a:t>
            </a:r>
            <a:r>
              <a:rPr lang="en-US" dirty="0" err="1">
                <a:latin typeface="Times New Roman" panose="02020603050405020304" pitchFamily="18" charset="0"/>
                <a:cs typeface="Times New Roman" panose="02020603050405020304" pitchFamily="18" charset="0"/>
              </a:rPr>
              <a:t>những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chủng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năng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tố</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tố</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được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sản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xuất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bám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màng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tế</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bào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rồi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xuyên</a:t>
            </a:r>
            <a:r>
              <a:rPr lang="en-US" dirty="0">
                <a:latin typeface="Times New Roman" panose="02020603050405020304" pitchFamily="18" charset="0"/>
                <a:cs typeface="Times New Roman" panose="02020603050405020304" pitchFamily="18" charset="0"/>
              </a:rPr>
              <a:t> qua </a:t>
            </a:r>
            <a:r>
              <a:rPr lang="en-US" dirty="0" err="1">
                <a:latin typeface="Times New Roman" panose="02020603050405020304" pitchFamily="18" charset="0"/>
                <a:cs typeface="Times New Roman" panose="02020603050405020304" pitchFamily="18" charset="0"/>
              </a:rPr>
              <a:t>màng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máu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phát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tán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quan</a:t>
            </a:r>
            <a:r>
              <a:rPr lang="en-US" dirty="0">
                <a:latin typeface="Times New Roman" panose="02020603050405020304" pitchFamily="18" charset="0"/>
                <a:cs typeface="Times New Roman" panose="02020603050405020304" pitchFamily="18" charset="0"/>
              </a:rPr>
              <a:t>.</a:t>
            </a:r>
          </a:p>
          <a:p>
            <a:pPr algn="just" fontAlgn="base"/>
            <a:r>
              <a:rPr lang="en-US" dirty="0" err="1">
                <a:latin typeface="Times New Roman" panose="02020603050405020304" pitchFamily="18" charset="0"/>
                <a:cs typeface="Times New Roman" panose="02020603050405020304" pitchFamily="18" charset="0"/>
              </a:rPr>
              <a:t>Độc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tố</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một</a:t>
            </a:r>
            <a:r>
              <a:rPr lang="en-US" dirty="0">
                <a:latin typeface="Times New Roman" panose="02020603050405020304" pitchFamily="18" charset="0"/>
                <a:cs typeface="Times New Roman" panose="02020603050405020304" pitchFamily="18" charset="0"/>
              </a:rPr>
              <a:t> protein </a:t>
            </a:r>
            <a:r>
              <a:rPr lang="en-US" dirty="0" err="1">
                <a:latin typeface="Times New Roman" panose="02020603050405020304" pitchFamily="18" charset="0"/>
                <a:cs typeface="Times New Roman" panose="02020603050405020304" pitchFamily="18" charset="0"/>
              </a:rPr>
              <a:t>cấu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tạo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bởi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một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chuỗi</a:t>
            </a:r>
            <a:r>
              <a:rPr lang="en-US" dirty="0">
                <a:latin typeface="Times New Roman" panose="02020603050405020304" pitchFamily="18" charset="0"/>
                <a:cs typeface="Times New Roman" panose="02020603050405020304" pitchFamily="18" charset="0"/>
              </a:rPr>
              <a:t> peptide,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trọng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lượng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khoảng</a:t>
            </a:r>
            <a:r>
              <a:rPr lang="en-US" dirty="0">
                <a:latin typeface="Times New Roman" panose="02020603050405020304" pitchFamily="18" charset="0"/>
                <a:cs typeface="Times New Roman" panose="02020603050405020304" pitchFamily="18" charset="0"/>
              </a:rPr>
              <a:t> 62.000 </a:t>
            </a:r>
            <a:r>
              <a:rPr lang="en-US" dirty="0" err="1">
                <a:latin typeface="Times New Roman" panose="02020603050405020304" pitchFamily="18" charset="0"/>
                <a:cs typeface="Times New Roman" panose="02020603050405020304" pitchFamily="18" charset="0"/>
              </a:rPr>
              <a:t>daltons</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2 </a:t>
            </a:r>
            <a:r>
              <a:rPr lang="en-US" dirty="0" err="1">
                <a:latin typeface="Times New Roman" panose="02020603050405020304" pitchFamily="18" charset="0"/>
                <a:cs typeface="Times New Roman" panose="02020603050405020304" pitchFamily="18" charset="0"/>
              </a:rPr>
              <a:t>thành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phần</a:t>
            </a:r>
            <a:r>
              <a:rPr lang="en-US" dirty="0">
                <a:latin typeface="Times New Roman" panose="02020603050405020304" pitchFamily="18" charset="0"/>
                <a:cs typeface="Times New Roman" panose="02020603050405020304" pitchFamily="18" charset="0"/>
              </a:rPr>
              <a:t> A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B. </a:t>
            </a:r>
          </a:p>
          <a:p>
            <a:pPr algn="just"/>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569953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Times New Roman" panose="02020603050405020304" pitchFamily="18" charset="0"/>
                <a:cs typeface="Times New Roman" panose="02020603050405020304" pitchFamily="18" charset="0"/>
              </a:rPr>
              <a:t>Cơ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chế</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bệnh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sinh</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04800" y="1752600"/>
            <a:ext cx="8610600" cy="4144963"/>
          </a:xfrm>
        </p:spPr>
        <p:txBody>
          <a:bodyPr>
            <a:noAutofit/>
          </a:bodyPr>
          <a:lstStyle/>
          <a:p>
            <a:pPr fontAlgn="base"/>
            <a:r>
              <a:rPr lang="en-US" dirty="0" err="1">
                <a:latin typeface="Times New Roman" panose="02020603050405020304" pitchFamily="18" charset="0"/>
                <a:cs typeface="Times New Roman" panose="02020603050405020304" pitchFamily="18" charset="0"/>
              </a:rPr>
              <a:t>Thành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phần</a:t>
            </a:r>
            <a:r>
              <a:rPr lang="en-US" dirty="0">
                <a:latin typeface="Times New Roman" panose="02020603050405020304" pitchFamily="18" charset="0"/>
                <a:cs typeface="Times New Roman" panose="02020603050405020304" pitchFamily="18" charset="0"/>
              </a:rPr>
              <a:t> B </a:t>
            </a:r>
            <a:r>
              <a:rPr lang="en-US" dirty="0" err="1">
                <a:latin typeface="Times New Roman" panose="02020603050405020304" pitchFamily="18" charset="0"/>
                <a:cs typeface="Times New Roman" panose="02020603050405020304" pitchFamily="18" charset="0"/>
              </a:rPr>
              <a:t>sẽ</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dính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thụ</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thể</a:t>
            </a:r>
            <a:r>
              <a:rPr lang="en-US" dirty="0">
                <a:latin typeface="Times New Roman" panose="02020603050405020304" pitchFamily="18" charset="0"/>
                <a:cs typeface="Times New Roman" panose="02020603050405020304" pitchFamily="18" charset="0"/>
              </a:rPr>
              <a:t> ở </a:t>
            </a:r>
            <a:r>
              <a:rPr lang="en-US" dirty="0" err="1">
                <a:latin typeface="Times New Roman" panose="02020603050405020304" pitchFamily="18" charset="0"/>
                <a:cs typeface="Times New Roman" panose="02020603050405020304" pitchFamily="18" charset="0"/>
              </a:rPr>
              <a:t>màng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tế</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bào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sau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thành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phần</a:t>
            </a:r>
            <a:r>
              <a:rPr lang="en-US" dirty="0">
                <a:latin typeface="Times New Roman" panose="02020603050405020304" pitchFamily="18" charset="0"/>
                <a:cs typeface="Times New Roman" panose="02020603050405020304" pitchFamily="18" charset="0"/>
              </a:rPr>
              <a:t> A </a:t>
            </a:r>
            <a:r>
              <a:rPr lang="en-US" dirty="0" err="1">
                <a:latin typeface="Times New Roman" panose="02020603050405020304" pitchFamily="18" charset="0"/>
                <a:cs typeface="Times New Roman" panose="02020603050405020304" pitchFamily="18" charset="0"/>
              </a:rPr>
              <a:t>chuyển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tế</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bào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năng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tiêu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huỷ</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tế</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bào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trệ</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tổng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hợp</a:t>
            </a:r>
            <a:r>
              <a:rPr lang="en-US" dirty="0">
                <a:latin typeface="Times New Roman" panose="02020603050405020304" pitchFamily="18" charset="0"/>
                <a:cs typeface="Times New Roman" panose="02020603050405020304" pitchFamily="18" charset="0"/>
              </a:rPr>
              <a:t> protein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tế</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bào</a:t>
            </a:r>
            <a:r>
              <a:rPr lang="en-US" dirty="0">
                <a:latin typeface="Times New Roman" panose="02020603050405020304" pitchFamily="18" charset="0"/>
                <a:cs typeface="Times New Roman" panose="02020603050405020304" pitchFamily="18" charset="0"/>
              </a:rPr>
              <a:t>. </a:t>
            </a:r>
          </a:p>
          <a:p>
            <a:pPr fontAlgn="base"/>
            <a:r>
              <a:rPr lang="en-US" dirty="0">
                <a:latin typeface="Times New Roman" panose="02020603050405020304" pitchFamily="18" charset="0"/>
                <a:cs typeface="Times New Roman" panose="02020603050405020304" pitchFamily="18" charset="0"/>
              </a:rPr>
              <a:t>Ở </a:t>
            </a:r>
            <a:r>
              <a:rPr lang="en-US" dirty="0" err="1">
                <a:latin typeface="Times New Roman" panose="02020603050405020304" pitchFamily="18" charset="0"/>
                <a:cs typeface="Times New Roman" panose="02020603050405020304" pitchFamily="18" charset="0"/>
              </a:rPr>
              <a:t>cơ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bị</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nhiễm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nồng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carnitine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giảm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điều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này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liên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bệnh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lý</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tim.</a:t>
            </a:r>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6505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Times New Roman" panose="02020603050405020304" pitchFamily="18" charset="0"/>
                <a:cs typeface="Times New Roman" panose="02020603050405020304" pitchFamily="18" charset="0"/>
              </a:rPr>
              <a:t>Cơ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chế</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bệnh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sinh</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04800" y="1295400"/>
            <a:ext cx="8686800" cy="4525963"/>
          </a:xfrm>
        </p:spPr>
        <p:txBody>
          <a:bodyPr>
            <a:noAutofit/>
          </a:bodyPr>
          <a:lstStyle/>
          <a:p>
            <a:pPr algn="just" fontAlgn="base"/>
            <a:r>
              <a:rPr lang="en-US" sz="2800" dirty="0" err="1">
                <a:latin typeface="Times New Roman" panose="02020603050405020304" pitchFamily="18" charset="0"/>
                <a:cs typeface="Times New Roman" panose="02020603050405020304" pitchFamily="18" charset="0"/>
              </a:rPr>
              <a:t>Hoại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mô</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dội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khuẩn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triển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đáp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ứng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viêm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chỗ</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hợp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mô</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lâm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sàng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gọi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mạc</a:t>
            </a:r>
            <a:r>
              <a:rPr lang="en-US" sz="2800" dirty="0">
                <a:latin typeface="Times New Roman" panose="02020603050405020304" pitchFamily="18" charset="0"/>
                <a:cs typeface="Times New Roman" panose="02020603050405020304" pitchFamily="18" charset="0"/>
              </a:rPr>
              <a:t> hay </a:t>
            </a:r>
            <a:r>
              <a:rPr lang="en-US" sz="2800" dirty="0" err="1">
                <a:latin typeface="Times New Roman" panose="02020603050405020304" pitchFamily="18" charset="0"/>
                <a:cs typeface="Times New Roman" panose="02020603050405020304" pitchFamily="18" charset="0"/>
              </a:rPr>
              <a:t>màng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năng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xuất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vùng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viêm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càng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sâu</a:t>
            </a:r>
            <a:r>
              <a:rPr lang="en-US" sz="2800" dirty="0">
                <a:latin typeface="Times New Roman" panose="02020603050405020304" pitchFamily="18" charset="0"/>
                <a:cs typeface="Times New Roman" panose="02020603050405020304" pitchFamily="18" charset="0"/>
              </a:rPr>
              <a:t>. </a:t>
            </a:r>
          </a:p>
          <a:p>
            <a:pPr algn="just" fontAlgn="base"/>
            <a:r>
              <a:rPr lang="en-US" sz="2800" dirty="0" err="1">
                <a:latin typeface="Times New Roman" panose="02020603050405020304" pitchFamily="18" charset="0"/>
                <a:cs typeface="Times New Roman" panose="02020603050405020304" pitchFamily="18" charset="0"/>
              </a:rPr>
              <a:t>Giả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bám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chắc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niêm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gồm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viêm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tử</a:t>
            </a:r>
            <a:r>
              <a:rPr lang="en-US" sz="2800" dirty="0">
                <a:latin typeface="Times New Roman" panose="02020603050405020304" pitchFamily="18" charset="0"/>
                <a:cs typeface="Times New Roman" panose="02020603050405020304" pitchFamily="18" charset="0"/>
              </a:rPr>
              <a:t>, fibrin, </a:t>
            </a:r>
            <a:r>
              <a:rPr lang="en-US" sz="2800" dirty="0" err="1">
                <a:latin typeface="Times New Roman" panose="02020603050405020304" pitchFamily="18" charset="0"/>
                <a:cs typeface="Times New Roman" panose="02020603050405020304" pitchFamily="18" charset="0"/>
              </a:rPr>
              <a:t>hồng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cầu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cầu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mủ</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đoạn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bệnh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hồi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phục</a:t>
            </a:r>
            <a:r>
              <a:rPr lang="en-US" sz="2800" dirty="0">
                <a:latin typeface="Times New Roman" panose="02020603050405020304" pitchFamily="18" charset="0"/>
                <a:cs typeface="Times New Roman" panose="02020603050405020304" pitchFamily="18" charset="0"/>
              </a:rPr>
              <a:t> .</a:t>
            </a:r>
          </a:p>
          <a:p>
            <a:pPr algn="just" fontAlgn="base"/>
            <a:r>
              <a:rPr lang="en-US" sz="2800" dirty="0">
                <a:latin typeface="Times New Roman" panose="02020603050405020304" pitchFamily="18" charset="0"/>
                <a:cs typeface="Times New Roman" panose="02020603050405020304" pitchFamily="18" charset="0"/>
              </a:rPr>
              <a:t>Vi </a:t>
            </a:r>
            <a:r>
              <a:rPr lang="en-US" sz="2800" dirty="0" err="1">
                <a:latin typeface="Times New Roman" panose="02020603050405020304" pitchFamily="18" charset="0"/>
                <a:cs typeface="Times New Roman" panose="02020603050405020304" pitchFamily="18" charset="0"/>
              </a:rPr>
              <a:t>khuẩn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hầu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tìm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thấy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nhiều</a:t>
            </a:r>
            <a:r>
              <a:rPr lang="en-US" sz="2800" dirty="0">
                <a:latin typeface="Times New Roman" panose="02020603050405020304" pitchFamily="18" charset="0"/>
                <a:cs typeface="Times New Roman" panose="02020603050405020304" pitchFamily="18" charset="0"/>
              </a:rPr>
              <a:t> ở </a:t>
            </a:r>
            <a:r>
              <a:rPr lang="en-US" sz="2800" dirty="0" err="1">
                <a:latin typeface="Times New Roman" panose="02020603050405020304" pitchFamily="18" charset="0"/>
                <a:cs typeface="Times New Roman" panose="02020603050405020304" pitchFamily="18" charset="0"/>
              </a:rPr>
              <a:t>giả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tìm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thấy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máu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nội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tạng</a:t>
            </a:r>
            <a:r>
              <a:rPr lang="en-US"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3643463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9427" y="76200"/>
            <a:ext cx="2969337" cy="804041"/>
          </a:xfrm>
        </p:spPr>
        <p:txBody>
          <a:bodyPr>
            <a:normAutofit/>
          </a:bodyPr>
          <a:lstStyle/>
          <a:p>
            <a:pPr algn="ctr">
              <a:lnSpc>
                <a:spcPct val="150000"/>
              </a:lnSpc>
              <a:defRPr/>
            </a:pPr>
            <a:r>
              <a:rPr lang="en-US" sz="2400" b="1" dirty="0">
                <a:solidFill>
                  <a:srgbClr val="CC0066"/>
                </a:solidFill>
                <a:latin typeface="Arial" panose="020B0604020202020204" pitchFamily="34" charset="0"/>
                <a:cs typeface="Arial" panose="020B0604020202020204" pitchFamily="34" charset="0"/>
              </a:rPr>
              <a:t>NỘI DUNG</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3468" y="947651"/>
            <a:ext cx="6877064" cy="37358"/>
          </a:xfrm>
          <a:prstGeom prst="rect">
            <a:avLst/>
          </a:prstGeom>
        </p:spPr>
      </p:pic>
      <p:sp>
        <p:nvSpPr>
          <p:cNvPr id="16" name="AutoShape 47">
            <a:extLst>
              <a:ext uri="{FF2B5EF4-FFF2-40B4-BE49-F238E27FC236}">
                <a16:creationId xmlns:a16="http://schemas.microsoft.com/office/drawing/2014/main" id="{011C4FE7-0604-06E7-0F7B-CC714A9A0499}"/>
              </a:ext>
            </a:extLst>
          </p:cNvPr>
          <p:cNvSpPr>
            <a:spLocks noChangeArrowheads="1"/>
          </p:cNvSpPr>
          <p:nvPr/>
        </p:nvSpPr>
        <p:spPr bwMode="gray">
          <a:xfrm>
            <a:off x="1813220" y="2709522"/>
            <a:ext cx="5936588" cy="705451"/>
          </a:xfrm>
          <a:prstGeom prst="roundRect">
            <a:avLst>
              <a:gd name="adj" fmla="val 16667"/>
            </a:avLst>
          </a:prstGeom>
          <a:solidFill>
            <a:srgbClr val="FFC000"/>
          </a:solidFill>
          <a:ln w="12700" algn="ctr">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pPr eaLnBrk="1" hangingPunct="1">
              <a:defRPr/>
            </a:pPr>
            <a:endParaRPr lang="en-US" sz="1350">
              <a:latin typeface="Arial" panose="020B0604020202020204" pitchFamily="34" charset="0"/>
            </a:endParaRPr>
          </a:p>
        </p:txBody>
      </p:sp>
      <p:sp>
        <p:nvSpPr>
          <p:cNvPr id="18" name="Text Box 49">
            <a:extLst>
              <a:ext uri="{FF2B5EF4-FFF2-40B4-BE49-F238E27FC236}">
                <a16:creationId xmlns:a16="http://schemas.microsoft.com/office/drawing/2014/main" id="{7C319345-A207-7980-D2DC-DC351ED09814}"/>
              </a:ext>
            </a:extLst>
          </p:cNvPr>
          <p:cNvSpPr txBox="1">
            <a:spLocks noChangeArrowheads="1"/>
          </p:cNvSpPr>
          <p:nvPr/>
        </p:nvSpPr>
        <p:spPr bwMode="gray">
          <a:xfrm>
            <a:off x="2505160" y="2872140"/>
            <a:ext cx="4490144" cy="461665"/>
          </a:xfrm>
          <a:prstGeom prst="rect">
            <a:avLst/>
          </a:prstGeom>
          <a:noFill/>
          <a:ln w="9525" algn="ctr">
            <a:noFill/>
            <a:miter lim="800000"/>
            <a:headEnd/>
            <a:tailEnd/>
          </a:ln>
        </p:spPr>
        <p:txBody>
          <a:bodyPr wrap="square">
            <a:spAutoFit/>
          </a:bodyPr>
          <a:lstStyle/>
          <a:p>
            <a:pPr algn="ctr"/>
            <a:r>
              <a:rPr lang="en-US" sz="2400" b="1" dirty="0" err="1">
                <a:latin typeface="Arial" panose="020B0604020202020204" pitchFamily="34" charset="0"/>
                <a:cs typeface="Arial" panose="020B0604020202020204" pitchFamily="34" charset="0"/>
              </a:rPr>
              <a:t>Bệnh</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sinh</a:t>
            </a:r>
            <a:endParaRPr lang="en-US" sz="2400" b="1" dirty="0">
              <a:solidFill>
                <a:srgbClr val="000000"/>
              </a:solidFill>
              <a:latin typeface="Arial" panose="020B0604020202020204" pitchFamily="34" charset="0"/>
              <a:cs typeface="Arial" panose="020B0604020202020204" pitchFamily="34" charset="0"/>
            </a:endParaRPr>
          </a:p>
        </p:txBody>
      </p:sp>
      <p:sp>
        <p:nvSpPr>
          <p:cNvPr id="20" name="AutoShape 47">
            <a:extLst>
              <a:ext uri="{FF2B5EF4-FFF2-40B4-BE49-F238E27FC236}">
                <a16:creationId xmlns:a16="http://schemas.microsoft.com/office/drawing/2014/main" id="{12FFB6C3-900D-4D66-862A-A9BC2866195D}"/>
              </a:ext>
            </a:extLst>
          </p:cNvPr>
          <p:cNvSpPr>
            <a:spLocks noChangeArrowheads="1"/>
          </p:cNvSpPr>
          <p:nvPr/>
        </p:nvSpPr>
        <p:spPr bwMode="gray">
          <a:xfrm>
            <a:off x="1813220" y="3795752"/>
            <a:ext cx="5936588" cy="705451"/>
          </a:xfrm>
          <a:prstGeom prst="roundRect">
            <a:avLst>
              <a:gd name="adj" fmla="val 16667"/>
            </a:avLst>
          </a:prstGeom>
          <a:solidFill>
            <a:schemeClr val="accent2">
              <a:lumMod val="60000"/>
              <a:lumOff val="40000"/>
            </a:schemeClr>
          </a:solidFill>
          <a:ln w="12700" algn="ctr">
            <a:solidFill>
              <a:schemeClr val="bg1"/>
            </a:solidFill>
            <a:round/>
            <a:headEnd/>
            <a:tailEnd/>
          </a:ln>
          <a:effectLst/>
        </p:spPr>
        <p:txBody>
          <a:bodyPr wrap="none" anchor="ctr"/>
          <a:lstStyle/>
          <a:p>
            <a:pPr eaLnBrk="1" hangingPunct="1">
              <a:defRPr/>
            </a:pPr>
            <a:endParaRPr lang="en-US" sz="1350">
              <a:latin typeface="Arial" panose="020B0604020202020204" pitchFamily="34" charset="0"/>
            </a:endParaRPr>
          </a:p>
        </p:txBody>
      </p:sp>
      <p:sp>
        <p:nvSpPr>
          <p:cNvPr id="22" name="Text Box 49">
            <a:extLst>
              <a:ext uri="{FF2B5EF4-FFF2-40B4-BE49-F238E27FC236}">
                <a16:creationId xmlns:a16="http://schemas.microsoft.com/office/drawing/2014/main" id="{50700E58-726A-3A94-3508-D43C45CB79AE}"/>
              </a:ext>
            </a:extLst>
          </p:cNvPr>
          <p:cNvSpPr txBox="1">
            <a:spLocks noChangeArrowheads="1"/>
          </p:cNvSpPr>
          <p:nvPr/>
        </p:nvSpPr>
        <p:spPr bwMode="gray">
          <a:xfrm>
            <a:off x="2438400" y="3917644"/>
            <a:ext cx="5163575" cy="461665"/>
          </a:xfrm>
          <a:prstGeom prst="rect">
            <a:avLst/>
          </a:prstGeom>
          <a:noFill/>
          <a:ln w="9525" algn="ctr">
            <a:noFill/>
            <a:miter lim="800000"/>
            <a:headEnd/>
            <a:tailEnd/>
          </a:ln>
        </p:spPr>
        <p:txBody>
          <a:bodyPr wrap="square">
            <a:spAutoFit/>
          </a:bodyPr>
          <a:lstStyle/>
          <a:p>
            <a:pPr algn="ctr"/>
            <a:r>
              <a:rPr lang="en-US" sz="2400" b="1" dirty="0" err="1">
                <a:solidFill>
                  <a:srgbClr val="000000"/>
                </a:solidFill>
                <a:latin typeface="Arial" panose="020B0604020202020204" pitchFamily="34" charset="0"/>
                <a:cs typeface="Arial" panose="020B0604020202020204" pitchFamily="34" charset="0"/>
              </a:rPr>
              <a:t>Chẩn</a:t>
            </a:r>
            <a:r>
              <a:rPr lang="en-US" sz="2400" b="1" dirty="0">
                <a:solidFill>
                  <a:srgbClr val="000000"/>
                </a:solidFill>
                <a:latin typeface="Arial" panose="020B0604020202020204" pitchFamily="34" charset="0"/>
                <a:cs typeface="Arial" panose="020B0604020202020204" pitchFamily="34" charset="0"/>
              </a:rPr>
              <a:t> </a:t>
            </a:r>
            <a:r>
              <a:rPr lang="en-US" sz="2400" b="1" dirty="0" err="1">
                <a:solidFill>
                  <a:srgbClr val="000000"/>
                </a:solidFill>
                <a:latin typeface="Arial" panose="020B0604020202020204" pitchFamily="34" charset="0"/>
                <a:cs typeface="Arial" panose="020B0604020202020204" pitchFamily="34" charset="0"/>
              </a:rPr>
              <a:t>đoán</a:t>
            </a:r>
            <a:r>
              <a:rPr lang="en-US" sz="2400" b="1" dirty="0">
                <a:solidFill>
                  <a:srgbClr val="000000"/>
                </a:solidFill>
                <a:latin typeface="Arial" panose="020B0604020202020204" pitchFamily="34" charset="0"/>
                <a:cs typeface="Arial" panose="020B0604020202020204" pitchFamily="34" charset="0"/>
              </a:rPr>
              <a:t> </a:t>
            </a:r>
            <a:r>
              <a:rPr lang="en-US" sz="2400" b="1" dirty="0" err="1">
                <a:solidFill>
                  <a:srgbClr val="000000"/>
                </a:solidFill>
                <a:latin typeface="Arial" panose="020B0604020202020204" pitchFamily="34" charset="0"/>
                <a:cs typeface="Arial" panose="020B0604020202020204" pitchFamily="34" charset="0"/>
              </a:rPr>
              <a:t>và</a:t>
            </a:r>
            <a:r>
              <a:rPr lang="en-US" sz="2400" b="1" dirty="0">
                <a:solidFill>
                  <a:srgbClr val="000000"/>
                </a:solidFill>
                <a:latin typeface="Arial" panose="020B0604020202020204" pitchFamily="34" charset="0"/>
                <a:cs typeface="Arial" panose="020B0604020202020204" pitchFamily="34" charset="0"/>
              </a:rPr>
              <a:t> </a:t>
            </a:r>
            <a:r>
              <a:rPr lang="en-US" sz="2400" b="1" dirty="0" err="1">
                <a:solidFill>
                  <a:srgbClr val="000000"/>
                </a:solidFill>
                <a:latin typeface="Arial" panose="020B0604020202020204" pitchFamily="34" charset="0"/>
                <a:cs typeface="Arial" panose="020B0604020202020204" pitchFamily="34" charset="0"/>
              </a:rPr>
              <a:t>điều</a:t>
            </a:r>
            <a:r>
              <a:rPr lang="en-US" sz="2400" b="1" dirty="0">
                <a:solidFill>
                  <a:srgbClr val="000000"/>
                </a:solidFill>
                <a:latin typeface="Arial" panose="020B0604020202020204" pitchFamily="34" charset="0"/>
                <a:cs typeface="Arial" panose="020B0604020202020204" pitchFamily="34" charset="0"/>
              </a:rPr>
              <a:t> </a:t>
            </a:r>
            <a:r>
              <a:rPr lang="en-US" sz="2400" b="1" dirty="0" err="1">
                <a:solidFill>
                  <a:srgbClr val="000000"/>
                </a:solidFill>
                <a:latin typeface="Arial" panose="020B0604020202020204" pitchFamily="34" charset="0"/>
                <a:cs typeface="Arial" panose="020B0604020202020204" pitchFamily="34" charset="0"/>
              </a:rPr>
              <a:t>trị</a:t>
            </a:r>
            <a:endParaRPr lang="en-US" sz="2400" b="1" dirty="0">
              <a:solidFill>
                <a:srgbClr val="000000"/>
              </a:solidFill>
              <a:latin typeface="Arial" panose="020B0604020202020204" pitchFamily="34" charset="0"/>
              <a:cs typeface="Arial" panose="020B0604020202020204" pitchFamily="34" charset="0"/>
            </a:endParaRPr>
          </a:p>
        </p:txBody>
      </p:sp>
      <p:sp>
        <p:nvSpPr>
          <p:cNvPr id="24" name="AutoShape 47">
            <a:extLst>
              <a:ext uri="{FF2B5EF4-FFF2-40B4-BE49-F238E27FC236}">
                <a16:creationId xmlns:a16="http://schemas.microsoft.com/office/drawing/2014/main" id="{76C66F21-FDF3-4EAF-AF2F-09AF4A58636B}"/>
              </a:ext>
            </a:extLst>
          </p:cNvPr>
          <p:cNvSpPr>
            <a:spLocks noChangeArrowheads="1"/>
          </p:cNvSpPr>
          <p:nvPr/>
        </p:nvSpPr>
        <p:spPr bwMode="gray">
          <a:xfrm>
            <a:off x="1831149" y="4907306"/>
            <a:ext cx="5936588" cy="705451"/>
          </a:xfrm>
          <a:prstGeom prst="roundRect">
            <a:avLst>
              <a:gd name="adj" fmla="val 16667"/>
            </a:avLst>
          </a:prstGeom>
          <a:solidFill>
            <a:schemeClr val="accent6">
              <a:lumMod val="60000"/>
              <a:lumOff val="40000"/>
            </a:schemeClr>
          </a:solidFill>
          <a:ln w="12700" algn="ctr">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pPr eaLnBrk="1" hangingPunct="1">
              <a:defRPr/>
            </a:pPr>
            <a:endParaRPr lang="en-US" sz="1350">
              <a:latin typeface="Arial" panose="020B0604020202020204" pitchFamily="34" charset="0"/>
            </a:endParaRPr>
          </a:p>
        </p:txBody>
      </p:sp>
      <p:sp>
        <p:nvSpPr>
          <p:cNvPr id="26" name="Text Box 49">
            <a:extLst>
              <a:ext uri="{FF2B5EF4-FFF2-40B4-BE49-F238E27FC236}">
                <a16:creationId xmlns:a16="http://schemas.microsoft.com/office/drawing/2014/main" id="{5D71DC7A-D2B1-AFAD-B91B-16F30C773C6E}"/>
              </a:ext>
            </a:extLst>
          </p:cNvPr>
          <p:cNvSpPr txBox="1">
            <a:spLocks noChangeArrowheads="1"/>
          </p:cNvSpPr>
          <p:nvPr/>
        </p:nvSpPr>
        <p:spPr bwMode="gray">
          <a:xfrm>
            <a:off x="2199726" y="5151092"/>
            <a:ext cx="5163575" cy="461665"/>
          </a:xfrm>
          <a:prstGeom prst="rect">
            <a:avLst/>
          </a:prstGeom>
          <a:noFill/>
          <a:ln w="9525" algn="ctr">
            <a:noFill/>
            <a:miter lim="800000"/>
            <a:headEnd/>
            <a:tailEnd/>
          </a:ln>
        </p:spPr>
        <p:txBody>
          <a:bodyPr wrap="square">
            <a:spAutoFit/>
          </a:bodyPr>
          <a:lstStyle/>
          <a:p>
            <a:pPr algn="ctr"/>
            <a:r>
              <a:rPr lang="en-US" sz="2400" b="1" dirty="0" err="1">
                <a:solidFill>
                  <a:srgbClr val="000000"/>
                </a:solidFill>
                <a:latin typeface="Arial" panose="020B0604020202020204" pitchFamily="34" charset="0"/>
                <a:cs typeface="Arial" panose="020B0604020202020204" pitchFamily="34" charset="0"/>
              </a:rPr>
              <a:t>Phòng</a:t>
            </a:r>
            <a:r>
              <a:rPr lang="en-US" sz="2400" b="1" dirty="0">
                <a:solidFill>
                  <a:srgbClr val="000000"/>
                </a:solidFill>
                <a:latin typeface="Arial" panose="020B0604020202020204" pitchFamily="34" charset="0"/>
                <a:cs typeface="Arial" panose="020B0604020202020204" pitchFamily="34" charset="0"/>
              </a:rPr>
              <a:t> </a:t>
            </a:r>
            <a:r>
              <a:rPr lang="en-US" sz="2400" b="1" dirty="0" err="1">
                <a:solidFill>
                  <a:srgbClr val="000000"/>
                </a:solidFill>
                <a:latin typeface="Arial" panose="020B0604020202020204" pitchFamily="34" charset="0"/>
                <a:cs typeface="Arial" panose="020B0604020202020204" pitchFamily="34" charset="0"/>
              </a:rPr>
              <a:t>bệnh</a:t>
            </a:r>
            <a:endParaRPr lang="en-US" sz="2400" b="1" dirty="0">
              <a:solidFill>
                <a:srgbClr val="000000"/>
              </a:solidFill>
              <a:latin typeface="Arial" panose="020B0604020202020204" pitchFamily="34" charset="0"/>
              <a:cs typeface="Arial" panose="020B0604020202020204" pitchFamily="34" charset="0"/>
            </a:endParaRPr>
          </a:p>
        </p:txBody>
      </p:sp>
      <p:sp>
        <p:nvSpPr>
          <p:cNvPr id="4" name="AutoShape 47">
            <a:extLst>
              <a:ext uri="{FF2B5EF4-FFF2-40B4-BE49-F238E27FC236}">
                <a16:creationId xmlns:a16="http://schemas.microsoft.com/office/drawing/2014/main" id="{7F5897FE-27F7-8916-2C30-56A796C54F6C}"/>
              </a:ext>
            </a:extLst>
          </p:cNvPr>
          <p:cNvSpPr>
            <a:spLocks noChangeArrowheads="1"/>
          </p:cNvSpPr>
          <p:nvPr/>
        </p:nvSpPr>
        <p:spPr bwMode="gray">
          <a:xfrm>
            <a:off x="1781500" y="1568257"/>
            <a:ext cx="5894514" cy="705451"/>
          </a:xfrm>
          <a:prstGeom prst="roundRect">
            <a:avLst>
              <a:gd name="adj" fmla="val 16667"/>
            </a:avLst>
          </a:prstGeom>
          <a:solidFill>
            <a:srgbClr val="C00000"/>
          </a:solidFill>
          <a:ln w="12700" algn="ctr">
            <a:solidFill>
              <a:schemeClr val="accent3">
                <a:lumMod val="60000"/>
                <a:lumOff val="40000"/>
              </a:schemeClr>
            </a:solid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lgn="ctr" eaLnBrk="1" hangingPunct="1">
              <a:defRPr/>
            </a:pPr>
            <a:r>
              <a:rPr lang="en-US" sz="2400" b="1" dirty="0" err="1">
                <a:latin typeface="Arial" panose="020B0604020202020204" pitchFamily="34" charset="0"/>
              </a:rPr>
              <a:t>Đại</a:t>
            </a:r>
            <a:r>
              <a:rPr lang="en-US" sz="2400" b="1" dirty="0">
                <a:latin typeface="Arial" panose="020B0604020202020204" pitchFamily="34" charset="0"/>
              </a:rPr>
              <a:t> </a:t>
            </a:r>
            <a:r>
              <a:rPr lang="en-US" sz="2400" b="1" dirty="0" err="1">
                <a:latin typeface="Arial" panose="020B0604020202020204" pitchFamily="34" charset="0"/>
              </a:rPr>
              <a:t>cương</a:t>
            </a:r>
            <a:endParaRPr lang="en-US" sz="2400" b="1" dirty="0">
              <a:latin typeface="Arial" panose="020B0604020202020204" pitchFamily="34" charset="0"/>
            </a:endParaRPr>
          </a:p>
        </p:txBody>
      </p:sp>
    </p:spTree>
    <p:extLst>
      <p:ext uri="{BB962C8B-B14F-4D97-AF65-F5344CB8AC3E}">
        <p14:creationId xmlns:p14="http://schemas.microsoft.com/office/powerpoint/2010/main" val="27016373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lose up of a person's mouth&#10;&#10;Description automatically generated">
            <a:extLst>
              <a:ext uri="{FF2B5EF4-FFF2-40B4-BE49-F238E27FC236}">
                <a16:creationId xmlns:a16="http://schemas.microsoft.com/office/drawing/2014/main" id="{0220D9D2-D81D-065D-7195-E052B072BA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1371600"/>
            <a:ext cx="8572500" cy="4800600"/>
          </a:xfrm>
          <a:prstGeom prst="rect">
            <a:avLst/>
          </a:prstGeom>
        </p:spPr>
      </p:pic>
    </p:spTree>
    <p:extLst>
      <p:ext uri="{BB962C8B-B14F-4D97-AF65-F5344CB8AC3E}">
        <p14:creationId xmlns:p14="http://schemas.microsoft.com/office/powerpoint/2010/main" val="11313950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Times New Roman" panose="02020603050405020304" pitchFamily="18" charset="0"/>
                <a:cs typeface="Times New Roman" panose="02020603050405020304" pitchFamily="18" charset="0"/>
              </a:rPr>
              <a:t>Cơ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chế</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bệnh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sinh</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1600200"/>
            <a:ext cx="8229600" cy="5029200"/>
          </a:xfrm>
        </p:spPr>
        <p:txBody>
          <a:bodyPr>
            <a:normAutofit fontScale="92500" lnSpcReduction="10000"/>
          </a:bodyPr>
          <a:lstStyle/>
          <a:p>
            <a:pPr algn="just" fontAlgn="base"/>
            <a:r>
              <a:rPr lang="en-US" dirty="0" err="1">
                <a:latin typeface="Times New Roman" panose="02020603050405020304" pitchFamily="18" charset="0"/>
                <a:cs typeface="Times New Roman" panose="02020603050405020304" pitchFamily="18" charset="0"/>
              </a:rPr>
              <a:t>Độc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tố</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gây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tổn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thương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bất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nào</a:t>
            </a:r>
            <a:r>
              <a:rPr lang="en-US" dirty="0">
                <a:latin typeface="Times New Roman" panose="02020603050405020304" pitchFamily="18" charset="0"/>
                <a:cs typeface="Times New Roman" panose="02020603050405020304" pitchFamily="18" charset="0"/>
              </a:rPr>
              <a:t> hay </a:t>
            </a:r>
            <a:r>
              <a:rPr lang="en-US" dirty="0" err="1">
                <a:latin typeface="Times New Roman" panose="02020603050405020304" pitchFamily="18" charset="0"/>
                <a:cs typeface="Times New Roman" panose="02020603050405020304" pitchFamily="18" charset="0"/>
              </a:rPr>
              <a:t>mô</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nào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nhưng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tổn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thương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chủ</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yếu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hệ</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thần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kinh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thận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Một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lượng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rất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nhỏ</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tố</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gây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hoại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ngoài</a:t>
            </a:r>
            <a:r>
              <a:rPr lang="en-US" dirty="0">
                <a:latin typeface="Times New Roman" panose="02020603050405020304" pitchFamily="18" charset="0"/>
                <a:cs typeface="Times New Roman" panose="02020603050405020304" pitchFamily="18" charset="0"/>
              </a:rPr>
              <a:t> da </a:t>
            </a:r>
          </a:p>
          <a:p>
            <a:pPr algn="just" fontAlgn="base"/>
            <a:r>
              <a:rPr lang="de-DE" dirty="0">
                <a:latin typeface="Times New Roman" panose="02020603050405020304" pitchFamily="18" charset="0"/>
                <a:cs typeface="Times New Roman" panose="02020603050405020304" pitchFamily="18" charset="0"/>
              </a:rPr>
              <a:t>Nếu giả mạc lan rộng, số lượng độc tố sẽ được hấp thụ nhiều. Độc tố Bạch hầu hấp thụ vào máu và phân tán khắp cơ thể. </a:t>
            </a:r>
          </a:p>
          <a:p>
            <a:pPr algn="just" fontAlgn="base"/>
            <a:r>
              <a:rPr lang="de-DE" dirty="0">
                <a:latin typeface="Times New Roman" panose="02020603050405020304" pitchFamily="18" charset="0"/>
                <a:cs typeface="Times New Roman" panose="02020603050405020304" pitchFamily="18" charset="0"/>
              </a:rPr>
              <a:t>Trong Bạch hầu họng, độc tố vào hệ tuần hoàn nhiều hơn so với bệnh hầu thanh quản, khí quản, Bạch hầu da. Độc tố Bạch hầu gây tổn thương hệ thống thần kinh, cơ tim, thận, thượng thận...</a:t>
            </a:r>
            <a:endParaRPr lang="en-US" dirty="0">
              <a:latin typeface="Times New Roman" panose="02020603050405020304" pitchFamily="18" charset="0"/>
              <a:cs typeface="Times New Roman" panose="02020603050405020304" pitchFamily="18" charset="0"/>
            </a:endParaRPr>
          </a:p>
          <a:p>
            <a:pPr algn="just"/>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917814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Times New Roman" panose="02020603050405020304" pitchFamily="18" charset="0"/>
                <a:cs typeface="Times New Roman" panose="02020603050405020304" pitchFamily="18" charset="0"/>
              </a:rPr>
              <a:t>Cơ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chế</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bệnh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sinh</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92500" lnSpcReduction="20000"/>
          </a:bodyPr>
          <a:lstStyle/>
          <a:p>
            <a:pPr algn="just"/>
            <a:r>
              <a:rPr lang="de-DE" dirty="0">
                <a:latin typeface="Times New Roman" panose="02020603050405020304" pitchFamily="18" charset="0"/>
                <a:cs typeface="Times New Roman" panose="02020603050405020304" pitchFamily="18" charset="0"/>
              </a:rPr>
              <a:t>Khi độc tố xâm nhập vào máu, cơ thể sẽ xuất hiện miễn dịch kháng độc tố. Ở bệnh nhân nặng, cơ thể sinh kháng độc tố sau 8-12 ngày.</a:t>
            </a:r>
          </a:p>
          <a:p>
            <a:pPr algn="just"/>
            <a:r>
              <a:rPr lang="de-DE" dirty="0">
                <a:latin typeface="Times New Roman" panose="02020603050405020304" pitchFamily="18" charset="0"/>
                <a:cs typeface="Times New Roman" panose="02020603050405020304" pitchFamily="18" charset="0"/>
              </a:rPr>
              <a:t>Nếu tiêm huyết thanh kháng Bạch hầu (SAD) cho bệnh nhân là tạo miễn dịch, trung hoà độc tố Bạch hầu trong huyết thanh, nhưng miễn dịch này chỉ tồn tại nhất thời trong 2 tuần.</a:t>
            </a:r>
          </a:p>
          <a:p>
            <a:pPr algn="just"/>
            <a:r>
              <a:rPr lang="en-US" dirty="0" err="1">
                <a:latin typeface="Times New Roman" panose="02020603050405020304" pitchFamily="18" charset="0"/>
                <a:cs typeface="Times New Roman" panose="02020603050405020304" pitchFamily="18" charset="0"/>
              </a:rPr>
              <a:t>Mặc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dù</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tố</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Bạch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hầu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trung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hoà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tố</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máu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hoặc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tố</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chưa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được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hấp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thụ</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tế</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bào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hiệu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tố</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ngấm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tế</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bào</a:t>
            </a:r>
            <a:r>
              <a:rPr lang="en-US" dirty="0">
                <a:latin typeface="Times New Roman" panose="02020603050405020304" pitchFamily="18" charset="0"/>
                <a:cs typeface="Times New Roman" panose="02020603050405020304" pitchFamily="18" charset="0"/>
              </a:rPr>
              <a:t>.</a:t>
            </a:r>
          </a:p>
          <a:p>
            <a:pPr algn="just"/>
            <a:endParaRPr lang="en-US" dirty="0">
              <a:latin typeface="Times New Roman" panose="02020603050405020304" pitchFamily="18" charset="0"/>
              <a:cs typeface="Times New Roman" panose="02020603050405020304" pitchFamily="18" charset="0"/>
            </a:endParaRPr>
          </a:p>
          <a:p>
            <a:pPr algn="just"/>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324070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Times New Roman" panose="02020603050405020304" pitchFamily="18" charset="0"/>
                <a:cs typeface="Times New Roman" panose="02020603050405020304" pitchFamily="18" charset="0"/>
              </a:rPr>
              <a:t>Lâm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sàng</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marL="0" indent="0">
              <a:buNone/>
            </a:pPr>
            <a:r>
              <a:rPr lang="de-DE" dirty="0">
                <a:latin typeface="Times New Roman" panose="02020603050405020304" pitchFamily="18" charset="0"/>
                <a:cs typeface="Times New Roman" panose="02020603050405020304" pitchFamily="18" charset="0"/>
              </a:rPr>
              <a:t>Hay gặp nhất là </a:t>
            </a:r>
          </a:p>
          <a:p>
            <a:pPr>
              <a:buFontTx/>
              <a:buChar char="-"/>
            </a:pPr>
            <a:r>
              <a:rPr lang="de-DE" dirty="0">
                <a:latin typeface="Times New Roman" panose="02020603050405020304" pitchFamily="18" charset="0"/>
                <a:cs typeface="Times New Roman" panose="02020603050405020304" pitchFamily="18" charset="0"/>
              </a:rPr>
              <a:t>Bạch hầu họng (70%)</a:t>
            </a:r>
          </a:p>
          <a:p>
            <a:pPr>
              <a:buFontTx/>
              <a:buChar char="-"/>
            </a:pPr>
            <a:r>
              <a:rPr lang="de-DE" dirty="0">
                <a:latin typeface="Times New Roman" panose="02020603050405020304" pitchFamily="18" charset="0"/>
                <a:cs typeface="Times New Roman" panose="02020603050405020304" pitchFamily="18" charset="0"/>
              </a:rPr>
              <a:t>Bạch hầu thanh quản (20-30%), </a:t>
            </a:r>
          </a:p>
          <a:p>
            <a:pPr>
              <a:buFontTx/>
              <a:buChar char="-"/>
            </a:pPr>
            <a:r>
              <a:rPr lang="de-DE" dirty="0">
                <a:latin typeface="Times New Roman" panose="02020603050405020304" pitchFamily="18" charset="0"/>
                <a:cs typeface="Times New Roman" panose="02020603050405020304" pitchFamily="18" charset="0"/>
              </a:rPr>
              <a:t>Bạch hầu mũi (4%), </a:t>
            </a:r>
          </a:p>
          <a:p>
            <a:pPr>
              <a:buFontTx/>
              <a:buChar char="-"/>
            </a:pPr>
            <a:r>
              <a:rPr lang="de-DE" dirty="0">
                <a:latin typeface="Times New Roman" panose="02020603050405020304" pitchFamily="18" charset="0"/>
                <a:cs typeface="Times New Roman" panose="02020603050405020304" pitchFamily="18" charset="0"/>
              </a:rPr>
              <a:t>Bạch hầu mắt (3-8%), </a:t>
            </a:r>
          </a:p>
          <a:p>
            <a:pPr>
              <a:buFontTx/>
              <a:buChar char="-"/>
            </a:pPr>
            <a:r>
              <a:rPr lang="de-DE" dirty="0">
                <a:latin typeface="Times New Roman" panose="02020603050405020304" pitchFamily="18" charset="0"/>
                <a:cs typeface="Times New Roman" panose="02020603050405020304" pitchFamily="18" charset="0"/>
              </a:rPr>
              <a:t>Bạch hầu da...</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395768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Times New Roman" panose="02020603050405020304" pitchFamily="18" charset="0"/>
                <a:cs typeface="Times New Roman" panose="02020603050405020304" pitchFamily="18" charset="0"/>
              </a:rPr>
              <a:t>Bạch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hầu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họng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thường</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85000" lnSpcReduction="10000"/>
          </a:bodyPr>
          <a:lstStyle/>
          <a:p>
            <a:pPr algn="just"/>
            <a:r>
              <a:rPr lang="de-DE" b="1" i="1" dirty="0">
                <a:latin typeface="Times New Roman" panose="02020603050405020304" pitchFamily="18" charset="0"/>
                <a:cs typeface="Times New Roman" panose="02020603050405020304" pitchFamily="18" charset="0"/>
              </a:rPr>
              <a:t>Ủ bệnh:</a:t>
            </a:r>
            <a:r>
              <a:rPr lang="de-DE" dirty="0">
                <a:latin typeface="Times New Roman" panose="02020603050405020304" pitchFamily="18" charset="0"/>
                <a:cs typeface="Times New Roman" panose="02020603050405020304" pitchFamily="18" charset="0"/>
              </a:rPr>
              <a:t> từ 2-5 ngày, không có triệu chứng lâm sàng.</a:t>
            </a:r>
            <a:endParaRPr lang="en-US" dirty="0">
              <a:latin typeface="Times New Roman" panose="02020603050405020304" pitchFamily="18" charset="0"/>
              <a:cs typeface="Times New Roman" panose="02020603050405020304" pitchFamily="18" charset="0"/>
            </a:endParaRPr>
          </a:p>
          <a:p>
            <a:pPr algn="just"/>
            <a:r>
              <a:rPr lang="de-DE" b="1" i="1" dirty="0">
                <a:latin typeface="Times New Roman" panose="02020603050405020304" pitchFamily="18" charset="0"/>
                <a:cs typeface="Times New Roman" panose="02020603050405020304" pitchFamily="18" charset="0"/>
              </a:rPr>
              <a:t>Thời kỳ khởi phát</a:t>
            </a:r>
            <a:endParaRPr lang="en-US" dirty="0">
              <a:latin typeface="Times New Roman" panose="02020603050405020304" pitchFamily="18" charset="0"/>
              <a:cs typeface="Times New Roman" panose="02020603050405020304" pitchFamily="18" charset="0"/>
            </a:endParaRPr>
          </a:p>
          <a:p>
            <a:pPr marL="0" indent="0" algn="just">
              <a:buNone/>
            </a:pPr>
            <a:r>
              <a:rPr lang="de-DE" dirty="0">
                <a:latin typeface="Times New Roman" panose="02020603050405020304" pitchFamily="18" charset="0"/>
                <a:cs typeface="Times New Roman" panose="02020603050405020304" pitchFamily="18" charset="0"/>
              </a:rPr>
              <a:t>- Sốt nhẹ 37,5</a:t>
            </a:r>
            <a:r>
              <a:rPr lang="en-US" dirty="0">
                <a:latin typeface="Times New Roman" panose="02020603050405020304" pitchFamily="18" charset="0"/>
                <a:cs typeface="Times New Roman" panose="02020603050405020304" pitchFamily="18" charset="0"/>
                <a:sym typeface="Symbol"/>
              </a:rPr>
              <a:t></a:t>
            </a:r>
            <a:r>
              <a:rPr lang="de-DE" dirty="0">
                <a:latin typeface="Times New Roman" panose="02020603050405020304" pitchFamily="18" charset="0"/>
                <a:cs typeface="Times New Roman" panose="02020603050405020304" pitchFamily="18" charset="0"/>
              </a:rPr>
              <a:t> - 38</a:t>
            </a:r>
            <a:r>
              <a:rPr lang="en-US" dirty="0">
                <a:latin typeface="Times New Roman" panose="02020603050405020304" pitchFamily="18" charset="0"/>
                <a:cs typeface="Times New Roman" panose="02020603050405020304" pitchFamily="18" charset="0"/>
                <a:sym typeface="Symbol"/>
              </a:rPr>
              <a:t></a:t>
            </a:r>
            <a:r>
              <a:rPr lang="de-DE" dirty="0">
                <a:latin typeface="Times New Roman" panose="02020603050405020304" pitchFamily="18" charset="0"/>
                <a:cs typeface="Times New Roman" panose="02020603050405020304" pitchFamily="18" charset="0"/>
              </a:rPr>
              <a:t>C, khó chịu, mệt nhọc, quấy khóc, ăn kém, da hơi xanh, sổ mũi một bên hoặc 2 bên.</a:t>
            </a:r>
            <a:endParaRPr lang="en-US" dirty="0">
              <a:latin typeface="Times New Roman" panose="02020603050405020304" pitchFamily="18" charset="0"/>
              <a:cs typeface="Times New Roman" panose="02020603050405020304" pitchFamily="18" charset="0"/>
            </a:endParaRPr>
          </a:p>
          <a:p>
            <a:pPr marL="0" indent="0" algn="just">
              <a:buNone/>
            </a:pPr>
            <a:r>
              <a:rPr lang="de-DE" dirty="0">
                <a:latin typeface="Times New Roman" panose="02020603050405020304" pitchFamily="18" charset="0"/>
                <a:cs typeface="Times New Roman" panose="02020603050405020304" pitchFamily="18" charset="0"/>
              </a:rPr>
              <a:t>- Khám họng: họng hơi đỏ, amyđan có điểm trắng mờ ở một bên. Giả mạc dễ bong, nhưng mọc lại ngay sau khi bóc tách. Sờ thấy hạch cổ nhỏ, di động, không đau.</a:t>
            </a:r>
            <a:endParaRPr lang="en-US" dirty="0">
              <a:latin typeface="Times New Roman" panose="02020603050405020304" pitchFamily="18" charset="0"/>
              <a:cs typeface="Times New Roman" panose="02020603050405020304" pitchFamily="18" charset="0"/>
            </a:endParaRPr>
          </a:p>
          <a:p>
            <a:pPr marL="0" indent="0" algn="just">
              <a:buNone/>
            </a:pPr>
            <a:r>
              <a:rPr lang="de-DE" dirty="0">
                <a:latin typeface="Times New Roman" panose="02020603050405020304" pitchFamily="18" charset="0"/>
                <a:cs typeface="Times New Roman" panose="02020603050405020304" pitchFamily="18" charset="0"/>
              </a:rPr>
              <a:t>- Cần ngoáy họng lấy bệnh phẩm để cấy tìm vi khuẩn ngay. Khám họng lại sau vài giờ nếu giả mạc lan rộng cần phải điều trị ngay, không chờ kết quả xét nghiệm, nếu đang có dịch Bạch hầu.</a:t>
            </a:r>
            <a:endParaRPr lang="en-US" dirty="0">
              <a:latin typeface="Times New Roman" panose="02020603050405020304" pitchFamily="18" charset="0"/>
              <a:cs typeface="Times New Roman" panose="02020603050405020304" pitchFamily="18" charset="0"/>
            </a:endParaRPr>
          </a:p>
          <a:p>
            <a:pPr algn="just"/>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148187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Times New Roman" panose="02020603050405020304" pitchFamily="18" charset="0"/>
                <a:cs typeface="Times New Roman" panose="02020603050405020304" pitchFamily="18" charset="0"/>
              </a:rPr>
              <a:t>Bạch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hầu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họng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thường</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Autofit/>
          </a:bodyPr>
          <a:lstStyle/>
          <a:p>
            <a:pPr marL="0" indent="0" algn="just">
              <a:buNone/>
            </a:pPr>
            <a:r>
              <a:rPr lang="de-DE" sz="2400" b="1" i="1" dirty="0">
                <a:latin typeface="Times New Roman" panose="02020603050405020304" pitchFamily="18" charset="0"/>
                <a:cs typeface="Times New Roman" panose="02020603050405020304" pitchFamily="18" charset="0"/>
              </a:rPr>
              <a:t>Thời kỳ toàn phát:</a:t>
            </a:r>
            <a:r>
              <a:rPr lang="de-DE" sz="2400" dirty="0">
                <a:latin typeface="Times New Roman" panose="02020603050405020304" pitchFamily="18" charset="0"/>
                <a:cs typeface="Times New Roman" panose="02020603050405020304" pitchFamily="18" charset="0"/>
              </a:rPr>
              <a:t> vào ngày thứ 2-3 của bệnh.</a:t>
            </a:r>
            <a:endParaRPr lang="en-US" sz="2400" dirty="0">
              <a:latin typeface="Times New Roman" panose="02020603050405020304" pitchFamily="18" charset="0"/>
              <a:cs typeface="Times New Roman" panose="02020603050405020304" pitchFamily="18" charset="0"/>
            </a:endParaRPr>
          </a:p>
          <a:p>
            <a:pPr marL="0" indent="0" algn="just">
              <a:buNone/>
            </a:pPr>
            <a:r>
              <a:rPr lang="de-DE" sz="2400" dirty="0">
                <a:latin typeface="Times New Roman" panose="02020603050405020304" pitchFamily="18" charset="0"/>
                <a:cs typeface="Times New Roman" panose="02020603050405020304" pitchFamily="18" charset="0"/>
              </a:rPr>
              <a:t>Toàn thân: Sốt 38</a:t>
            </a:r>
            <a:r>
              <a:rPr lang="en-US" sz="2400" dirty="0">
                <a:latin typeface="Times New Roman" panose="02020603050405020304" pitchFamily="18" charset="0"/>
                <a:cs typeface="Times New Roman" panose="02020603050405020304" pitchFamily="18" charset="0"/>
                <a:sym typeface="Symbol"/>
              </a:rPr>
              <a:t></a:t>
            </a:r>
            <a:r>
              <a:rPr lang="de-DE" sz="2400" dirty="0">
                <a:latin typeface="Times New Roman" panose="02020603050405020304" pitchFamily="18" charset="0"/>
                <a:cs typeface="Times New Roman" panose="02020603050405020304" pitchFamily="18" charset="0"/>
              </a:rPr>
              <a:t> - 38,5</a:t>
            </a:r>
            <a:r>
              <a:rPr lang="en-US" sz="2400" dirty="0">
                <a:latin typeface="Times New Roman" panose="02020603050405020304" pitchFamily="18" charset="0"/>
                <a:cs typeface="Times New Roman" panose="02020603050405020304" pitchFamily="18" charset="0"/>
                <a:sym typeface="Symbol"/>
              </a:rPr>
              <a:t></a:t>
            </a:r>
            <a:r>
              <a:rPr lang="de-DE" sz="2400" dirty="0">
                <a:latin typeface="Times New Roman" panose="02020603050405020304" pitchFamily="18" charset="0"/>
                <a:cs typeface="Times New Roman" panose="02020603050405020304" pitchFamily="18" charset="0"/>
              </a:rPr>
              <a:t>, nuốt đau, da xanh, mệt, chán ăn, mạch nhanh, huyết áp hơi hạ, nước tiểu có albumin.</a:t>
            </a:r>
            <a:endParaRPr lang="en-US" sz="2400" dirty="0">
              <a:latin typeface="Times New Roman" panose="02020603050405020304" pitchFamily="18" charset="0"/>
              <a:cs typeface="Times New Roman" panose="02020603050405020304" pitchFamily="18" charset="0"/>
            </a:endParaRPr>
          </a:p>
          <a:p>
            <a:pPr marL="0" indent="0" algn="just">
              <a:buNone/>
            </a:pPr>
            <a:r>
              <a:rPr lang="de-DE" sz="2400" dirty="0">
                <a:latin typeface="Times New Roman" panose="02020603050405020304" pitchFamily="18" charset="0"/>
                <a:cs typeface="Times New Roman" panose="02020603050405020304" pitchFamily="18" charset="0"/>
              </a:rPr>
              <a:t>- Khám họng: có giả mạc lan tràn ở một bên hoặc 2 bên amyđan; trường hợp nặng giả mạc lan trùm lưỡi gà và màn hầu. Giả mạc lúc đầu trắng ngà, sau ngả màu hơi vàng nhạt, dính chặt vào niêm mạc, bóc tách gây chảy máu, nếu bóc tách thì vài giờ sau mọc lại rất nhanh; giả mạc dai, cho vào nước thì không tan trong nước, niêm mạc quanh giả mạc bình thường. Ngoáy họng lấy bệnh phẩm ở vùng giả mạc cấy có nhiều vi khuẩn Bạch hầu.</a:t>
            </a:r>
            <a:endParaRPr lang="en-US" sz="2400" dirty="0">
              <a:latin typeface="Times New Roman" panose="02020603050405020304" pitchFamily="18" charset="0"/>
              <a:cs typeface="Times New Roman" panose="02020603050405020304" pitchFamily="18" charset="0"/>
            </a:endParaRPr>
          </a:p>
          <a:p>
            <a:pPr marL="0" indent="0" algn="just">
              <a:buNone/>
            </a:pPr>
            <a:r>
              <a:rPr lang="de-DE" sz="2400" dirty="0">
                <a:latin typeface="Times New Roman" panose="02020603050405020304" pitchFamily="18" charset="0"/>
                <a:cs typeface="Times New Roman" panose="02020603050405020304" pitchFamily="18" charset="0"/>
              </a:rPr>
              <a:t>-  Hạch góc hàm: nhỏ, chắc, di dộng, sờ không đau. Bệnh nhân sổ mũi nhiều, nước mũi trắng hoặc lẫn mủ.	</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727904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222" y="381000"/>
            <a:ext cx="9115778" cy="6477000"/>
          </a:xfrm>
        </p:spPr>
      </p:pic>
    </p:spTree>
    <p:extLst>
      <p:ext uri="{BB962C8B-B14F-4D97-AF65-F5344CB8AC3E}">
        <p14:creationId xmlns:p14="http://schemas.microsoft.com/office/powerpoint/2010/main" val="15129567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Times New Roman" panose="02020603050405020304" pitchFamily="18" charset="0"/>
                <a:cs typeface="Times New Roman" panose="02020603050405020304" pitchFamily="18" charset="0"/>
              </a:rPr>
              <a:t>Bạch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hầu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họng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thường</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92500" lnSpcReduction="20000"/>
          </a:bodyPr>
          <a:lstStyle/>
          <a:p>
            <a:pPr marL="0" indent="0" algn="just">
              <a:buNone/>
            </a:pPr>
            <a:r>
              <a:rPr lang="de-DE" dirty="0">
                <a:latin typeface="Times New Roman" panose="02020603050405020304" pitchFamily="18" charset="0"/>
                <a:cs typeface="Times New Roman" panose="02020603050405020304" pitchFamily="18" charset="0"/>
              </a:rPr>
              <a:t>Tiến triển:</a:t>
            </a:r>
            <a:endParaRPr lang="en-US" dirty="0">
              <a:latin typeface="Times New Roman" panose="02020603050405020304" pitchFamily="18" charset="0"/>
              <a:cs typeface="Times New Roman" panose="02020603050405020304" pitchFamily="18" charset="0"/>
            </a:endParaRPr>
          </a:p>
          <a:p>
            <a:pPr marL="0" indent="0" algn="just">
              <a:buNone/>
            </a:pPr>
            <a:r>
              <a:rPr lang="de-DE" dirty="0">
                <a:latin typeface="Times New Roman" panose="02020603050405020304" pitchFamily="18" charset="0"/>
                <a:cs typeface="Times New Roman" panose="02020603050405020304" pitchFamily="18" charset="0"/>
              </a:rPr>
              <a:t>	Nếu điều trị sớm bằng huyết thanh kháng Bạch hầu (SAD) và kháng sinh, giả mạc hết nhanh trong vòng 24 giờ - 3 ngày, bệnh nhân hết sốt, nhưng còn mệt, da xanh.</a:t>
            </a:r>
            <a:endParaRPr lang="en-US" dirty="0">
              <a:latin typeface="Times New Roman" panose="02020603050405020304" pitchFamily="18" charset="0"/>
              <a:cs typeface="Times New Roman" panose="02020603050405020304" pitchFamily="18" charset="0"/>
            </a:endParaRPr>
          </a:p>
          <a:p>
            <a:pPr marL="0" indent="0" algn="just">
              <a:buNone/>
            </a:pPr>
            <a:r>
              <a:rPr lang="de-DE" dirty="0">
                <a:latin typeface="Times New Roman" panose="02020603050405020304" pitchFamily="18" charset="0"/>
                <a:cs typeface="Times New Roman" panose="02020603050405020304" pitchFamily="18" charset="0"/>
              </a:rPr>
              <a:t>	Nếu điều trị quá muộn hoặc không điều trị sẽ xuất hiện nhiều biến chứng dẫn đến tử vong. </a:t>
            </a:r>
          </a:p>
          <a:p>
            <a:pPr marL="0" indent="0" algn="just">
              <a:buNone/>
            </a:pPr>
            <a:r>
              <a:rPr lang="de-DE" dirty="0">
                <a:latin typeface="Times New Roman" panose="02020603050405020304" pitchFamily="18" charset="0"/>
                <a:cs typeface="Times New Roman" panose="02020603050405020304" pitchFamily="18" charset="0"/>
              </a:rPr>
              <a:t>	Các biến chứng có thể gặp như giả mạc lan xuống thanh quản gây Bạch hầu thanh quản, biến chứng tim mạch, biến chứng liệt, xuất hiện Bạch hầu ác tính thứ phát.</a:t>
            </a:r>
            <a:endParaRPr lang="en-US" dirty="0">
              <a:latin typeface="Times New Roman" panose="02020603050405020304" pitchFamily="18" charset="0"/>
              <a:cs typeface="Times New Roman" panose="02020603050405020304" pitchFamily="18" charset="0"/>
            </a:endParaRPr>
          </a:p>
          <a:p>
            <a:pPr algn="just"/>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634164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lâm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sàng</a:t>
            </a:r>
            <a:endParaRPr lang="en-US" dirty="0"/>
          </a:p>
        </p:txBody>
      </p:sp>
      <p:sp>
        <p:nvSpPr>
          <p:cNvPr id="3" name="Content Placeholder 2"/>
          <p:cNvSpPr>
            <a:spLocks noGrp="1"/>
          </p:cNvSpPr>
          <p:nvPr>
            <p:ph idx="1"/>
          </p:nvPr>
        </p:nvSpPr>
        <p:spPr/>
        <p:txBody>
          <a:bodyPr>
            <a:normAutofit/>
          </a:bodyPr>
          <a:lstStyle/>
          <a:p>
            <a:pPr marL="0" indent="0" algn="ctr">
              <a:buNone/>
            </a:pPr>
            <a:r>
              <a:rPr lang="en-US" b="1" dirty="0" err="1">
                <a:latin typeface="Times New Roman" panose="02020603050405020304" pitchFamily="18" charset="0"/>
                <a:cs typeface="Times New Roman" panose="02020603050405020304" pitchFamily="18" charset="0"/>
              </a:rPr>
              <a:t>Bạch</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hầu</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thanh</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quản</a:t>
            </a:r>
            <a:endParaRPr lang="en-US" dirty="0">
              <a:latin typeface="Times New Roman" panose="02020603050405020304" pitchFamily="18" charset="0"/>
              <a:cs typeface="Times New Roman" panose="02020603050405020304" pitchFamily="18" charset="0"/>
            </a:endParaRPr>
          </a:p>
          <a:p>
            <a:pPr marL="0" indent="0" algn="just">
              <a:buNone/>
            </a:pP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Rất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hiếm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gặp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phát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thường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xảy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sau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Bạch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hầu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họng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được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điều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trị</a:t>
            </a:r>
            <a:r>
              <a:rPr lang="en-US" dirty="0">
                <a:latin typeface="Times New Roman" panose="02020603050405020304" pitchFamily="18" charset="0"/>
                <a:cs typeface="Times New Roman" panose="02020603050405020304" pitchFamily="18" charset="0"/>
              </a:rPr>
              <a:t> hay </a:t>
            </a:r>
            <a:r>
              <a:rPr lang="en-US" dirty="0" err="1">
                <a:latin typeface="Times New Roman" panose="02020603050405020304" pitchFamily="18" charset="0"/>
                <a:cs typeface="Times New Roman" panose="02020603050405020304" pitchFamily="18" charset="0"/>
              </a:rPr>
              <a:t>điều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trị</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muộn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xuống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thanh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quản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kèm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theo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xung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huyết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phù</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nề</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thanh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quản</a:t>
            </a:r>
            <a:r>
              <a:rPr lang="en-US" dirty="0">
                <a:latin typeface="Times New Roman" panose="02020603050405020304" pitchFamily="18" charset="0"/>
                <a:cs typeface="Times New Roman" panose="02020603050405020304" pitchFamily="18" charset="0"/>
              </a:rPr>
              <a:t>. Hay </a:t>
            </a:r>
            <a:r>
              <a:rPr lang="en-US" dirty="0" err="1">
                <a:latin typeface="Times New Roman" panose="02020603050405020304" pitchFamily="18" charset="0"/>
                <a:cs typeface="Times New Roman" panose="02020603050405020304" pitchFamily="18" charset="0"/>
              </a:rPr>
              <a:t>gặp</a:t>
            </a:r>
            <a:r>
              <a:rPr lang="en-US" dirty="0">
                <a:latin typeface="Times New Roman" panose="02020603050405020304" pitchFamily="18" charset="0"/>
                <a:cs typeface="Times New Roman" panose="02020603050405020304" pitchFamily="18" charset="0"/>
              </a:rPr>
              <a:t> ở </a:t>
            </a:r>
            <a:r>
              <a:rPr lang="en-US" dirty="0" err="1">
                <a:latin typeface="Times New Roman" panose="02020603050405020304" pitchFamily="18" charset="0"/>
                <a:cs typeface="Times New Roman" panose="02020603050405020304" pitchFamily="18" charset="0"/>
              </a:rPr>
              <a:t>trẻ</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từ</a:t>
            </a:r>
            <a:r>
              <a:rPr lang="en-US" dirty="0">
                <a:latin typeface="Times New Roman" panose="02020603050405020304" pitchFamily="18" charset="0"/>
                <a:cs typeface="Times New Roman" panose="02020603050405020304" pitchFamily="18" charset="0"/>
              </a:rPr>
              <a:t> 2-5 </a:t>
            </a:r>
            <a:r>
              <a:rPr lang="en-US" dirty="0" err="1">
                <a:latin typeface="Times New Roman" panose="02020603050405020304" pitchFamily="18" charset="0"/>
                <a:cs typeface="Times New Roman" panose="02020603050405020304" pitchFamily="18" charset="0"/>
              </a:rPr>
              <a:t>tuổi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hiếm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gặp</a:t>
            </a:r>
            <a:r>
              <a:rPr lang="en-US" dirty="0">
                <a:latin typeface="Times New Roman" panose="02020603050405020304" pitchFamily="18" charset="0"/>
                <a:cs typeface="Times New Roman" panose="02020603050405020304" pitchFamily="18" charset="0"/>
              </a:rPr>
              <a:t> ở </a:t>
            </a:r>
            <a:r>
              <a:rPr lang="en-US" dirty="0" err="1">
                <a:latin typeface="Times New Roman" panose="02020603050405020304" pitchFamily="18" charset="0"/>
                <a:cs typeface="Times New Roman" panose="02020603050405020304" pitchFamily="18" charset="0"/>
              </a:rPr>
              <a:t>trẻ</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dưới</a:t>
            </a:r>
            <a:r>
              <a:rPr lang="en-US" dirty="0">
                <a:latin typeface="Times New Roman" panose="02020603050405020304" pitchFamily="18" charset="0"/>
                <a:cs typeface="Times New Roman" panose="02020603050405020304" pitchFamily="18" charset="0"/>
              </a:rPr>
              <a:t> 1 </a:t>
            </a:r>
            <a:r>
              <a:rPr lang="en-US" dirty="0" err="1">
                <a:latin typeface="Times New Roman" panose="02020603050405020304" pitchFamily="18" charset="0"/>
                <a:cs typeface="Times New Roman" panose="02020603050405020304" pitchFamily="18" charset="0"/>
              </a:rPr>
              <a:t>tuổi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người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lớn</a:t>
            </a:r>
            <a:r>
              <a:rPr lang="en-US" dirty="0">
                <a:latin typeface="Times New Roman" panose="02020603050405020304" pitchFamily="18" charset="0"/>
                <a:cs typeface="Times New Roman" panose="02020603050405020304" pitchFamily="18" charset="0"/>
              </a:rPr>
              <a:t>.</a:t>
            </a:r>
          </a:p>
          <a:p>
            <a:pPr marL="0" indent="0" algn="just">
              <a:buNone/>
            </a:pPr>
            <a:r>
              <a:rPr lang="en-US" dirty="0">
                <a:latin typeface="Times New Roman" panose="02020603050405020304" pitchFamily="18" charset="0"/>
                <a:cs typeface="Times New Roman" panose="02020603050405020304" pitchFamily="18" charset="0"/>
              </a:rPr>
              <a:t>	</a:t>
            </a:r>
            <a:r>
              <a:rPr lang="en-US" u="sng" dirty="0" err="1">
                <a:latin typeface="Times New Roman" panose="02020603050405020304" pitchFamily="18" charset="0"/>
                <a:cs typeface="Times New Roman" panose="02020603050405020304" pitchFamily="18" charset="0"/>
              </a:rPr>
              <a:t>Bệnh</a:t>
            </a:r>
            <a:r>
              <a:rPr lang="en-US" u="sng" dirty="0">
                <a:latin typeface="Times New Roman" panose="02020603050405020304" pitchFamily="18" charset="0"/>
                <a:cs typeface="Times New Roman" panose="02020603050405020304" pitchFamily="18" charset="0"/>
              </a:rPr>
              <a:t> </a:t>
            </a:r>
            <a:r>
              <a:rPr lang="en-US" u="sng" dirty="0" err="1">
                <a:latin typeface="Times New Roman" panose="02020603050405020304" pitchFamily="18" charset="0"/>
                <a:cs typeface="Times New Roman" panose="02020603050405020304" pitchFamily="18" charset="0"/>
              </a:rPr>
              <a:t>diễn</a:t>
            </a:r>
            <a:r>
              <a:rPr lang="en-US" u="sng" dirty="0">
                <a:latin typeface="Times New Roman" panose="02020603050405020304" pitchFamily="18" charset="0"/>
                <a:cs typeface="Times New Roman" panose="02020603050405020304" pitchFamily="18" charset="0"/>
              </a:rPr>
              <a:t> </a:t>
            </a:r>
            <a:r>
              <a:rPr lang="en-US" u="sng" dirty="0" err="1">
                <a:latin typeface="Times New Roman" panose="02020603050405020304" pitchFamily="18" charset="0"/>
                <a:cs typeface="Times New Roman" panose="02020603050405020304" pitchFamily="18" charset="0"/>
              </a:rPr>
              <a:t>biến</a:t>
            </a:r>
            <a:r>
              <a:rPr lang="en-US" u="sng" dirty="0">
                <a:latin typeface="Times New Roman" panose="02020603050405020304" pitchFamily="18" charset="0"/>
                <a:cs typeface="Times New Roman" panose="02020603050405020304" pitchFamily="18" charset="0"/>
              </a:rPr>
              <a:t> qua 3 </a:t>
            </a:r>
            <a:r>
              <a:rPr lang="en-US" u="sng" dirty="0" err="1">
                <a:latin typeface="Times New Roman" panose="02020603050405020304" pitchFamily="18" charset="0"/>
                <a:cs typeface="Times New Roman" panose="02020603050405020304" pitchFamily="18" charset="0"/>
              </a:rPr>
              <a:t>giai</a:t>
            </a:r>
            <a:r>
              <a:rPr lang="en-US" u="sng" dirty="0">
                <a:latin typeface="Times New Roman" panose="02020603050405020304" pitchFamily="18" charset="0"/>
                <a:cs typeface="Times New Roman" panose="02020603050405020304" pitchFamily="18" charset="0"/>
              </a:rPr>
              <a:t> </a:t>
            </a:r>
            <a:r>
              <a:rPr lang="en-US" u="sng" dirty="0" err="1">
                <a:latin typeface="Times New Roman" panose="02020603050405020304" pitchFamily="18" charset="0"/>
                <a:cs typeface="Times New Roman" panose="02020603050405020304" pitchFamily="18" charset="0"/>
              </a:rPr>
              <a:t>đoạn</a:t>
            </a:r>
            <a:endParaRPr lang="en-US" u="sng" dirty="0">
              <a:latin typeface="Times New Roman" panose="02020603050405020304" pitchFamily="18" charset="0"/>
              <a:cs typeface="Times New Roman" panose="02020603050405020304" pitchFamily="18" charset="0"/>
            </a:endParaRPr>
          </a:p>
          <a:p>
            <a:pPr algn="just"/>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638010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lâm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sàng</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77500" lnSpcReduction="20000"/>
          </a:bodyPr>
          <a:lstStyle/>
          <a:p>
            <a:pPr marL="0" indent="0" algn="just">
              <a:buNone/>
            </a:pPr>
            <a:r>
              <a:rPr lang="en-US" b="1" i="1" dirty="0" err="1">
                <a:latin typeface="Times New Roman" panose="02020603050405020304" pitchFamily="18" charset="0"/>
                <a:cs typeface="Times New Roman" panose="02020603050405020304" pitchFamily="18" charset="0"/>
              </a:rPr>
              <a:t>Bạch</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hầu</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mũi</a:t>
            </a:r>
            <a:endParaRPr lang="en-US" dirty="0">
              <a:latin typeface="Times New Roman" panose="02020603050405020304" pitchFamily="18" charset="0"/>
              <a:cs typeface="Times New Roman" panose="02020603050405020304" pitchFamily="18" charset="0"/>
            </a:endParaRPr>
          </a:p>
          <a:p>
            <a:pPr marL="0" indent="0" algn="just">
              <a:buNone/>
            </a:pPr>
            <a:r>
              <a:rPr lang="en-US" dirty="0">
                <a:latin typeface="Times New Roman" panose="02020603050405020304" pitchFamily="18" charset="0"/>
                <a:cs typeface="Times New Roman" panose="02020603050405020304" pitchFamily="18" charset="0"/>
              </a:rPr>
              <a:t>	Hay </a:t>
            </a:r>
            <a:r>
              <a:rPr lang="en-US" dirty="0" err="1">
                <a:latin typeface="Times New Roman" panose="02020603050405020304" pitchFamily="18" charset="0"/>
                <a:cs typeface="Times New Roman" panose="02020603050405020304" pitchFamily="18" charset="0"/>
              </a:rPr>
              <a:t>gặp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nhất</a:t>
            </a:r>
            <a:r>
              <a:rPr lang="en-US" dirty="0">
                <a:latin typeface="Times New Roman" panose="02020603050405020304" pitchFamily="18" charset="0"/>
                <a:cs typeface="Times New Roman" panose="02020603050405020304" pitchFamily="18" charset="0"/>
              </a:rPr>
              <a:t> ở </a:t>
            </a:r>
            <a:r>
              <a:rPr lang="en-US" dirty="0" err="1">
                <a:latin typeface="Times New Roman" panose="02020603050405020304" pitchFamily="18" charset="0"/>
                <a:cs typeface="Times New Roman" panose="02020603050405020304" pitchFamily="18" charset="0"/>
              </a:rPr>
              <a:t>trẻ</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sinh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Trẻ</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sốt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nhẹ</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hoặc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sốt</a:t>
            </a:r>
            <a:r>
              <a:rPr lang="en-US" dirty="0">
                <a:latin typeface="Times New Roman" panose="02020603050405020304" pitchFamily="18" charset="0"/>
                <a:cs typeface="Times New Roman" panose="02020603050405020304" pitchFamily="18" charset="0"/>
              </a:rPr>
              <a:t>, da </a:t>
            </a:r>
            <a:r>
              <a:rPr lang="en-US" dirty="0" err="1">
                <a:latin typeface="Times New Roman" panose="02020603050405020304" pitchFamily="18" charset="0"/>
                <a:cs typeface="Times New Roman" panose="02020603050405020304" pitchFamily="18" charset="0"/>
              </a:rPr>
              <a:t>xanh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sút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quấy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khóc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ỉa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chảy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hoặc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nôn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kèm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theo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viêm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phế</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quản</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phổi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suy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kiệt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vong</a:t>
            </a:r>
            <a:r>
              <a:rPr lang="en-US" dirty="0">
                <a:latin typeface="Times New Roman" panose="02020603050405020304" pitchFamily="18" charset="0"/>
                <a:cs typeface="Times New Roman" panose="02020603050405020304" pitchFamily="18" charset="0"/>
              </a:rPr>
              <a:t>.</a:t>
            </a:r>
          </a:p>
          <a:p>
            <a:pPr marL="0" indent="0" algn="just">
              <a:buNone/>
            </a:pP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chỗ</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trẻ</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sổ</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mũi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một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nước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mũi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đôi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hoặc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lờ</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lờ</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máu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loét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lỗ</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mũi</a:t>
            </a:r>
            <a:r>
              <a:rPr lang="en-US" dirty="0">
                <a:latin typeface="Times New Roman" panose="02020603050405020304" pitchFamily="18" charset="0"/>
                <a:cs typeface="Times New Roman" panose="02020603050405020304" pitchFamily="18" charset="0"/>
              </a:rPr>
              <a:t>.</a:t>
            </a:r>
          </a:p>
          <a:p>
            <a:pPr marL="0" indent="0" algn="just">
              <a:buNone/>
            </a:pPr>
            <a:r>
              <a:rPr lang="en-US" b="1" i="1" dirty="0" err="1">
                <a:latin typeface="Times New Roman" panose="02020603050405020304" pitchFamily="18" charset="0"/>
                <a:cs typeface="Times New Roman" panose="02020603050405020304" pitchFamily="18" charset="0"/>
              </a:rPr>
              <a:t>Bạch</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hầu</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mắt</a:t>
            </a:r>
            <a:endParaRPr lang="en-US" dirty="0">
              <a:latin typeface="Times New Roman" panose="02020603050405020304" pitchFamily="18" charset="0"/>
              <a:cs typeface="Times New Roman" panose="02020603050405020304" pitchFamily="18" charset="0"/>
            </a:endParaRPr>
          </a:p>
          <a:p>
            <a:pPr marL="0" indent="0" algn="just">
              <a:buNone/>
            </a:pP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Thường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xuất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sau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Bạch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hầu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họng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hoặc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Bạch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hầu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mũi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truyền</a:t>
            </a:r>
            <a:r>
              <a:rPr lang="en-US" dirty="0">
                <a:latin typeface="Times New Roman" panose="02020603050405020304" pitchFamily="18" charset="0"/>
                <a:cs typeface="Times New Roman" panose="02020603050405020304" pitchFamily="18" charset="0"/>
              </a:rPr>
              <a:t> qua </a:t>
            </a:r>
            <a:r>
              <a:rPr lang="en-US" dirty="0" err="1">
                <a:latin typeface="Times New Roman" panose="02020603050405020304" pitchFamily="18" charset="0"/>
                <a:cs typeface="Times New Roman" panose="02020603050405020304" pitchFamily="18" charset="0"/>
              </a:rPr>
              <a:t>ống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lệ</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Biểu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lâm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sàng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viêm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màng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tiếp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hợp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phù</a:t>
            </a:r>
            <a:r>
              <a:rPr lang="en-US" dirty="0">
                <a:latin typeface="Times New Roman" panose="02020603050405020304" pitchFamily="18" charset="0"/>
                <a:cs typeface="Times New Roman" panose="02020603050405020304" pitchFamily="18" charset="0"/>
              </a:rPr>
              <a:t> mi </a:t>
            </a:r>
            <a:r>
              <a:rPr lang="en-US" dirty="0" err="1">
                <a:latin typeface="Times New Roman" panose="02020603050405020304" pitchFamily="18" charset="0"/>
                <a:cs typeface="Times New Roman" panose="02020603050405020304" pitchFamily="18" charset="0"/>
              </a:rPr>
              <a:t>mắt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ấn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đau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Lật</a:t>
            </a:r>
            <a:r>
              <a:rPr lang="en-US" dirty="0">
                <a:latin typeface="Times New Roman" panose="02020603050405020304" pitchFamily="18" charset="0"/>
                <a:cs typeface="Times New Roman" panose="02020603050405020304" pitchFamily="18" charset="0"/>
              </a:rPr>
              <a:t> mi </a:t>
            </a:r>
            <a:r>
              <a:rPr lang="en-US" dirty="0" err="1">
                <a:latin typeface="Times New Roman" panose="02020603050405020304" pitchFamily="18" charset="0"/>
                <a:cs typeface="Times New Roman" panose="02020603050405020304" pitchFamily="18" charset="0"/>
              </a:rPr>
              <a:t>mắt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sẽ</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thấy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dính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chặt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niêm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mạc</a:t>
            </a:r>
            <a:r>
              <a:rPr lang="en-US" dirty="0">
                <a:latin typeface="Times New Roman" panose="02020603050405020304" pitchFamily="18" charset="0"/>
                <a:cs typeface="Times New Roman" panose="02020603050405020304" pitchFamily="18" charset="0"/>
              </a:rPr>
              <a:t> ở </a:t>
            </a:r>
            <a:r>
              <a:rPr lang="en-US" dirty="0" err="1">
                <a:latin typeface="Times New Roman" panose="02020603050405020304" pitchFamily="18" charset="0"/>
                <a:cs typeface="Times New Roman" panose="02020603050405020304" pitchFamily="18" charset="0"/>
              </a:rPr>
              <a:t>một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mắt</a:t>
            </a:r>
            <a:r>
              <a:rPr lang="en-US" dirty="0">
                <a:latin typeface="Times New Roman" panose="02020603050405020304" pitchFamily="18" charset="0"/>
                <a:cs typeface="Times New Roman" panose="02020603050405020304" pitchFamily="18" charset="0"/>
              </a:rPr>
              <a:t>.</a:t>
            </a:r>
          </a:p>
          <a:p>
            <a:pPr marL="0" indent="0" algn="just">
              <a:buNone/>
            </a:pP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chứng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viêm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loét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mạc</a:t>
            </a:r>
            <a:r>
              <a:rPr lang="en-US" dirty="0">
                <a:latin typeface="Times New Roman" panose="02020603050405020304" pitchFamily="18" charset="0"/>
                <a:cs typeface="Times New Roman" panose="02020603050405020304" pitchFamily="18" charset="0"/>
              </a:rPr>
              <a:t>, di </a:t>
            </a:r>
            <a:r>
              <a:rPr lang="en-US" dirty="0" err="1">
                <a:latin typeface="Times New Roman" panose="02020603050405020304" pitchFamily="18" charset="0"/>
                <a:cs typeface="Times New Roman" panose="02020603050405020304" pitchFamily="18" charset="0"/>
              </a:rPr>
              <a:t>chứng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sẹo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mạc</a:t>
            </a:r>
            <a:r>
              <a:rPr lang="en-US" dirty="0">
                <a:latin typeface="Times New Roman" panose="02020603050405020304" pitchFamily="18" charset="0"/>
                <a:cs typeface="Times New Roman" panose="02020603050405020304" pitchFamily="18" charset="0"/>
              </a:rPr>
              <a:t>.</a:t>
            </a:r>
          </a:p>
          <a:p>
            <a:pPr algn="just"/>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880975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Times New Roman" panose="02020603050405020304" pitchFamily="18" charset="0"/>
                <a:cs typeface="Times New Roman" panose="02020603050405020304" pitchFamily="18" charset="0"/>
              </a:rPr>
              <a:t>Đại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cương</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algn="just"/>
            <a:r>
              <a:rPr lang="vi-VN" dirty="0">
                <a:latin typeface="+mj-lt"/>
              </a:rPr>
              <a:t>Bệnh bạch hầu là bệnh nhiễm trùng - nhiễm độc, lây theo đường hô hấp và có khả năng gây dịch, do trực khuẩn </a:t>
            </a:r>
            <a:r>
              <a:rPr lang="vi-VN" i="1" dirty="0">
                <a:latin typeface="+mj-lt"/>
              </a:rPr>
              <a:t>Corynebacterium diphtheriae </a:t>
            </a:r>
            <a:r>
              <a:rPr lang="vi-VN" dirty="0">
                <a:latin typeface="+mj-lt"/>
              </a:rPr>
              <a:t>(còn gọi là trực khuẩn </a:t>
            </a:r>
            <a:r>
              <a:rPr lang="vi-VN" i="1" dirty="0">
                <a:latin typeface="+mj-lt"/>
              </a:rPr>
              <a:t>Klebs-Leoffler</a:t>
            </a:r>
            <a:r>
              <a:rPr lang="vi-VN" dirty="0">
                <a:latin typeface="+mj-lt"/>
              </a:rPr>
              <a:t>) gây nên. </a:t>
            </a:r>
            <a:endParaRPr lang="en-US" dirty="0">
              <a:latin typeface="+mj-lt"/>
            </a:endParaRPr>
          </a:p>
          <a:p>
            <a:pPr algn="just"/>
            <a:r>
              <a:rPr lang="vi-VN" dirty="0">
                <a:latin typeface="+mj-lt"/>
              </a:rPr>
              <a:t>Bệnh thường </a:t>
            </a:r>
            <a:r>
              <a:rPr lang="en-GB" dirty="0" err="1">
                <a:latin typeface="Times New Roman" panose="02020603050405020304" pitchFamily="18" charset="0"/>
                <a:cs typeface="Times New Roman" panose="02020603050405020304" pitchFamily="18" charset="0"/>
              </a:rPr>
              <a:t>gặp</a:t>
            </a:r>
            <a:r>
              <a:rPr lang="vi-VN" dirty="0">
                <a:latin typeface="+mj-lt"/>
              </a:rPr>
              <a:t> ở trẻ em &lt; 15 tuổi và ở đối tượng chưa có miễn dịch với bệnh bạch hầu do chưa được tiêm vắc</a:t>
            </a:r>
            <a:r>
              <a:rPr lang="en-GB" dirty="0">
                <a:latin typeface="+mj-lt"/>
              </a:rPr>
              <a:t> </a:t>
            </a:r>
            <a:r>
              <a:rPr lang="vi-VN" dirty="0">
                <a:latin typeface="+mj-lt"/>
              </a:rPr>
              <a:t>xin đầy đủ. </a:t>
            </a:r>
            <a:endParaRPr lang="en-US" dirty="0">
              <a:latin typeface="+mj-lt"/>
            </a:endParaRPr>
          </a:p>
        </p:txBody>
      </p:sp>
    </p:spTree>
    <p:extLst>
      <p:ext uri="{BB962C8B-B14F-4D97-AF65-F5344CB8AC3E}">
        <p14:creationId xmlns:p14="http://schemas.microsoft.com/office/powerpoint/2010/main" val="17580770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lâm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sàng</a:t>
            </a:r>
            <a:endParaRPr lang="en-US" dirty="0"/>
          </a:p>
        </p:txBody>
      </p:sp>
      <p:sp>
        <p:nvSpPr>
          <p:cNvPr id="3" name="Content Placeholder 2"/>
          <p:cNvSpPr>
            <a:spLocks noGrp="1"/>
          </p:cNvSpPr>
          <p:nvPr>
            <p:ph idx="1"/>
          </p:nvPr>
        </p:nvSpPr>
        <p:spPr>
          <a:xfrm>
            <a:off x="228600" y="1600200"/>
            <a:ext cx="8763000" cy="4525963"/>
          </a:xfrm>
        </p:spPr>
        <p:txBody>
          <a:bodyPr>
            <a:noAutofit/>
          </a:bodyPr>
          <a:lstStyle/>
          <a:p>
            <a:pPr marL="0" indent="0" algn="just">
              <a:buNone/>
            </a:pPr>
            <a:r>
              <a:rPr lang="en-US" sz="2600" b="1" i="1" dirty="0" err="1">
                <a:latin typeface="Times New Roman" panose="02020603050405020304" pitchFamily="18" charset="0"/>
                <a:cs typeface="Times New Roman" panose="02020603050405020304" pitchFamily="18" charset="0"/>
              </a:rPr>
              <a:t>Bạch</a:t>
            </a:r>
            <a:r>
              <a:rPr lang="en-US" sz="2600" b="1" i="1" dirty="0">
                <a:latin typeface="Times New Roman" panose="02020603050405020304" pitchFamily="18" charset="0"/>
                <a:cs typeface="Times New Roman" panose="02020603050405020304" pitchFamily="18" charset="0"/>
              </a:rPr>
              <a:t> </a:t>
            </a:r>
            <a:r>
              <a:rPr lang="en-US" sz="2600" b="1" i="1" dirty="0" err="1">
                <a:latin typeface="Times New Roman" panose="02020603050405020304" pitchFamily="18" charset="0"/>
                <a:cs typeface="Times New Roman" panose="02020603050405020304" pitchFamily="18" charset="0"/>
              </a:rPr>
              <a:t>hầu</a:t>
            </a:r>
            <a:r>
              <a:rPr lang="en-US" sz="2600" b="1" i="1" dirty="0">
                <a:latin typeface="Times New Roman" panose="02020603050405020304" pitchFamily="18" charset="0"/>
                <a:cs typeface="Times New Roman" panose="02020603050405020304" pitchFamily="18" charset="0"/>
              </a:rPr>
              <a:t> da</a:t>
            </a:r>
            <a:endParaRPr lang="en-US" sz="2600" dirty="0">
              <a:latin typeface="Times New Roman" panose="02020603050405020304" pitchFamily="18" charset="0"/>
              <a:cs typeface="Times New Roman" panose="02020603050405020304" pitchFamily="18" charset="0"/>
            </a:endParaRPr>
          </a:p>
          <a:p>
            <a:pPr marL="0" indent="0" algn="just">
              <a:buNone/>
            </a:pP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Hiếm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gặp</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thường</a:t>
            </a:r>
            <a:r>
              <a:rPr lang="en-US" sz="2600" dirty="0">
                <a:latin typeface="Times New Roman" panose="02020603050405020304" pitchFamily="18" charset="0"/>
                <a:cs typeface="Times New Roman" panose="02020603050405020304" pitchFamily="18" charset="0"/>
              </a:rPr>
              <a:t> do </a:t>
            </a:r>
            <a:r>
              <a:rPr lang="en-US" sz="2600" dirty="0" err="1">
                <a:latin typeface="Times New Roman" panose="02020603050405020304" pitchFamily="18" charset="0"/>
                <a:cs typeface="Times New Roman" panose="02020603050405020304" pitchFamily="18" charset="0"/>
              </a:rPr>
              <a:t>bị</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tổn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thương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trước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như</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loét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trợt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ngoài</a:t>
            </a:r>
            <a:r>
              <a:rPr lang="en-US" sz="2600" dirty="0">
                <a:latin typeface="Times New Roman" panose="02020603050405020304" pitchFamily="18" charset="0"/>
                <a:cs typeface="Times New Roman" panose="02020603050405020304" pitchFamily="18" charset="0"/>
              </a:rPr>
              <a:t> da, da </a:t>
            </a:r>
            <a:r>
              <a:rPr lang="en-US" sz="2600" dirty="0" err="1">
                <a:latin typeface="Times New Roman" panose="02020603050405020304" pitchFamily="18" charset="0"/>
                <a:cs typeface="Times New Roman" panose="02020603050405020304" pitchFamily="18" charset="0"/>
              </a:rPr>
              <a:t>bị</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xây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xát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chốc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lở</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không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gặp</a:t>
            </a:r>
            <a:r>
              <a:rPr lang="en-US" sz="2600" dirty="0">
                <a:latin typeface="Times New Roman" panose="02020603050405020304" pitchFamily="18" charset="0"/>
                <a:cs typeface="Times New Roman" panose="02020603050405020304" pitchFamily="18" charset="0"/>
              </a:rPr>
              <a:t> ở </a:t>
            </a:r>
            <a:r>
              <a:rPr lang="en-US" sz="2600" dirty="0" err="1">
                <a:latin typeface="Times New Roman" panose="02020603050405020304" pitchFamily="18" charset="0"/>
                <a:cs typeface="Times New Roman" panose="02020603050405020304" pitchFamily="18" charset="0"/>
              </a:rPr>
              <a:t>người</a:t>
            </a:r>
            <a:r>
              <a:rPr lang="en-US" sz="2600" dirty="0">
                <a:latin typeface="Times New Roman" panose="02020603050405020304" pitchFamily="18" charset="0"/>
                <a:cs typeface="Times New Roman" panose="02020603050405020304" pitchFamily="18" charset="0"/>
              </a:rPr>
              <a:t> da </a:t>
            </a:r>
            <a:r>
              <a:rPr lang="en-US" sz="2600" dirty="0" err="1">
                <a:latin typeface="Times New Roman" panose="02020603050405020304" pitchFamily="18" charset="0"/>
                <a:cs typeface="Times New Roman" panose="02020603050405020304" pitchFamily="18" charset="0"/>
              </a:rPr>
              <a:t>lành</a:t>
            </a:r>
            <a:r>
              <a:rPr lang="en-US" sz="2600" dirty="0">
                <a:latin typeface="Times New Roman" panose="02020603050405020304" pitchFamily="18" charset="0"/>
                <a:cs typeface="Times New Roman" panose="02020603050405020304" pitchFamily="18" charset="0"/>
              </a:rPr>
              <a:t>.</a:t>
            </a:r>
          </a:p>
          <a:p>
            <a:pPr marL="0" indent="0" algn="just">
              <a:buNone/>
            </a:pP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Biểu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hiện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có</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giả</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mạc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hơi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xám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bám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vào</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vùng</a:t>
            </a:r>
            <a:r>
              <a:rPr lang="en-US" sz="2600" dirty="0">
                <a:latin typeface="Times New Roman" panose="02020603050405020304" pitchFamily="18" charset="0"/>
                <a:cs typeface="Times New Roman" panose="02020603050405020304" pitchFamily="18" charset="0"/>
              </a:rPr>
              <a:t> da </a:t>
            </a:r>
            <a:r>
              <a:rPr lang="en-US" sz="2600" dirty="0" err="1">
                <a:latin typeface="Times New Roman" panose="02020603050405020304" pitchFamily="18" charset="0"/>
                <a:cs typeface="Times New Roman" panose="02020603050405020304" pitchFamily="18" charset="0"/>
              </a:rPr>
              <a:t>bị</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tổn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thương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trước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khi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bóc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tách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gây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chảy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máu</a:t>
            </a:r>
            <a:r>
              <a:rPr lang="en-US" sz="2600" dirty="0">
                <a:latin typeface="Times New Roman" panose="02020603050405020304" pitchFamily="18" charset="0"/>
                <a:cs typeface="Times New Roman" panose="02020603050405020304" pitchFamily="18" charset="0"/>
              </a:rPr>
              <a:t>.</a:t>
            </a:r>
          </a:p>
          <a:p>
            <a:pPr marL="0" indent="0" algn="just">
              <a:buNone/>
            </a:pPr>
            <a:r>
              <a:rPr lang="en-US" sz="2600" b="1" i="1" dirty="0" err="1">
                <a:latin typeface="Times New Roman" panose="02020603050405020304" pitchFamily="18" charset="0"/>
                <a:cs typeface="Times New Roman" panose="02020603050405020304" pitchFamily="18" charset="0"/>
              </a:rPr>
              <a:t>Bạch</a:t>
            </a:r>
            <a:r>
              <a:rPr lang="en-US" sz="2600" b="1" i="1" dirty="0">
                <a:latin typeface="Times New Roman" panose="02020603050405020304" pitchFamily="18" charset="0"/>
                <a:cs typeface="Times New Roman" panose="02020603050405020304" pitchFamily="18" charset="0"/>
              </a:rPr>
              <a:t> </a:t>
            </a:r>
            <a:r>
              <a:rPr lang="en-US" sz="2600" b="1" i="1" dirty="0" err="1">
                <a:latin typeface="Times New Roman" panose="02020603050405020304" pitchFamily="18" charset="0"/>
                <a:cs typeface="Times New Roman" panose="02020603050405020304" pitchFamily="18" charset="0"/>
              </a:rPr>
              <a:t>hầu</a:t>
            </a:r>
            <a:r>
              <a:rPr lang="en-US" sz="2600" b="1" i="1" dirty="0">
                <a:latin typeface="Times New Roman" panose="02020603050405020304" pitchFamily="18" charset="0"/>
                <a:cs typeface="Times New Roman" panose="02020603050405020304" pitchFamily="18" charset="0"/>
              </a:rPr>
              <a:t> </a:t>
            </a:r>
            <a:r>
              <a:rPr lang="en-US" sz="2600" b="1" i="1" dirty="0" err="1">
                <a:latin typeface="Times New Roman" panose="02020603050405020304" pitchFamily="18" charset="0"/>
                <a:cs typeface="Times New Roman" panose="02020603050405020304" pitchFamily="18" charset="0"/>
              </a:rPr>
              <a:t>rốn</a:t>
            </a:r>
            <a:r>
              <a:rPr lang="en-US" sz="2600" b="1" i="1" dirty="0">
                <a:latin typeface="Times New Roman" panose="02020603050405020304" pitchFamily="18" charset="0"/>
                <a:cs typeface="Times New Roman" panose="02020603050405020304" pitchFamily="18" charset="0"/>
              </a:rPr>
              <a: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là</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hình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thái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của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Bạch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hầu</a:t>
            </a:r>
            <a:r>
              <a:rPr lang="en-US" sz="2600" dirty="0">
                <a:latin typeface="Times New Roman" panose="02020603050405020304" pitchFamily="18" charset="0"/>
                <a:cs typeface="Times New Roman" panose="02020603050405020304" pitchFamily="18" charset="0"/>
              </a:rPr>
              <a:t> da, </a:t>
            </a:r>
            <a:r>
              <a:rPr lang="en-US" sz="2600" dirty="0" err="1">
                <a:latin typeface="Times New Roman" panose="02020603050405020304" pitchFamily="18" charset="0"/>
                <a:cs typeface="Times New Roman" panose="02020603050405020304" pitchFamily="18" charset="0"/>
              </a:rPr>
              <a:t>gặp</a:t>
            </a:r>
            <a:r>
              <a:rPr lang="en-US" sz="2600" dirty="0">
                <a:latin typeface="Times New Roman" panose="02020603050405020304" pitchFamily="18" charset="0"/>
                <a:cs typeface="Times New Roman" panose="02020603050405020304" pitchFamily="18" charset="0"/>
              </a:rPr>
              <a:t> ở </a:t>
            </a:r>
            <a:r>
              <a:rPr lang="en-US" sz="2600" dirty="0" err="1">
                <a:latin typeface="Times New Roman" panose="02020603050405020304" pitchFamily="18" charset="0"/>
                <a:cs typeface="Times New Roman" panose="02020603050405020304" pitchFamily="18" charset="0"/>
              </a:rPr>
              <a:t>trẻ</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sơ</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sinh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xuất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hiện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giả</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mạc</a:t>
            </a:r>
            <a:r>
              <a:rPr lang="en-US" sz="2600" dirty="0">
                <a:latin typeface="Times New Roman" panose="02020603050405020304" pitchFamily="18" charset="0"/>
                <a:cs typeface="Times New Roman" panose="02020603050405020304" pitchFamily="18" charset="0"/>
              </a:rPr>
              <a:t> ở </a:t>
            </a:r>
            <a:r>
              <a:rPr lang="en-US" sz="2600" dirty="0" err="1">
                <a:latin typeface="Times New Roman" panose="02020603050405020304" pitchFamily="18" charset="0"/>
                <a:cs typeface="Times New Roman" panose="02020603050405020304" pitchFamily="18" charset="0"/>
              </a:rPr>
              <a:t>rốn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dính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chặt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vào</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niêm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mạc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tự</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rơi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sau</a:t>
            </a:r>
            <a:r>
              <a:rPr lang="en-US" sz="2600" dirty="0">
                <a:latin typeface="Times New Roman" panose="02020603050405020304" pitchFamily="18" charset="0"/>
                <a:cs typeface="Times New Roman" panose="02020603050405020304" pitchFamily="18" charset="0"/>
              </a:rPr>
              <a:t> 2-3 </a:t>
            </a:r>
            <a:r>
              <a:rPr lang="en-US" sz="2600" dirty="0" err="1">
                <a:latin typeface="Times New Roman" panose="02020603050405020304" pitchFamily="18" charset="0"/>
                <a:cs typeface="Times New Roman" panose="02020603050405020304" pitchFamily="18" charset="0"/>
              </a:rPr>
              <a:t>tuần</a:t>
            </a:r>
            <a:r>
              <a:rPr lang="en-US" sz="2600" dirty="0">
                <a:latin typeface="Times New Roman" panose="02020603050405020304" pitchFamily="18" charset="0"/>
                <a:cs typeface="Times New Roman" panose="02020603050405020304" pitchFamily="18" charset="0"/>
              </a:rPr>
              <a:t>.</a:t>
            </a:r>
          </a:p>
          <a:p>
            <a:pPr marL="0" indent="0" algn="just">
              <a:buNone/>
            </a:pPr>
            <a:r>
              <a:rPr lang="en-US" sz="2600" b="1" i="1" dirty="0" err="1">
                <a:latin typeface="Times New Roman" panose="02020603050405020304" pitchFamily="18" charset="0"/>
                <a:cs typeface="Times New Roman" panose="02020603050405020304" pitchFamily="18" charset="0"/>
              </a:rPr>
              <a:t>Bạch</a:t>
            </a:r>
            <a:r>
              <a:rPr lang="en-US" sz="2600" b="1" i="1" dirty="0">
                <a:latin typeface="Times New Roman" panose="02020603050405020304" pitchFamily="18" charset="0"/>
                <a:cs typeface="Times New Roman" panose="02020603050405020304" pitchFamily="18" charset="0"/>
              </a:rPr>
              <a:t> </a:t>
            </a:r>
            <a:r>
              <a:rPr lang="en-US" sz="2600" b="1" i="1" dirty="0" err="1">
                <a:latin typeface="Times New Roman" panose="02020603050405020304" pitchFamily="18" charset="0"/>
                <a:cs typeface="Times New Roman" panose="02020603050405020304" pitchFamily="18" charset="0"/>
              </a:rPr>
              <a:t>hầu</a:t>
            </a:r>
            <a:r>
              <a:rPr lang="en-US" sz="2600" b="1" i="1" dirty="0">
                <a:latin typeface="Times New Roman" panose="02020603050405020304" pitchFamily="18" charset="0"/>
                <a:cs typeface="Times New Roman" panose="02020603050405020304" pitchFamily="18" charset="0"/>
              </a:rPr>
              <a:t> </a:t>
            </a:r>
            <a:r>
              <a:rPr lang="en-US" sz="2600" b="1" i="1" dirty="0" err="1">
                <a:latin typeface="Times New Roman" panose="02020603050405020304" pitchFamily="18" charset="0"/>
                <a:cs typeface="Times New Roman" panose="02020603050405020304" pitchFamily="18" charset="0"/>
              </a:rPr>
              <a:t>âm</a:t>
            </a:r>
            <a:r>
              <a:rPr lang="en-US" sz="2600" b="1" i="1" dirty="0">
                <a:latin typeface="Times New Roman" panose="02020603050405020304" pitchFamily="18" charset="0"/>
                <a:cs typeface="Times New Roman" panose="02020603050405020304" pitchFamily="18" charset="0"/>
              </a:rPr>
              <a:t> </a:t>
            </a:r>
            <a:r>
              <a:rPr lang="en-US" sz="2600" b="1" i="1" dirty="0" err="1">
                <a:latin typeface="Times New Roman" panose="02020603050405020304" pitchFamily="18" charset="0"/>
                <a:cs typeface="Times New Roman" panose="02020603050405020304" pitchFamily="18" charset="0"/>
              </a:rPr>
              <a:t>đạo</a:t>
            </a:r>
            <a:r>
              <a:rPr lang="en-US" sz="2600" b="1" i="1" dirty="0">
                <a:latin typeface="Times New Roman" panose="02020603050405020304" pitchFamily="18" charset="0"/>
                <a:cs typeface="Times New Roman" panose="02020603050405020304" pitchFamily="18" charset="0"/>
              </a:rPr>
              <a:t>:</a:t>
            </a:r>
            <a:r>
              <a:rPr lang="en-US" sz="2600" i="1"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hiếm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gặp</a:t>
            </a:r>
            <a:endParaRPr lang="en-US" sz="2600" dirty="0">
              <a:latin typeface="Times New Roman" panose="02020603050405020304" pitchFamily="18" charset="0"/>
              <a:cs typeface="Times New Roman" panose="02020603050405020304" pitchFamily="18" charset="0"/>
            </a:endParaRPr>
          </a:p>
          <a:p>
            <a:pPr marL="0" indent="0" algn="just">
              <a:buNone/>
            </a:pPr>
            <a:r>
              <a:rPr lang="en-US" sz="2600" dirty="0">
                <a:latin typeface="Times New Roman" panose="02020603050405020304" pitchFamily="18" charset="0"/>
                <a:cs typeface="Times New Roman" panose="02020603050405020304" pitchFamily="18" charset="0"/>
              </a:rPr>
              <a:t>	Ở </a:t>
            </a:r>
            <a:r>
              <a:rPr lang="en-US" sz="2600" dirty="0" err="1">
                <a:latin typeface="Times New Roman" panose="02020603050405020304" pitchFamily="18" charset="0"/>
                <a:cs typeface="Times New Roman" panose="02020603050405020304" pitchFamily="18" charset="0"/>
              </a:rPr>
              <a:t>trẻ</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gái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môi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lớn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bị</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viêm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loét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và</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có</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giả</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mạc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dính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chặt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vào</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niêm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mạc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bóc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tách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chảy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máu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Toàn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trạng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tốt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không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sốt</a:t>
            </a:r>
            <a:r>
              <a:rPr lang="en-US" sz="2600" dirty="0">
                <a:latin typeface="Times New Roman" panose="02020603050405020304" pitchFamily="18" charset="0"/>
                <a:cs typeface="Times New Roman" panose="02020603050405020304" pitchFamily="18" charset="0"/>
              </a:rPr>
              <a:t>.</a:t>
            </a:r>
          </a:p>
          <a:p>
            <a:pPr algn="just"/>
            <a:endParaRPr lang="en-US" sz="2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455467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Times New Roman" panose="02020603050405020304" pitchFamily="18" charset="0"/>
                <a:cs typeface="Times New Roman" panose="02020603050405020304" pitchFamily="18" charset="0"/>
              </a:rPr>
              <a:t>Chẩn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đoán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định</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marL="457200" lvl="1" indent="0" algn="just">
              <a:buNone/>
            </a:pPr>
            <a:r>
              <a:rPr lang="vi-VN" sz="2600" b="1" dirty="0">
                <a:latin typeface="+mj-lt"/>
              </a:rPr>
              <a:t>Ca bệnh nghi ngờ</a:t>
            </a:r>
            <a:endParaRPr lang="en-US" sz="2600" dirty="0">
              <a:latin typeface="+mj-lt"/>
            </a:endParaRPr>
          </a:p>
          <a:p>
            <a:pPr lvl="0" algn="just"/>
            <a:r>
              <a:rPr lang="vi-VN" sz="2600" dirty="0">
                <a:latin typeface="+mj-lt"/>
              </a:rPr>
              <a:t>Lâm sàng: Có bệnh cảnh lâm sàng của bệnh bạch hầu, giả mạc vùng hầu họng ở vùng tổn thương.</a:t>
            </a:r>
            <a:endParaRPr lang="en-US" sz="2600" dirty="0">
              <a:latin typeface="+mj-lt"/>
            </a:endParaRPr>
          </a:p>
          <a:p>
            <a:pPr lvl="0" algn="just"/>
            <a:r>
              <a:rPr lang="vi-VN" sz="2600" dirty="0">
                <a:latin typeface="+mj-lt"/>
              </a:rPr>
              <a:t>Dịch tễ học: Người bệnh có đi và đến từ vùng đang có dịch bạch hầu hoặc ở vùng từng có ổ dịch bạch hầu trong 5 năm gần đây.</a:t>
            </a:r>
            <a:endParaRPr lang="en-US" sz="2600" dirty="0">
              <a:latin typeface="+mj-lt"/>
            </a:endParaRPr>
          </a:p>
          <a:p>
            <a:pPr marL="457200" lvl="1" indent="0" algn="just">
              <a:buNone/>
            </a:pPr>
            <a:r>
              <a:rPr lang="vi-VN" sz="2600" b="1" dirty="0">
                <a:latin typeface="+mj-lt"/>
              </a:rPr>
              <a:t>Chẩn đoán xác định</a:t>
            </a:r>
            <a:endParaRPr lang="en-US" sz="2600" b="1" dirty="0">
              <a:latin typeface="+mj-lt"/>
            </a:endParaRPr>
          </a:p>
          <a:p>
            <a:pPr algn="just"/>
            <a:r>
              <a:rPr lang="vi-VN" sz="2600" dirty="0">
                <a:latin typeface="+mj-lt"/>
              </a:rPr>
              <a:t>Ca bệnh nghi ngờ kèm theo xét nghiệm tìm vi khuẩn bạch hầu dương tính</a:t>
            </a:r>
            <a:endParaRPr lang="en-US" sz="2600" dirty="0">
              <a:latin typeface="+mj-lt"/>
            </a:endParaRPr>
          </a:p>
        </p:txBody>
      </p:sp>
    </p:spTree>
    <p:extLst>
      <p:ext uri="{BB962C8B-B14F-4D97-AF65-F5344CB8AC3E}">
        <p14:creationId xmlns:p14="http://schemas.microsoft.com/office/powerpoint/2010/main" val="10957596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Times New Roman" panose="02020603050405020304" pitchFamily="18" charset="0"/>
                <a:cs typeface="Times New Roman" panose="02020603050405020304" pitchFamily="18" charset="0"/>
              </a:rPr>
              <a:t>Chẩn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đoán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biệt</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85800" y="1600200"/>
            <a:ext cx="7848600" cy="4525963"/>
          </a:xfrm>
        </p:spPr>
        <p:txBody>
          <a:bodyPr>
            <a:normAutofit/>
          </a:bodyPr>
          <a:lstStyle/>
          <a:p>
            <a:pPr marL="0" indent="0">
              <a:buNone/>
            </a:pPr>
            <a:r>
              <a:rPr lang="en-US" b="1" i="1" dirty="0" err="1">
                <a:latin typeface="Times New Roman" panose="02020603050405020304" pitchFamily="18" charset="0"/>
                <a:cs typeface="Times New Roman" panose="02020603050405020304" pitchFamily="18" charset="0"/>
              </a:rPr>
              <a:t>Phân</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biệt</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Bạch</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hầu</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họng</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với</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các</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viêm</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họng</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khác</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có</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giả</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mạc</a:t>
            </a:r>
            <a:endParaRPr lang="en-US" dirty="0">
              <a:latin typeface="Times New Roman" panose="02020603050405020304" pitchFamily="18" charset="0"/>
              <a:cs typeface="Times New Roman" panose="02020603050405020304" pitchFamily="18" charset="0"/>
            </a:endParaRPr>
          </a:p>
          <a:p>
            <a:pPr lvl="0"/>
            <a:r>
              <a:rPr lang="vi-VN" dirty="0">
                <a:latin typeface="+mj-lt"/>
              </a:rPr>
              <a:t>Liên cầu nhóm A</a:t>
            </a:r>
            <a:endParaRPr lang="en-US" dirty="0">
              <a:latin typeface="+mj-lt"/>
            </a:endParaRPr>
          </a:p>
          <a:p>
            <a:pPr lvl="0"/>
            <a:r>
              <a:rPr lang="vi-VN" dirty="0">
                <a:latin typeface="+mj-lt"/>
              </a:rPr>
              <a:t>Bệnh viêm họng Vincent</a:t>
            </a:r>
            <a:endParaRPr lang="en-US" dirty="0">
              <a:latin typeface="+mj-lt"/>
            </a:endParaRPr>
          </a:p>
          <a:p>
            <a:pPr lvl="0"/>
            <a:r>
              <a:rPr lang="vi-VN" dirty="0">
                <a:latin typeface="+mj-lt"/>
              </a:rPr>
              <a:t>Epstein-Barr vi rút (EBV)</a:t>
            </a:r>
            <a:endParaRPr lang="en-US" dirty="0">
              <a:latin typeface="+mj-lt"/>
            </a:endParaRPr>
          </a:p>
          <a:p>
            <a:pPr lvl="0"/>
            <a:r>
              <a:rPr lang="vi-VN" dirty="0">
                <a:latin typeface="+mj-lt"/>
              </a:rPr>
              <a:t>Nấm họng candida</a:t>
            </a:r>
            <a:endParaRPr lang="en-GB" dirty="0">
              <a:latin typeface="+mj-lt"/>
            </a:endParaRPr>
          </a:p>
          <a:p>
            <a:pPr lvl="0"/>
            <a:r>
              <a:rPr lang="en-GB" dirty="0" err="1">
                <a:latin typeface="Times New Roman" panose="02020603050405020304" pitchFamily="18" charset="0"/>
                <a:cs typeface="Times New Roman" panose="02020603050405020304" pitchFamily="18" charset="0"/>
              </a:rPr>
              <a:t>Loét</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áp</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tơ</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miệng</a:t>
            </a:r>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360977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Times New Roman" panose="02020603050405020304" pitchFamily="18" charset="0"/>
                <a:cs typeface="Times New Roman" panose="02020603050405020304" pitchFamily="18" charset="0"/>
              </a:rPr>
              <a:t>Chẩn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đoán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biệt</a:t>
            </a:r>
            <a:endParaRPr lang="en-US" dirty="0"/>
          </a:p>
        </p:txBody>
      </p:sp>
      <p:sp>
        <p:nvSpPr>
          <p:cNvPr id="3" name="Content Placeholder 2"/>
          <p:cNvSpPr>
            <a:spLocks noGrp="1"/>
          </p:cNvSpPr>
          <p:nvPr>
            <p:ph idx="1"/>
          </p:nvPr>
        </p:nvSpPr>
        <p:spPr/>
        <p:txBody>
          <a:bodyPr>
            <a:normAutofit/>
          </a:bodyPr>
          <a:lstStyle/>
          <a:p>
            <a:pPr marL="914400" lvl="2" indent="0" algn="just">
              <a:buNone/>
            </a:pPr>
            <a:r>
              <a:rPr lang="en-GB" sz="3200" b="1" i="1" dirty="0">
                <a:latin typeface="Times New Roman" panose="02020603050405020304" pitchFamily="18" charset="0"/>
                <a:cs typeface="Times New Roman" panose="02020603050405020304" pitchFamily="18" charset="0"/>
              </a:rPr>
              <a:t>V</a:t>
            </a:r>
            <a:r>
              <a:rPr lang="vi-VN" sz="3200" b="1" i="1" dirty="0">
                <a:latin typeface="+mj-lt"/>
              </a:rPr>
              <a:t>iêm thanh quản do nguyên nhân khác</a:t>
            </a:r>
            <a:endParaRPr lang="en-US" sz="3200" b="1" i="1" dirty="0">
              <a:latin typeface="+mj-lt"/>
            </a:endParaRPr>
          </a:p>
          <a:p>
            <a:pPr lvl="0" algn="just"/>
            <a:r>
              <a:rPr lang="vi-VN" dirty="0">
                <a:latin typeface="+mj-lt"/>
              </a:rPr>
              <a:t>Viêm thanh quản do vi rút</a:t>
            </a:r>
            <a:endParaRPr lang="en-US" dirty="0">
              <a:latin typeface="+mj-lt"/>
            </a:endParaRPr>
          </a:p>
          <a:p>
            <a:pPr lvl="0" algn="just"/>
            <a:r>
              <a:rPr lang="vi-VN" dirty="0">
                <a:latin typeface="+mj-lt"/>
              </a:rPr>
              <a:t>Áp xe thành sau họng</a:t>
            </a:r>
            <a:endParaRPr lang="en-US" dirty="0">
              <a:latin typeface="+mj-lt"/>
            </a:endParaRPr>
          </a:p>
          <a:p>
            <a:pPr lvl="0" algn="just"/>
            <a:r>
              <a:rPr lang="vi-VN" dirty="0">
                <a:latin typeface="+mj-lt"/>
              </a:rPr>
              <a:t>Phản vệ</a:t>
            </a:r>
            <a:endParaRPr lang="en-US" dirty="0">
              <a:latin typeface="+mj-lt"/>
            </a:endParaRPr>
          </a:p>
        </p:txBody>
      </p:sp>
    </p:spTree>
    <p:extLst>
      <p:ext uri="{BB962C8B-B14F-4D97-AF65-F5344CB8AC3E}">
        <p14:creationId xmlns:p14="http://schemas.microsoft.com/office/powerpoint/2010/main" val="39146735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Times New Roman" panose="02020603050405020304" pitchFamily="18" charset="0"/>
                <a:cs typeface="Times New Roman" panose="02020603050405020304" pitchFamily="18" charset="0"/>
              </a:rPr>
              <a:t>Chẩn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đoán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biệt</a:t>
            </a:r>
            <a:endParaRPr lang="en-US" dirty="0"/>
          </a:p>
        </p:txBody>
      </p:sp>
      <p:sp>
        <p:nvSpPr>
          <p:cNvPr id="3" name="Content Placeholder 2"/>
          <p:cNvSpPr>
            <a:spLocks noGrp="1"/>
          </p:cNvSpPr>
          <p:nvPr>
            <p:ph idx="1"/>
          </p:nvPr>
        </p:nvSpPr>
        <p:spPr/>
        <p:txBody>
          <a:bodyPr>
            <a:normAutofit/>
          </a:bodyPr>
          <a:lstStyle/>
          <a:p>
            <a:pPr marL="0" lvl="2" indent="0">
              <a:buNone/>
            </a:pPr>
            <a:r>
              <a:rPr lang="vi-VN" sz="3000" b="1" i="1" dirty="0">
                <a:latin typeface="+mj-lt"/>
              </a:rPr>
              <a:t>Biến chứng bạch hầu với các căn nguyên khác gây</a:t>
            </a:r>
            <a:endParaRPr lang="en-US" sz="3000" b="1" i="1" dirty="0">
              <a:latin typeface="+mj-lt"/>
            </a:endParaRPr>
          </a:p>
          <a:p>
            <a:pPr lvl="0"/>
            <a:r>
              <a:rPr lang="vi-VN" dirty="0">
                <a:latin typeface="+mj-lt"/>
              </a:rPr>
              <a:t>Viêm cơ tim</a:t>
            </a:r>
            <a:endParaRPr lang="en-US" dirty="0">
              <a:latin typeface="+mj-lt"/>
            </a:endParaRPr>
          </a:p>
          <a:p>
            <a:pPr lvl="0"/>
            <a:r>
              <a:rPr lang="vi-VN" dirty="0">
                <a:latin typeface="+mj-lt"/>
              </a:rPr>
              <a:t>Viêm thận</a:t>
            </a:r>
            <a:endParaRPr lang="en-US" dirty="0">
              <a:latin typeface="+mj-lt"/>
            </a:endParaRPr>
          </a:p>
          <a:p>
            <a:pPr lvl="0"/>
            <a:r>
              <a:rPr lang="vi-VN" dirty="0">
                <a:latin typeface="+mj-lt"/>
              </a:rPr>
              <a:t>Liệt thần kinh</a:t>
            </a:r>
            <a:endParaRPr lang="en-US" dirty="0">
              <a:latin typeface="+mj-lt"/>
            </a:endParaRPr>
          </a:p>
        </p:txBody>
      </p:sp>
    </p:spTree>
    <p:extLst>
      <p:ext uri="{BB962C8B-B14F-4D97-AF65-F5344CB8AC3E}">
        <p14:creationId xmlns:p14="http://schemas.microsoft.com/office/powerpoint/2010/main" val="29990827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9"/>
          <p:cNvSpPr>
            <a:spLocks noChangeArrowheads="1"/>
          </p:cNvSpPr>
          <p:nvPr/>
        </p:nvSpPr>
        <p:spPr bwMode="auto">
          <a:xfrm>
            <a:off x="5990511" y="1191919"/>
            <a:ext cx="2982040" cy="1470118"/>
          </a:xfrm>
          <a:prstGeom prst="rect">
            <a:avLst/>
          </a:prstGeom>
        </p:spPr>
        <p:txBody>
          <a:bodyPr vert="horz" lIns="68580" tIns="34290" rIns="68580" bIns="34290" numCol="1" rtlCol="0" anchor="ctr" anchorCtr="0" compatLnSpc="1">
            <a:prstTxWarp prst="textNoShape">
              <a:avLst/>
            </a:prstTxWarp>
            <a:normAutofit/>
          </a:bodyPr>
          <a:lstStyle/>
          <a:p>
            <a:pPr>
              <a:lnSpc>
                <a:spcPct val="90000"/>
              </a:lnSpc>
              <a:spcAft>
                <a:spcPts val="450"/>
              </a:spcAft>
            </a:pPr>
            <a:r>
              <a:rPr lang="en-US" sz="3000" b="1" dirty="0">
                <a:latin typeface="+mj-lt"/>
                <a:ea typeface="+mj-ea"/>
                <a:cs typeface="+mj-cs"/>
              </a:rPr>
              <a:t>BIẾN CHỨNG CỦA BỆNH BẠCH HẦU</a:t>
            </a:r>
          </a:p>
        </p:txBody>
      </p:sp>
      <p:pic>
        <p:nvPicPr>
          <p:cNvPr id="3" name="Picture 2" descr="A baby sitting on a bed&#10;&#10;Description automatically generated">
            <a:extLst>
              <a:ext uri="{FF2B5EF4-FFF2-40B4-BE49-F238E27FC236}">
                <a16:creationId xmlns:a16="http://schemas.microsoft.com/office/drawing/2014/main" id="{29783AE4-5726-4F8C-998D-511CFEEA7D0A}"/>
              </a:ext>
            </a:extLst>
          </p:cNvPr>
          <p:cNvPicPr>
            <a:picLocks noChangeAspect="1"/>
          </p:cNvPicPr>
          <p:nvPr/>
        </p:nvPicPr>
        <p:blipFill rotWithShape="1">
          <a:blip r:embed="rId2">
            <a:extLst>
              <a:ext uri="{28A0092B-C50C-407E-A947-70E740481C1C}">
                <a14:useLocalDpi xmlns:a14="http://schemas.microsoft.com/office/drawing/2010/main" val="0"/>
              </a:ext>
            </a:extLst>
          </a:blip>
          <a:srcRect l="22224" r="2122" b="2"/>
          <a:stretch/>
        </p:blipFill>
        <p:spPr>
          <a:xfrm>
            <a:off x="15" y="857257"/>
            <a:ext cx="5807947" cy="5143493"/>
          </a:xfrm>
          <a:custGeom>
            <a:avLst/>
            <a:gdLst/>
            <a:ahLst/>
            <a:cxnLst/>
            <a:rect l="l" t="t" r="r" b="b"/>
            <a:pathLst>
              <a:path w="7743949" h="6858000">
                <a:moveTo>
                  <a:pt x="956085" y="2071857"/>
                </a:moveTo>
                <a:cubicBezTo>
                  <a:pt x="956085" y="2071857"/>
                  <a:pt x="956085" y="2071857"/>
                  <a:pt x="4999548" y="2071857"/>
                </a:cubicBezTo>
                <a:cubicBezTo>
                  <a:pt x="5252811" y="2071857"/>
                  <a:pt x="5497339" y="2211072"/>
                  <a:pt x="5619604" y="2437296"/>
                </a:cubicBezTo>
                <a:cubicBezTo>
                  <a:pt x="5619604" y="2437296"/>
                  <a:pt x="5619604" y="2437296"/>
                  <a:pt x="7645701" y="5926372"/>
                </a:cubicBezTo>
                <a:cubicBezTo>
                  <a:pt x="7776699" y="6143896"/>
                  <a:pt x="7776699" y="6422327"/>
                  <a:pt x="7645701" y="6639850"/>
                </a:cubicBezTo>
                <a:cubicBezTo>
                  <a:pt x="7645701" y="6639850"/>
                  <a:pt x="7645701" y="6639850"/>
                  <a:pt x="7538856" y="6823844"/>
                </a:cubicBezTo>
                <a:lnTo>
                  <a:pt x="7519022" y="6858000"/>
                </a:lnTo>
                <a:lnTo>
                  <a:pt x="0" y="6858000"/>
                </a:lnTo>
                <a:lnTo>
                  <a:pt x="0" y="3003362"/>
                </a:lnTo>
                <a:lnTo>
                  <a:pt x="144017" y="2754282"/>
                </a:lnTo>
                <a:cubicBezTo>
                  <a:pt x="203181" y="2651956"/>
                  <a:pt x="264254" y="2546330"/>
                  <a:pt x="327296" y="2437296"/>
                </a:cubicBezTo>
                <a:cubicBezTo>
                  <a:pt x="458294" y="2211072"/>
                  <a:pt x="694090" y="2071857"/>
                  <a:pt x="956085" y="2071857"/>
                </a:cubicBezTo>
                <a:close/>
                <a:moveTo>
                  <a:pt x="6281397" y="1163923"/>
                </a:moveTo>
                <a:cubicBezTo>
                  <a:pt x="6281397" y="1163923"/>
                  <a:pt x="6281397" y="1163923"/>
                  <a:pt x="7148441" y="1163923"/>
                </a:cubicBezTo>
                <a:cubicBezTo>
                  <a:pt x="7202749" y="1163923"/>
                  <a:pt x="7255183" y="1193775"/>
                  <a:pt x="7281401" y="1242285"/>
                </a:cubicBezTo>
                <a:cubicBezTo>
                  <a:pt x="7281401" y="1242285"/>
                  <a:pt x="7281401" y="1242285"/>
                  <a:pt x="7715859" y="1990451"/>
                </a:cubicBezTo>
                <a:cubicBezTo>
                  <a:pt x="7743949" y="2037095"/>
                  <a:pt x="7743949" y="2096799"/>
                  <a:pt x="7715859" y="2143443"/>
                </a:cubicBezTo>
                <a:cubicBezTo>
                  <a:pt x="7715859" y="2143443"/>
                  <a:pt x="7715859" y="2143443"/>
                  <a:pt x="7281401" y="2891610"/>
                </a:cubicBezTo>
                <a:cubicBezTo>
                  <a:pt x="7255183" y="2940119"/>
                  <a:pt x="7202749" y="2969971"/>
                  <a:pt x="7148441" y="2969971"/>
                </a:cubicBezTo>
                <a:cubicBezTo>
                  <a:pt x="7148441" y="2969971"/>
                  <a:pt x="7148441" y="2969971"/>
                  <a:pt x="6281397" y="2969971"/>
                </a:cubicBezTo>
                <a:cubicBezTo>
                  <a:pt x="6225217" y="2969971"/>
                  <a:pt x="6174655" y="2940119"/>
                  <a:pt x="6146565" y="2891610"/>
                </a:cubicBezTo>
                <a:cubicBezTo>
                  <a:pt x="6146565" y="2891610"/>
                  <a:pt x="6146565" y="2891610"/>
                  <a:pt x="5713979" y="2143443"/>
                </a:cubicBezTo>
                <a:cubicBezTo>
                  <a:pt x="5685889" y="2096799"/>
                  <a:pt x="5685889" y="2037095"/>
                  <a:pt x="5713979" y="1990451"/>
                </a:cubicBezTo>
                <a:cubicBezTo>
                  <a:pt x="5713979" y="1990451"/>
                  <a:pt x="5713979" y="1990451"/>
                  <a:pt x="6146565" y="1242285"/>
                </a:cubicBezTo>
                <a:cubicBezTo>
                  <a:pt x="6174655" y="1193775"/>
                  <a:pt x="6225217" y="1163923"/>
                  <a:pt x="6281397" y="1163923"/>
                </a:cubicBezTo>
                <a:close/>
                <a:moveTo>
                  <a:pt x="0" y="0"/>
                </a:moveTo>
                <a:lnTo>
                  <a:pt x="6600525" y="0"/>
                </a:lnTo>
                <a:lnTo>
                  <a:pt x="6486618" y="196155"/>
                </a:lnTo>
                <a:cubicBezTo>
                  <a:pt x="6261242" y="584267"/>
                  <a:pt x="5994130" y="1044253"/>
                  <a:pt x="5677553" y="1589421"/>
                </a:cubicBezTo>
                <a:cubicBezTo>
                  <a:pt x="5555288" y="1815646"/>
                  <a:pt x="5310759" y="1954861"/>
                  <a:pt x="5057496" y="1954861"/>
                </a:cubicBezTo>
                <a:cubicBezTo>
                  <a:pt x="5057496" y="1954861"/>
                  <a:pt x="5057496" y="1954861"/>
                  <a:pt x="1014033" y="1954861"/>
                </a:cubicBezTo>
                <a:cubicBezTo>
                  <a:pt x="752038" y="1954861"/>
                  <a:pt x="516243" y="1815646"/>
                  <a:pt x="385244" y="1589421"/>
                </a:cubicBezTo>
                <a:cubicBezTo>
                  <a:pt x="385244" y="1589421"/>
                  <a:pt x="385244" y="1589421"/>
                  <a:pt x="69234" y="1042874"/>
                </a:cubicBezTo>
                <a:lnTo>
                  <a:pt x="0" y="923133"/>
                </a:lnTo>
                <a:close/>
              </a:path>
            </a:pathLst>
          </a:custGeom>
        </p:spPr>
      </p:pic>
      <p:sp>
        <p:nvSpPr>
          <p:cNvPr id="4105" name="Rectangle 9"/>
          <p:cNvSpPr>
            <a:spLocks noChangeArrowheads="1"/>
          </p:cNvSpPr>
          <p:nvPr/>
        </p:nvSpPr>
        <p:spPr bwMode="auto">
          <a:xfrm>
            <a:off x="5429250" y="2996705"/>
            <a:ext cx="3560164" cy="1601123"/>
          </a:xfrm>
          <a:prstGeom prst="rect">
            <a:avLst/>
          </a:prstGeom>
        </p:spPr>
        <p:txBody>
          <a:bodyPr vert="horz" lIns="68580" tIns="34290" rIns="68580" bIns="34290" numCol="1" rtlCol="0" anchorCtr="0" compatLnSpc="1">
            <a:prstTxWarp prst="textNoShape">
              <a:avLst/>
            </a:prstTxWarp>
            <a:noAutofit/>
          </a:bodyPr>
          <a:lstStyle/>
          <a:p>
            <a:pPr>
              <a:spcBef>
                <a:spcPts val="225"/>
              </a:spcBef>
              <a:spcAft>
                <a:spcPts val="225"/>
              </a:spcAft>
            </a:pPr>
            <a:r>
              <a:rPr lang="en-US" sz="2100" dirty="0" err="1"/>
              <a:t>Bệnh</a:t>
            </a:r>
            <a:r>
              <a:rPr lang="en-US" sz="2100" dirty="0"/>
              <a:t> </a:t>
            </a:r>
            <a:r>
              <a:rPr lang="en-US" sz="2100" dirty="0" err="1"/>
              <a:t>có</a:t>
            </a:r>
            <a:r>
              <a:rPr lang="en-US" sz="2100" dirty="0"/>
              <a:t> </a:t>
            </a:r>
            <a:r>
              <a:rPr lang="en-US" sz="2100" dirty="0" err="1"/>
              <a:t>thể</a:t>
            </a:r>
            <a:r>
              <a:rPr lang="en-US" sz="2100" dirty="0"/>
              <a:t> </a:t>
            </a:r>
            <a:r>
              <a:rPr lang="en-US" sz="2100" b="1" dirty="0" err="1">
                <a:solidFill>
                  <a:srgbClr val="FF0000"/>
                </a:solidFill>
              </a:rPr>
              <a:t>tử</a:t>
            </a:r>
            <a:r>
              <a:rPr lang="en-US" sz="2100" b="1" dirty="0">
                <a:solidFill>
                  <a:srgbClr val="FF0000"/>
                </a:solidFill>
              </a:rPr>
              <a:t> </a:t>
            </a:r>
            <a:r>
              <a:rPr lang="en-US" sz="2100" b="1" dirty="0" err="1">
                <a:solidFill>
                  <a:srgbClr val="FF0000"/>
                </a:solidFill>
              </a:rPr>
              <a:t>vong</a:t>
            </a:r>
            <a:r>
              <a:rPr lang="en-US" sz="2100" b="1" dirty="0">
                <a:solidFill>
                  <a:srgbClr val="FF0000"/>
                </a:solidFill>
              </a:rPr>
              <a:t>:</a:t>
            </a:r>
            <a:r>
              <a:rPr lang="en-US" sz="2100" dirty="0"/>
              <a:t> </a:t>
            </a:r>
          </a:p>
          <a:p>
            <a:pPr>
              <a:spcBef>
                <a:spcPts val="225"/>
              </a:spcBef>
              <a:spcAft>
                <a:spcPts val="225"/>
              </a:spcAft>
            </a:pPr>
            <a:r>
              <a:rPr lang="en-US" sz="2100" dirty="0"/>
              <a:t>+ </a:t>
            </a:r>
            <a:r>
              <a:rPr lang="en-US" sz="2100" dirty="0" err="1"/>
              <a:t>Kể</a:t>
            </a:r>
            <a:r>
              <a:rPr lang="en-US" sz="2100" dirty="0"/>
              <a:t> </a:t>
            </a:r>
            <a:r>
              <a:rPr lang="en-US" sz="2100" dirty="0" err="1"/>
              <a:t>cả</a:t>
            </a:r>
            <a:r>
              <a:rPr lang="en-US" sz="2100" dirty="0"/>
              <a:t> </a:t>
            </a:r>
            <a:r>
              <a:rPr lang="en-US" sz="2100" dirty="0" err="1"/>
              <a:t>khi</a:t>
            </a:r>
            <a:r>
              <a:rPr lang="en-US" sz="2100" dirty="0"/>
              <a:t> </a:t>
            </a:r>
            <a:r>
              <a:rPr lang="en-US" sz="2100" dirty="0" err="1"/>
              <a:t>được</a:t>
            </a:r>
            <a:r>
              <a:rPr lang="en-US" sz="2100" dirty="0"/>
              <a:t> </a:t>
            </a:r>
            <a:r>
              <a:rPr lang="en-US" sz="2100" dirty="0" err="1"/>
              <a:t>điều</a:t>
            </a:r>
            <a:r>
              <a:rPr lang="en-US" sz="2100" dirty="0"/>
              <a:t> </a:t>
            </a:r>
            <a:r>
              <a:rPr lang="en-US" sz="2100" dirty="0" err="1"/>
              <a:t>trị</a:t>
            </a:r>
            <a:r>
              <a:rPr lang="en-US" sz="2100" dirty="0"/>
              <a:t> </a:t>
            </a:r>
            <a:r>
              <a:rPr lang="en-US" sz="2100" dirty="0" err="1"/>
              <a:t>thì</a:t>
            </a:r>
            <a:r>
              <a:rPr lang="en-US" sz="2100" dirty="0"/>
              <a:t> </a:t>
            </a:r>
            <a:r>
              <a:rPr lang="en-US" sz="2100" dirty="0" err="1"/>
              <a:t>tỷ</a:t>
            </a:r>
            <a:r>
              <a:rPr lang="en-US" sz="2100" dirty="0"/>
              <a:t> </a:t>
            </a:r>
            <a:r>
              <a:rPr lang="en-US" sz="2100" dirty="0" err="1"/>
              <a:t>lệ</a:t>
            </a:r>
            <a:r>
              <a:rPr lang="en-US" sz="2100" dirty="0"/>
              <a:t> </a:t>
            </a:r>
            <a:r>
              <a:rPr lang="en-US" sz="2100" dirty="0" err="1"/>
              <a:t>tử</a:t>
            </a:r>
            <a:r>
              <a:rPr lang="en-US" sz="2100" dirty="0"/>
              <a:t> </a:t>
            </a:r>
            <a:r>
              <a:rPr lang="en-US" sz="2100" dirty="0" err="1"/>
              <a:t>vong</a:t>
            </a:r>
            <a:r>
              <a:rPr lang="en-US" sz="2100" dirty="0"/>
              <a:t> </a:t>
            </a:r>
            <a:r>
              <a:rPr lang="en-US" sz="2100" dirty="0" err="1"/>
              <a:t>có</a:t>
            </a:r>
            <a:r>
              <a:rPr lang="en-US" sz="2100" dirty="0"/>
              <a:t> </a:t>
            </a:r>
            <a:r>
              <a:rPr lang="en-US" sz="2100" dirty="0" err="1"/>
              <a:t>thể</a:t>
            </a:r>
            <a:r>
              <a:rPr lang="en-US" sz="2100" dirty="0"/>
              <a:t> </a:t>
            </a:r>
            <a:r>
              <a:rPr lang="en-US" sz="2100" dirty="0" err="1"/>
              <a:t>từ</a:t>
            </a:r>
            <a:r>
              <a:rPr lang="en-US" sz="2100" dirty="0"/>
              <a:t> 5-10% </a:t>
            </a:r>
          </a:p>
          <a:p>
            <a:pPr>
              <a:spcBef>
                <a:spcPts val="225"/>
              </a:spcBef>
              <a:spcAft>
                <a:spcPts val="225"/>
              </a:spcAft>
            </a:pPr>
            <a:r>
              <a:rPr lang="en-US" sz="2100" dirty="0"/>
              <a:t>+ </a:t>
            </a:r>
            <a:r>
              <a:rPr lang="en-US" sz="2100" dirty="0" err="1"/>
              <a:t>Nếu</a:t>
            </a:r>
            <a:r>
              <a:rPr lang="en-US" sz="2100" dirty="0"/>
              <a:t> </a:t>
            </a:r>
            <a:r>
              <a:rPr lang="en-US" sz="2100" dirty="0" err="1"/>
              <a:t>không</a:t>
            </a:r>
            <a:r>
              <a:rPr lang="en-US" sz="2100" dirty="0"/>
              <a:t> đ</a:t>
            </a:r>
            <a:r>
              <a:rPr lang="vi-VN" sz="2100" dirty="0"/>
              <a:t>ư</a:t>
            </a:r>
            <a:r>
              <a:rPr lang="en-US" sz="2100" dirty="0" err="1"/>
              <a:t>ợc</a:t>
            </a:r>
            <a:r>
              <a:rPr lang="en-US" sz="2100" dirty="0"/>
              <a:t> </a:t>
            </a:r>
            <a:r>
              <a:rPr lang="en-US" sz="2100" dirty="0" err="1"/>
              <a:t>điều</a:t>
            </a:r>
            <a:r>
              <a:rPr lang="en-US" sz="2100" dirty="0"/>
              <a:t> </a:t>
            </a:r>
            <a:r>
              <a:rPr lang="en-US" sz="2100" dirty="0" err="1"/>
              <a:t>trị</a:t>
            </a:r>
            <a:r>
              <a:rPr lang="en-US" sz="2100" dirty="0"/>
              <a:t>, </a:t>
            </a:r>
            <a:r>
              <a:rPr lang="en-US" sz="2100" dirty="0" err="1"/>
              <a:t>tỷ</a:t>
            </a:r>
            <a:r>
              <a:rPr lang="en-US" sz="2100" dirty="0"/>
              <a:t> </a:t>
            </a:r>
            <a:r>
              <a:rPr lang="en-US" sz="2100" dirty="0" err="1"/>
              <a:t>lệ</a:t>
            </a:r>
            <a:r>
              <a:rPr lang="en-US" sz="2100" dirty="0"/>
              <a:t> </a:t>
            </a:r>
            <a:r>
              <a:rPr lang="en-US" sz="2100" dirty="0" err="1"/>
              <a:t>tử</a:t>
            </a:r>
            <a:r>
              <a:rPr lang="en-US" sz="2100" dirty="0"/>
              <a:t> </a:t>
            </a:r>
            <a:r>
              <a:rPr lang="en-US" sz="2100" dirty="0" err="1"/>
              <a:t>vong</a:t>
            </a:r>
            <a:r>
              <a:rPr lang="en-US" sz="2100" dirty="0"/>
              <a:t> </a:t>
            </a:r>
            <a:r>
              <a:rPr lang="en-US" sz="2100" dirty="0" err="1"/>
              <a:t>có</a:t>
            </a:r>
            <a:r>
              <a:rPr lang="en-US" sz="2100" dirty="0"/>
              <a:t> </a:t>
            </a:r>
            <a:r>
              <a:rPr lang="en-US" sz="2100" dirty="0" err="1"/>
              <a:t>thể</a:t>
            </a:r>
            <a:r>
              <a:rPr lang="en-US" sz="2100" dirty="0"/>
              <a:t> </a:t>
            </a:r>
            <a:r>
              <a:rPr lang="en-US" sz="2100" dirty="0" err="1"/>
              <a:t>lên</a:t>
            </a:r>
            <a:r>
              <a:rPr lang="en-US" sz="2100" dirty="0"/>
              <a:t> </a:t>
            </a:r>
            <a:r>
              <a:rPr lang="en-US" sz="2100" dirty="0" err="1"/>
              <a:t>đến</a:t>
            </a:r>
            <a:r>
              <a:rPr lang="en-US" sz="2100" dirty="0"/>
              <a:t> 50%.</a:t>
            </a:r>
          </a:p>
        </p:txBody>
      </p:sp>
      <p:sp>
        <p:nvSpPr>
          <p:cNvPr id="4098" name="AutoShape 2" descr="Render"/>
          <p:cNvSpPr>
            <a:spLocks noChangeAspect="1" noChangeArrowheads="1"/>
          </p:cNvSpPr>
          <p:nvPr/>
        </p:nvSpPr>
        <p:spPr bwMode="auto">
          <a:xfrm>
            <a:off x="1259681" y="748903"/>
            <a:ext cx="228600" cy="228601"/>
          </a:xfrm>
          <a:prstGeom prst="rect">
            <a:avLst/>
          </a:prstGeom>
          <a:noFill/>
        </p:spPr>
        <p:txBody>
          <a:bodyPr vert="horz" wrap="square" lIns="68580" tIns="34290" rIns="68580" bIns="34290" numCol="1" anchor="t" anchorCtr="0" compatLnSpc="1">
            <a:prstTxWarp prst="textNoShape">
              <a:avLst/>
            </a:prstTxWarp>
          </a:bodyPr>
          <a:lstStyle/>
          <a:p>
            <a:endParaRPr lang="en-US" sz="1350"/>
          </a:p>
        </p:txBody>
      </p:sp>
      <p:sp>
        <p:nvSpPr>
          <p:cNvPr id="4100" name="AutoShape 4" descr="Render"/>
          <p:cNvSpPr>
            <a:spLocks noChangeAspect="1" noChangeArrowheads="1"/>
          </p:cNvSpPr>
          <p:nvPr/>
        </p:nvSpPr>
        <p:spPr bwMode="auto">
          <a:xfrm>
            <a:off x="1259681" y="748903"/>
            <a:ext cx="228600" cy="228601"/>
          </a:xfrm>
          <a:prstGeom prst="rect">
            <a:avLst/>
          </a:prstGeom>
          <a:noFill/>
        </p:spPr>
        <p:txBody>
          <a:bodyPr vert="horz" wrap="square" lIns="68580" tIns="34290" rIns="68580" bIns="34290" numCol="1" anchor="t" anchorCtr="0" compatLnSpc="1">
            <a:prstTxWarp prst="textNoShape">
              <a:avLst/>
            </a:prstTxWarp>
          </a:bodyPr>
          <a:lstStyle/>
          <a:p>
            <a:endParaRPr lang="en-US" sz="1350"/>
          </a:p>
        </p:txBody>
      </p:sp>
      <p:sp>
        <p:nvSpPr>
          <p:cNvPr id="4102" name="AutoShape 6" descr="Render"/>
          <p:cNvSpPr>
            <a:spLocks noChangeAspect="1" noChangeArrowheads="1"/>
          </p:cNvSpPr>
          <p:nvPr/>
        </p:nvSpPr>
        <p:spPr bwMode="auto">
          <a:xfrm>
            <a:off x="1259681" y="748903"/>
            <a:ext cx="228600" cy="228601"/>
          </a:xfrm>
          <a:prstGeom prst="rect">
            <a:avLst/>
          </a:prstGeom>
          <a:noFill/>
        </p:spPr>
        <p:txBody>
          <a:bodyPr vert="horz" wrap="square" lIns="68580" tIns="34290" rIns="68580" bIns="34290" numCol="1" anchor="t" anchorCtr="0" compatLnSpc="1">
            <a:prstTxWarp prst="textNoShape">
              <a:avLst/>
            </a:prstTxWarp>
          </a:bodyPr>
          <a:lstStyle/>
          <a:p>
            <a:endParaRPr lang="en-US" sz="1350"/>
          </a:p>
        </p:txBody>
      </p:sp>
    </p:spTree>
    <p:extLst>
      <p:ext uri="{BB962C8B-B14F-4D97-AF65-F5344CB8AC3E}">
        <p14:creationId xmlns:p14="http://schemas.microsoft.com/office/powerpoint/2010/main" val="29670364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Times New Roman" panose="02020603050405020304" pitchFamily="18" charset="0"/>
                <a:cs typeface="Times New Roman" panose="02020603050405020304" pitchFamily="18" charset="0"/>
              </a:rPr>
              <a:t>Điều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trị</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1684394"/>
            <a:ext cx="8229600" cy="4525963"/>
          </a:xfrm>
        </p:spPr>
        <p:txBody>
          <a:bodyPr>
            <a:normAutofit fontScale="92500" lnSpcReduction="20000"/>
          </a:bodyPr>
          <a:lstStyle/>
          <a:p>
            <a:pPr marL="0" indent="0" algn="just">
              <a:buNone/>
            </a:pPr>
            <a:r>
              <a:rPr lang="en-US" b="1" dirty="0" err="1">
                <a:latin typeface="Times New Roman" panose="02020603050405020304" pitchFamily="18" charset="0"/>
                <a:cs typeface="Times New Roman" panose="02020603050405020304" pitchFamily="18" charset="0"/>
              </a:rPr>
              <a:t>Nguyên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tắc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điều</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trị</a:t>
            </a:r>
            <a:endParaRPr lang="en-US" dirty="0">
              <a:latin typeface="Times New Roman" panose="02020603050405020304" pitchFamily="18" charset="0"/>
              <a:cs typeface="Times New Roman" panose="02020603050405020304" pitchFamily="18" charset="0"/>
            </a:endParaRPr>
          </a:p>
          <a:p>
            <a:pPr lvl="0" algn="just"/>
            <a:r>
              <a:rPr lang="vi-VN" dirty="0">
                <a:latin typeface="Times New Roman" panose="02020603050405020304" pitchFamily="18" charset="0"/>
                <a:cs typeface="Times New Roman" panose="02020603050405020304" pitchFamily="18" charset="0"/>
              </a:rPr>
              <a:t>Phát hiện sớm, cách ly khi phát hiện ca bệnh</a:t>
            </a:r>
            <a:r>
              <a:rPr lang="en-GB"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pPr lvl="0" algn="just"/>
            <a:r>
              <a:rPr lang="vi-VN" dirty="0">
                <a:latin typeface="Times New Roman" panose="02020603050405020304" pitchFamily="18" charset="0"/>
                <a:cs typeface="Times New Roman" panose="02020603050405020304" pitchFamily="18" charset="0"/>
              </a:rPr>
              <a:t>Sử dụng kháng độc tố bạch hầu</a:t>
            </a:r>
            <a:r>
              <a:rPr lang="en-GB" dirty="0">
                <a:latin typeface="Times New Roman" panose="02020603050405020304" pitchFamily="18" charset="0"/>
                <a:cs typeface="Times New Roman" panose="02020603050405020304" pitchFamily="18" charset="0"/>
              </a:rPr>
              <a:t>.</a:t>
            </a:r>
            <a:r>
              <a:rPr lang="vi-VN" dirty="0">
                <a:latin typeface="Times New Roman" panose="02020603050405020304" pitchFamily="18" charset="0"/>
                <a:cs typeface="Times New Roman" panose="02020603050405020304" pitchFamily="18" charset="0"/>
              </a:rPr>
              <a:t> </a:t>
            </a:r>
            <a:endParaRPr lang="en-GB" dirty="0">
              <a:latin typeface="Times New Roman" panose="02020603050405020304" pitchFamily="18" charset="0"/>
              <a:cs typeface="Times New Roman" panose="02020603050405020304" pitchFamily="18" charset="0"/>
            </a:endParaRPr>
          </a:p>
          <a:p>
            <a:pPr lvl="0" algn="just"/>
            <a:r>
              <a:rPr lang="en-GB" dirty="0">
                <a:latin typeface="Times New Roman" panose="02020603050405020304" pitchFamily="18" charset="0"/>
                <a:cs typeface="Times New Roman" panose="02020603050405020304" pitchFamily="18" charset="0"/>
              </a:rPr>
              <a:t>K</a:t>
            </a:r>
            <a:r>
              <a:rPr lang="vi-VN" dirty="0">
                <a:latin typeface="Times New Roman" panose="02020603050405020304" pitchFamily="18" charset="0"/>
                <a:cs typeface="Times New Roman" panose="02020603050405020304" pitchFamily="18" charset="0"/>
              </a:rPr>
              <a:t>háng sinh ngay để ngăn chặn </a:t>
            </a:r>
            <a:r>
              <a:rPr lang="en-GB" dirty="0" err="1">
                <a:latin typeface="Times New Roman" panose="02020603050405020304" pitchFamily="18" charset="0"/>
                <a:cs typeface="Times New Roman" panose="02020603050405020304" pitchFamily="18" charset="0"/>
              </a:rPr>
              <a:t>sự</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phát</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triển</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của</a:t>
            </a:r>
            <a:r>
              <a:rPr lang="en-GB" dirty="0">
                <a:latin typeface="Times New Roman" panose="02020603050405020304" pitchFamily="18" charset="0"/>
                <a:cs typeface="Times New Roman" panose="02020603050405020304" pitchFamily="18" charset="0"/>
              </a:rPr>
              <a:t> vi </a:t>
            </a:r>
            <a:r>
              <a:rPr lang="en-GB" dirty="0" err="1">
                <a:latin typeface="Times New Roman" panose="02020603050405020304" pitchFamily="18" charset="0"/>
                <a:cs typeface="Times New Roman" panose="02020603050405020304" pitchFamily="18" charset="0"/>
              </a:rPr>
              <a:t>khuẩn</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giảm</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biến</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chứng</a:t>
            </a:r>
            <a:r>
              <a:rPr lang="en-GB"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pPr lvl="0" algn="just"/>
            <a:r>
              <a:rPr lang="en-GB" dirty="0">
                <a:latin typeface="Times New Roman" panose="02020603050405020304" pitchFamily="18" charset="0"/>
                <a:cs typeface="Times New Roman" panose="02020603050405020304" pitchFamily="18" charset="0"/>
              </a:rPr>
              <a:t>Theo </a:t>
            </a:r>
            <a:r>
              <a:rPr lang="en-GB" dirty="0" err="1">
                <a:latin typeface="Times New Roman" panose="02020603050405020304" pitchFamily="18" charset="0"/>
                <a:cs typeface="Times New Roman" panose="02020603050405020304" pitchFamily="18" charset="0"/>
              </a:rPr>
              <a:t>dõi</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và</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chăm</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sóc</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hỗ</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trợ</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để</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ngăn</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ngừa</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và</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điều</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trị</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các</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biến</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chứng</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tắc</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nghẽn</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đường</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thở</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viêm</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cơ</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tim</a:t>
            </a:r>
            <a:r>
              <a:rPr lang="en-GB"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pPr lvl="0" algn="just"/>
            <a:r>
              <a:rPr lang="vi-VN" dirty="0">
                <a:latin typeface="Times New Roman" panose="02020603050405020304" pitchFamily="18" charset="0"/>
                <a:cs typeface="Times New Roman" panose="02020603050405020304" pitchFamily="18" charset="0"/>
              </a:rPr>
              <a:t>Chăm sóc toàn diện cho người bệnh</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thủ</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thuật</a:t>
            </a:r>
            <a:r>
              <a:rPr lang="en-GB" dirty="0">
                <a:latin typeface="Times New Roman" panose="02020603050405020304" pitchFamily="18" charset="0"/>
                <a:cs typeface="Times New Roman" panose="02020603050405020304" pitchFamily="18" charset="0"/>
              </a:rPr>
              <a:t> can </a:t>
            </a:r>
            <a:r>
              <a:rPr lang="en-GB" dirty="0" err="1">
                <a:latin typeface="Times New Roman" panose="02020603050405020304" pitchFamily="18" charset="0"/>
                <a:cs typeface="Times New Roman" panose="02020603050405020304" pitchFamily="18" charset="0"/>
              </a:rPr>
              <a:t>thiệp</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đường</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thở</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khi</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cần</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thiết</a:t>
            </a:r>
            <a:r>
              <a:rPr lang="en-GB"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pPr algn="just"/>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805180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Times New Roman" panose="02020603050405020304" pitchFamily="18" charset="0"/>
                <a:cs typeface="Times New Roman" panose="02020603050405020304" pitchFamily="18" charset="0"/>
              </a:rPr>
              <a:t>Điều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trị</a:t>
            </a:r>
            <a:endParaRPr lang="en-US" dirty="0"/>
          </a:p>
        </p:txBody>
      </p:sp>
      <p:sp>
        <p:nvSpPr>
          <p:cNvPr id="3" name="Content Placeholder 2"/>
          <p:cNvSpPr>
            <a:spLocks noGrp="1"/>
          </p:cNvSpPr>
          <p:nvPr>
            <p:ph idx="1"/>
          </p:nvPr>
        </p:nvSpPr>
        <p:spPr/>
        <p:txBody>
          <a:bodyPr>
            <a:noAutofit/>
          </a:bodyPr>
          <a:lstStyle/>
          <a:p>
            <a:pPr marL="0" lvl="2" indent="0" algn="just">
              <a:buNone/>
            </a:pPr>
            <a:r>
              <a:rPr lang="vi-VN" sz="3000" b="1" i="1" dirty="0">
                <a:latin typeface="+mj-lt"/>
              </a:rPr>
              <a:t>Huyết thanh kháng độc tố bạch hầu </a:t>
            </a:r>
            <a:endParaRPr lang="en-US" sz="3000" b="1" i="1" dirty="0">
              <a:latin typeface="+mj-lt"/>
            </a:endParaRPr>
          </a:p>
          <a:p>
            <a:pPr algn="just"/>
            <a:r>
              <a:rPr lang="vi-VN" sz="3000" dirty="0">
                <a:latin typeface="+mj-lt"/>
              </a:rPr>
              <a:t>Sử dụng ngay khi nghi ngờ mắc bệnh. Liều lượng phụ thuộc vào mức độ nặng của bệnh, không phụ thuộc vào lứa tuổi và cân nặng. Cần test trước khi tiêm, nếu dương tính thì áp dụng phương pháp giải mẫn cảm (Besredka)</a:t>
            </a:r>
            <a:endParaRPr lang="en-US" sz="3000" dirty="0">
              <a:latin typeface="+mj-lt"/>
            </a:endParaRPr>
          </a:p>
          <a:p>
            <a:pPr lvl="0" algn="just"/>
            <a:r>
              <a:rPr lang="vi-VN" sz="3000" dirty="0">
                <a:latin typeface="+mj-lt"/>
              </a:rPr>
              <a:t>Bạch hầu hầu họng hoặc thanh quản trong 2 ngày đầu: 20.000 - 40.000 UI</a:t>
            </a:r>
            <a:endParaRPr lang="en-US" sz="3000" dirty="0">
              <a:latin typeface="+mj-lt"/>
            </a:endParaRPr>
          </a:p>
          <a:p>
            <a:pPr lvl="0" algn="just"/>
            <a:r>
              <a:rPr lang="vi-VN" sz="3000" dirty="0">
                <a:latin typeface="+mj-lt"/>
              </a:rPr>
              <a:t>Bạch hầu mũi họng: 40.000 - 60.000 UI</a:t>
            </a:r>
            <a:endParaRPr lang="en-US" sz="3000" dirty="0">
              <a:latin typeface="+mj-lt"/>
            </a:endParaRPr>
          </a:p>
          <a:p>
            <a:pPr lvl="0" algn="just"/>
            <a:r>
              <a:rPr lang="vi-VN" sz="3000" dirty="0">
                <a:latin typeface="+mj-lt"/>
              </a:rPr>
              <a:t>Bạch hầu ác tính: 80.000 - 100.000 UI</a:t>
            </a:r>
            <a:endParaRPr lang="en-US" sz="3000" dirty="0">
              <a:latin typeface="+mj-lt"/>
            </a:endParaRPr>
          </a:p>
        </p:txBody>
      </p:sp>
    </p:spTree>
    <p:extLst>
      <p:ext uri="{BB962C8B-B14F-4D97-AF65-F5344CB8AC3E}">
        <p14:creationId xmlns:p14="http://schemas.microsoft.com/office/powerpoint/2010/main" val="12770724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atin typeface="Times New Roman" panose="02020603050405020304" pitchFamily="18" charset="0"/>
                <a:cs typeface="Times New Roman" panose="02020603050405020304" pitchFamily="18" charset="0"/>
              </a:rPr>
              <a:t>Điều trị</a:t>
            </a:r>
            <a:endParaRPr lang="en-US" dirty="0"/>
          </a:p>
        </p:txBody>
      </p:sp>
      <p:graphicFrame>
        <p:nvGraphicFramePr>
          <p:cNvPr id="8" name="Table 7">
            <a:extLst>
              <a:ext uri="{FF2B5EF4-FFF2-40B4-BE49-F238E27FC236}">
                <a16:creationId xmlns:a16="http://schemas.microsoft.com/office/drawing/2014/main" id="{A74EC839-1F33-FD5C-BBDC-583F13E4C3C6}"/>
              </a:ext>
            </a:extLst>
          </p:cNvPr>
          <p:cNvGraphicFramePr>
            <a:graphicFrameLocks noGrp="1"/>
          </p:cNvGraphicFramePr>
          <p:nvPr>
            <p:extLst>
              <p:ext uri="{D42A27DB-BD31-4B8C-83A1-F6EECF244321}">
                <p14:modId xmlns:p14="http://schemas.microsoft.com/office/powerpoint/2010/main" val="4021889128"/>
              </p:ext>
            </p:extLst>
          </p:nvPr>
        </p:nvGraphicFramePr>
        <p:xfrm>
          <a:off x="457200" y="1423919"/>
          <a:ext cx="8153400" cy="4761278"/>
        </p:xfrm>
        <a:graphic>
          <a:graphicData uri="http://schemas.openxmlformats.org/drawingml/2006/table">
            <a:tbl>
              <a:tblPr firstRow="1" bandRow="1">
                <a:tableStyleId>{5C22544A-7EE6-4342-B048-85BDC9FD1C3A}</a:tableStyleId>
              </a:tblPr>
              <a:tblGrid>
                <a:gridCol w="4876800">
                  <a:extLst>
                    <a:ext uri="{9D8B030D-6E8A-4147-A177-3AD203B41FA5}">
                      <a16:colId xmlns:a16="http://schemas.microsoft.com/office/drawing/2014/main" val="923528659"/>
                    </a:ext>
                  </a:extLst>
                </a:gridCol>
                <a:gridCol w="3276600">
                  <a:extLst>
                    <a:ext uri="{9D8B030D-6E8A-4147-A177-3AD203B41FA5}">
                      <a16:colId xmlns:a16="http://schemas.microsoft.com/office/drawing/2014/main" val="2608938328"/>
                    </a:ext>
                  </a:extLst>
                </a:gridCol>
              </a:tblGrid>
              <a:tr h="621777">
                <a:tc>
                  <a:txBody>
                    <a:bodyPr/>
                    <a:lstStyle/>
                    <a:p>
                      <a:pPr algn="ctr"/>
                      <a:r>
                        <a:rPr lang="en-GB" sz="2400" dirty="0" err="1">
                          <a:latin typeface="Times New Roman" panose="02020603050405020304" pitchFamily="18" charset="0"/>
                          <a:cs typeface="Times New Roman" panose="02020603050405020304" pitchFamily="18" charset="0"/>
                        </a:rPr>
                        <a:t>Đặc</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điểm</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bệnh</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bạch</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hầu</a:t>
                      </a:r>
                      <a:endParaRPr lang="en-GB" sz="2400" dirty="0">
                        <a:latin typeface="Times New Roman" panose="02020603050405020304" pitchFamily="18" charset="0"/>
                        <a:cs typeface="Times New Roman" panose="02020603050405020304" pitchFamily="18" charset="0"/>
                      </a:endParaRPr>
                    </a:p>
                  </a:txBody>
                  <a:tcPr anchor="ctr"/>
                </a:tc>
                <a:tc>
                  <a:txBody>
                    <a:bodyPr/>
                    <a:lstStyle/>
                    <a:p>
                      <a:pPr algn="ctr"/>
                      <a:r>
                        <a:rPr lang="en-GB" sz="2400" dirty="0" err="1">
                          <a:latin typeface="Times New Roman" panose="02020603050405020304" pitchFamily="18" charset="0"/>
                          <a:cs typeface="Times New Roman" panose="02020603050405020304" pitchFamily="18" charset="0"/>
                        </a:rPr>
                        <a:t>Liều</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kháng</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độc</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tố</a:t>
                      </a:r>
                      <a:r>
                        <a:rPr lang="en-GB" sz="2400" dirty="0">
                          <a:latin typeface="Times New Roman" panose="02020603050405020304" pitchFamily="18" charset="0"/>
                          <a:cs typeface="Times New Roman" panose="02020603050405020304" pitchFamily="18" charset="0"/>
                        </a:rPr>
                        <a:t> (IU)</a:t>
                      </a:r>
                    </a:p>
                  </a:txBody>
                  <a:tcPr anchor="ctr"/>
                </a:tc>
                <a:extLst>
                  <a:ext uri="{0D108BD9-81ED-4DB2-BD59-A6C34878D82A}">
                    <a16:rowId xmlns:a16="http://schemas.microsoft.com/office/drawing/2014/main" val="1249083862"/>
                  </a:ext>
                </a:extLst>
              </a:tr>
              <a:tr h="1073204">
                <a:tc>
                  <a:txBody>
                    <a:bodyPr/>
                    <a:lstStyle/>
                    <a:p>
                      <a:pPr algn="just"/>
                      <a:r>
                        <a:rPr lang="en-GB" sz="2600" dirty="0" err="1">
                          <a:latin typeface="Times New Roman" panose="02020603050405020304" pitchFamily="18" charset="0"/>
                          <a:cs typeface="Times New Roman" panose="02020603050405020304" pitchFamily="18" charset="0"/>
                        </a:rPr>
                        <a:t>Viêm</a:t>
                      </a:r>
                      <a:r>
                        <a:rPr lang="en-GB" sz="2600" dirty="0">
                          <a:latin typeface="Times New Roman" panose="02020603050405020304" pitchFamily="18" charset="0"/>
                          <a:cs typeface="Times New Roman" panose="02020603050405020304" pitchFamily="18" charset="0"/>
                        </a:rPr>
                        <a:t> </a:t>
                      </a:r>
                      <a:r>
                        <a:rPr lang="en-GB" sz="2600" dirty="0" err="1">
                          <a:latin typeface="Times New Roman" panose="02020603050405020304" pitchFamily="18" charset="0"/>
                          <a:cs typeface="Times New Roman" panose="02020603050405020304" pitchFamily="18" charset="0"/>
                        </a:rPr>
                        <a:t>thanh</a:t>
                      </a:r>
                      <a:r>
                        <a:rPr lang="en-GB" sz="2600" dirty="0">
                          <a:latin typeface="Times New Roman" panose="02020603050405020304" pitchFamily="18" charset="0"/>
                          <a:cs typeface="Times New Roman" panose="02020603050405020304" pitchFamily="18" charset="0"/>
                        </a:rPr>
                        <a:t> </a:t>
                      </a:r>
                      <a:r>
                        <a:rPr lang="en-GB" sz="2600" dirty="0" err="1">
                          <a:latin typeface="Times New Roman" panose="02020603050405020304" pitchFamily="18" charset="0"/>
                          <a:cs typeface="Times New Roman" panose="02020603050405020304" pitchFamily="18" charset="0"/>
                        </a:rPr>
                        <a:t>quản</a:t>
                      </a:r>
                      <a:r>
                        <a:rPr lang="en-GB" sz="2600" dirty="0">
                          <a:latin typeface="Times New Roman" panose="02020603050405020304" pitchFamily="18" charset="0"/>
                          <a:cs typeface="Times New Roman" panose="02020603050405020304" pitchFamily="18" charset="0"/>
                        </a:rPr>
                        <a:t> </a:t>
                      </a:r>
                      <a:r>
                        <a:rPr lang="en-GB" sz="2600" dirty="0" err="1">
                          <a:latin typeface="Times New Roman" panose="02020603050405020304" pitchFamily="18" charset="0"/>
                          <a:cs typeface="Times New Roman" panose="02020603050405020304" pitchFamily="18" charset="0"/>
                        </a:rPr>
                        <a:t>hoặc</a:t>
                      </a:r>
                      <a:r>
                        <a:rPr lang="en-GB" sz="2600" dirty="0">
                          <a:latin typeface="Times New Roman" panose="02020603050405020304" pitchFamily="18" charset="0"/>
                          <a:cs typeface="Times New Roman" panose="02020603050405020304" pitchFamily="18" charset="0"/>
                        </a:rPr>
                        <a:t> </a:t>
                      </a:r>
                      <a:r>
                        <a:rPr lang="en-GB" sz="2600" dirty="0" err="1">
                          <a:latin typeface="Times New Roman" panose="02020603050405020304" pitchFamily="18" charset="0"/>
                          <a:cs typeface="Times New Roman" panose="02020603050405020304" pitchFamily="18" charset="0"/>
                        </a:rPr>
                        <a:t>viêm</a:t>
                      </a:r>
                      <a:r>
                        <a:rPr lang="en-GB" sz="2600" dirty="0">
                          <a:latin typeface="Times New Roman" panose="02020603050405020304" pitchFamily="18" charset="0"/>
                          <a:cs typeface="Times New Roman" panose="02020603050405020304" pitchFamily="18" charset="0"/>
                        </a:rPr>
                        <a:t> </a:t>
                      </a:r>
                      <a:r>
                        <a:rPr lang="en-GB" sz="2600" dirty="0" err="1">
                          <a:latin typeface="Times New Roman" panose="02020603050405020304" pitchFamily="18" charset="0"/>
                          <a:cs typeface="Times New Roman" panose="02020603050405020304" pitchFamily="18" charset="0"/>
                        </a:rPr>
                        <a:t>họng</a:t>
                      </a:r>
                      <a:r>
                        <a:rPr lang="en-GB" sz="2600" dirty="0">
                          <a:latin typeface="Times New Roman" panose="02020603050405020304" pitchFamily="18" charset="0"/>
                          <a:cs typeface="Times New Roman" panose="02020603050405020304" pitchFamily="18" charset="0"/>
                        </a:rPr>
                        <a:t> </a:t>
                      </a:r>
                      <a:r>
                        <a:rPr lang="en-GB" sz="2600" dirty="0" err="1">
                          <a:latin typeface="Times New Roman" panose="02020603050405020304" pitchFamily="18" charset="0"/>
                          <a:cs typeface="Times New Roman" panose="02020603050405020304" pitchFamily="18" charset="0"/>
                        </a:rPr>
                        <a:t>và</a:t>
                      </a:r>
                      <a:r>
                        <a:rPr lang="en-GB" sz="2600" dirty="0">
                          <a:latin typeface="Times New Roman" panose="02020603050405020304" pitchFamily="18" charset="0"/>
                          <a:cs typeface="Times New Roman" panose="02020603050405020304" pitchFamily="18" charset="0"/>
                        </a:rPr>
                        <a:t> </a:t>
                      </a:r>
                      <a:r>
                        <a:rPr lang="en-GB" sz="2600" dirty="0" err="1">
                          <a:latin typeface="Times New Roman" panose="02020603050405020304" pitchFamily="18" charset="0"/>
                          <a:cs typeface="Times New Roman" panose="02020603050405020304" pitchFamily="18" charset="0"/>
                        </a:rPr>
                        <a:t>thời</a:t>
                      </a:r>
                      <a:r>
                        <a:rPr lang="en-GB" sz="2600" dirty="0">
                          <a:latin typeface="Times New Roman" panose="02020603050405020304" pitchFamily="18" charset="0"/>
                          <a:cs typeface="Times New Roman" panose="02020603050405020304" pitchFamily="18" charset="0"/>
                        </a:rPr>
                        <a:t> </a:t>
                      </a:r>
                      <a:r>
                        <a:rPr lang="en-GB" sz="2600" dirty="0" err="1">
                          <a:latin typeface="Times New Roman" panose="02020603050405020304" pitchFamily="18" charset="0"/>
                          <a:cs typeface="Times New Roman" panose="02020603050405020304" pitchFamily="18" charset="0"/>
                        </a:rPr>
                        <a:t>gian</a:t>
                      </a:r>
                      <a:r>
                        <a:rPr lang="en-GB" sz="2600" dirty="0">
                          <a:latin typeface="Times New Roman" panose="02020603050405020304" pitchFamily="18" charset="0"/>
                          <a:cs typeface="Times New Roman" panose="02020603050405020304" pitchFamily="18" charset="0"/>
                        </a:rPr>
                        <a:t> &lt; 48 </a:t>
                      </a:r>
                      <a:r>
                        <a:rPr lang="en-GB" sz="2600" dirty="0" err="1">
                          <a:latin typeface="Times New Roman" panose="02020603050405020304" pitchFamily="18" charset="0"/>
                          <a:cs typeface="Times New Roman" panose="02020603050405020304" pitchFamily="18" charset="0"/>
                        </a:rPr>
                        <a:t>giờ</a:t>
                      </a:r>
                      <a:endParaRPr lang="en-GB" sz="2600" dirty="0">
                        <a:latin typeface="Times New Roman" panose="02020603050405020304" pitchFamily="18" charset="0"/>
                        <a:cs typeface="Times New Roman" panose="02020603050405020304" pitchFamily="18" charset="0"/>
                      </a:endParaRPr>
                    </a:p>
                  </a:txBody>
                  <a:tcPr anchor="ctr"/>
                </a:tc>
                <a:tc>
                  <a:txBody>
                    <a:bodyPr/>
                    <a:lstStyle/>
                    <a:p>
                      <a:pPr algn="ctr"/>
                      <a:r>
                        <a:rPr lang="en-GB" sz="2600" dirty="0">
                          <a:latin typeface="Times New Roman" panose="02020603050405020304" pitchFamily="18" charset="0"/>
                          <a:cs typeface="Times New Roman" panose="02020603050405020304" pitchFamily="18" charset="0"/>
                        </a:rPr>
                        <a:t>20.000</a:t>
                      </a:r>
                    </a:p>
                  </a:txBody>
                  <a:tcPr anchor="ctr"/>
                </a:tc>
                <a:extLst>
                  <a:ext uri="{0D108BD9-81ED-4DB2-BD59-A6C34878D82A}">
                    <a16:rowId xmlns:a16="http://schemas.microsoft.com/office/drawing/2014/main" val="309258419"/>
                  </a:ext>
                </a:extLst>
              </a:tr>
              <a:tr h="1073204">
                <a:tc>
                  <a:txBody>
                    <a:bodyPr/>
                    <a:lstStyle/>
                    <a:p>
                      <a:pPr algn="just"/>
                      <a:r>
                        <a:rPr lang="en-GB" sz="2600" dirty="0" err="1">
                          <a:latin typeface="Times New Roman" panose="02020603050405020304" pitchFamily="18" charset="0"/>
                          <a:cs typeface="Times New Roman" panose="02020603050405020304" pitchFamily="18" charset="0"/>
                        </a:rPr>
                        <a:t>Bệnh</a:t>
                      </a:r>
                      <a:r>
                        <a:rPr lang="en-GB" sz="2600" dirty="0">
                          <a:latin typeface="Times New Roman" panose="02020603050405020304" pitchFamily="18" charset="0"/>
                          <a:cs typeface="Times New Roman" panose="02020603050405020304" pitchFamily="18" charset="0"/>
                        </a:rPr>
                        <a:t> </a:t>
                      </a:r>
                      <a:r>
                        <a:rPr lang="en-GB" sz="2600" dirty="0" err="1">
                          <a:latin typeface="Times New Roman" panose="02020603050405020304" pitchFamily="18" charset="0"/>
                          <a:cs typeface="Times New Roman" panose="02020603050405020304" pitchFamily="18" charset="0"/>
                        </a:rPr>
                        <a:t>vòm</a:t>
                      </a:r>
                      <a:r>
                        <a:rPr lang="en-GB" sz="2600" dirty="0">
                          <a:latin typeface="Times New Roman" panose="02020603050405020304" pitchFamily="18" charset="0"/>
                          <a:cs typeface="Times New Roman" panose="02020603050405020304" pitchFamily="18" charset="0"/>
                        </a:rPr>
                        <a:t> </a:t>
                      </a:r>
                      <a:r>
                        <a:rPr lang="en-GB" sz="2600" dirty="0" err="1">
                          <a:latin typeface="Times New Roman" panose="02020603050405020304" pitchFamily="18" charset="0"/>
                          <a:cs typeface="Times New Roman" panose="02020603050405020304" pitchFamily="18" charset="0"/>
                        </a:rPr>
                        <a:t>họng</a:t>
                      </a:r>
                      <a:r>
                        <a:rPr lang="en-GB" sz="2600" dirty="0">
                          <a:latin typeface="Times New Roman" panose="02020603050405020304" pitchFamily="18" charset="0"/>
                          <a:cs typeface="Times New Roman" panose="02020603050405020304" pitchFamily="18" charset="0"/>
                        </a:rPr>
                        <a:t> (</a:t>
                      </a:r>
                      <a:r>
                        <a:rPr lang="en-GB" sz="2600" dirty="0" err="1">
                          <a:latin typeface="Times New Roman" panose="02020603050405020304" pitchFamily="18" charset="0"/>
                          <a:cs typeface="Times New Roman" panose="02020603050405020304" pitchFamily="18" charset="0"/>
                        </a:rPr>
                        <a:t>giả</a:t>
                      </a:r>
                      <a:r>
                        <a:rPr lang="en-GB" sz="2600" dirty="0">
                          <a:latin typeface="Times New Roman" panose="02020603050405020304" pitchFamily="18" charset="0"/>
                          <a:cs typeface="Times New Roman" panose="02020603050405020304" pitchFamily="18" charset="0"/>
                        </a:rPr>
                        <a:t> </a:t>
                      </a:r>
                      <a:r>
                        <a:rPr lang="en-GB" sz="2600" dirty="0" err="1">
                          <a:latin typeface="Times New Roman" panose="02020603050405020304" pitchFamily="18" charset="0"/>
                          <a:cs typeface="Times New Roman" panose="02020603050405020304" pitchFamily="18" charset="0"/>
                        </a:rPr>
                        <a:t>mạc</a:t>
                      </a:r>
                      <a:r>
                        <a:rPr lang="en-GB" sz="2600" dirty="0">
                          <a:latin typeface="Times New Roman" panose="02020603050405020304" pitchFamily="18" charset="0"/>
                          <a:cs typeface="Times New Roman" panose="02020603050405020304" pitchFamily="18" charset="0"/>
                        </a:rPr>
                        <a:t> </a:t>
                      </a:r>
                      <a:r>
                        <a:rPr lang="en-GB" sz="2600" dirty="0" err="1">
                          <a:latin typeface="Times New Roman" panose="02020603050405020304" pitchFamily="18" charset="0"/>
                          <a:cs typeface="Times New Roman" panose="02020603050405020304" pitchFamily="18" charset="0"/>
                        </a:rPr>
                        <a:t>lan</a:t>
                      </a:r>
                      <a:r>
                        <a:rPr lang="en-GB" sz="2600" dirty="0">
                          <a:latin typeface="Times New Roman" panose="02020603050405020304" pitchFamily="18" charset="0"/>
                          <a:cs typeface="Times New Roman" panose="02020603050405020304" pitchFamily="18" charset="0"/>
                        </a:rPr>
                        <a:t> </a:t>
                      </a:r>
                      <a:r>
                        <a:rPr lang="en-GB" sz="2600" dirty="0" err="1">
                          <a:latin typeface="Times New Roman" panose="02020603050405020304" pitchFamily="18" charset="0"/>
                          <a:cs typeface="Times New Roman" panose="02020603050405020304" pitchFamily="18" charset="0"/>
                        </a:rPr>
                        <a:t>rộng</a:t>
                      </a:r>
                      <a:r>
                        <a:rPr lang="en-GB" sz="2600" dirty="0">
                          <a:latin typeface="Times New Roman" panose="02020603050405020304" pitchFamily="18" charset="0"/>
                          <a:cs typeface="Times New Roman" panose="02020603050405020304" pitchFamily="18" charset="0"/>
                        </a:rPr>
                        <a:t>) </a:t>
                      </a:r>
                      <a:r>
                        <a:rPr lang="en-GB" sz="2600" dirty="0" err="1">
                          <a:latin typeface="Times New Roman" panose="02020603050405020304" pitchFamily="18" charset="0"/>
                          <a:cs typeface="Times New Roman" panose="02020603050405020304" pitchFamily="18" charset="0"/>
                        </a:rPr>
                        <a:t>và</a:t>
                      </a:r>
                      <a:r>
                        <a:rPr lang="en-GB" sz="2600" dirty="0">
                          <a:latin typeface="Times New Roman" panose="02020603050405020304" pitchFamily="18" charset="0"/>
                          <a:cs typeface="Times New Roman" panose="02020603050405020304" pitchFamily="18" charset="0"/>
                        </a:rPr>
                        <a:t> </a:t>
                      </a:r>
                      <a:r>
                        <a:rPr lang="en-GB" sz="2600" dirty="0" err="1">
                          <a:latin typeface="Times New Roman" panose="02020603050405020304" pitchFamily="18" charset="0"/>
                          <a:cs typeface="Times New Roman" panose="02020603050405020304" pitchFamily="18" charset="0"/>
                        </a:rPr>
                        <a:t>thời</a:t>
                      </a:r>
                      <a:r>
                        <a:rPr lang="en-GB" sz="2600" dirty="0">
                          <a:latin typeface="Times New Roman" panose="02020603050405020304" pitchFamily="18" charset="0"/>
                          <a:cs typeface="Times New Roman" panose="02020603050405020304" pitchFamily="18" charset="0"/>
                        </a:rPr>
                        <a:t> </a:t>
                      </a:r>
                      <a:r>
                        <a:rPr lang="en-GB" sz="2600" dirty="0" err="1">
                          <a:latin typeface="Times New Roman" panose="02020603050405020304" pitchFamily="18" charset="0"/>
                          <a:cs typeface="Times New Roman" panose="02020603050405020304" pitchFamily="18" charset="0"/>
                        </a:rPr>
                        <a:t>gian</a:t>
                      </a:r>
                      <a:r>
                        <a:rPr lang="en-GB" sz="2600" dirty="0">
                          <a:latin typeface="Times New Roman" panose="02020603050405020304" pitchFamily="18" charset="0"/>
                          <a:cs typeface="Times New Roman" panose="02020603050405020304" pitchFamily="18" charset="0"/>
                        </a:rPr>
                        <a:t> &lt; 48 </a:t>
                      </a:r>
                      <a:r>
                        <a:rPr lang="en-GB" sz="2600" dirty="0" err="1">
                          <a:latin typeface="Times New Roman" panose="02020603050405020304" pitchFamily="18" charset="0"/>
                          <a:cs typeface="Times New Roman" panose="02020603050405020304" pitchFamily="18" charset="0"/>
                        </a:rPr>
                        <a:t>giờ</a:t>
                      </a:r>
                      <a:endParaRPr lang="en-GB" sz="2600" dirty="0">
                        <a:latin typeface="Times New Roman" panose="02020603050405020304" pitchFamily="18" charset="0"/>
                        <a:cs typeface="Times New Roman" panose="02020603050405020304" pitchFamily="18" charset="0"/>
                      </a:endParaRPr>
                    </a:p>
                  </a:txBody>
                  <a:tcPr anchor="ctr"/>
                </a:tc>
                <a:tc>
                  <a:txBody>
                    <a:bodyPr/>
                    <a:lstStyle/>
                    <a:p>
                      <a:pPr algn="ctr"/>
                      <a:r>
                        <a:rPr lang="en-GB" sz="2600" dirty="0">
                          <a:latin typeface="Times New Roman" panose="02020603050405020304" pitchFamily="18" charset="0"/>
                          <a:cs typeface="Times New Roman" panose="02020603050405020304" pitchFamily="18" charset="0"/>
                        </a:rPr>
                        <a:t>40.000</a:t>
                      </a:r>
                    </a:p>
                  </a:txBody>
                  <a:tcPr anchor="ctr"/>
                </a:tc>
                <a:extLst>
                  <a:ext uri="{0D108BD9-81ED-4DB2-BD59-A6C34878D82A}">
                    <a16:rowId xmlns:a16="http://schemas.microsoft.com/office/drawing/2014/main" val="888858477"/>
                  </a:ext>
                </a:extLst>
              </a:tr>
              <a:tr h="1993093">
                <a:tc>
                  <a:txBody>
                    <a:bodyPr/>
                    <a:lstStyle/>
                    <a:p>
                      <a:pPr algn="just"/>
                      <a:r>
                        <a:rPr lang="vi-VN" sz="2600" dirty="0">
                          <a:latin typeface="Times New Roman" panose="02020603050405020304" pitchFamily="18" charset="0"/>
                          <a:cs typeface="Times New Roman" panose="02020603050405020304" pitchFamily="18" charset="0"/>
                        </a:rPr>
                        <a:t>Một hoặc nhiều:</a:t>
                      </a:r>
                      <a:endParaRPr lang="en-GB" sz="2600" dirty="0">
                        <a:latin typeface="Times New Roman" panose="02020603050405020304" pitchFamily="18" charset="0"/>
                        <a:cs typeface="Times New Roman" panose="02020603050405020304" pitchFamily="18" charset="0"/>
                      </a:endParaRPr>
                    </a:p>
                    <a:p>
                      <a:pPr algn="just"/>
                      <a:r>
                        <a:rPr lang="vi-VN" sz="2600" dirty="0">
                          <a:latin typeface="Times New Roman" panose="02020603050405020304" pitchFamily="18" charset="0"/>
                          <a:cs typeface="Times New Roman" panose="02020603050405020304" pitchFamily="18" charset="0"/>
                        </a:rPr>
                        <a:t>• Sưng cổ lan tỏa</a:t>
                      </a:r>
                      <a:endParaRPr lang="en-GB" sz="2600" dirty="0">
                        <a:latin typeface="Times New Roman" panose="02020603050405020304" pitchFamily="18" charset="0"/>
                        <a:cs typeface="Times New Roman" panose="02020603050405020304" pitchFamily="18" charset="0"/>
                      </a:endParaRPr>
                    </a:p>
                    <a:p>
                      <a:pPr algn="just"/>
                      <a:r>
                        <a:rPr lang="vi-VN" sz="2600" dirty="0">
                          <a:latin typeface="Times New Roman" panose="02020603050405020304" pitchFamily="18" charset="0"/>
                          <a:cs typeface="Times New Roman" panose="02020603050405020304" pitchFamily="18" charset="0"/>
                        </a:rPr>
                        <a:t>• Bất kỳ bệnh nào ≥ 48 giờ</a:t>
                      </a:r>
                      <a:endParaRPr lang="en-GB" sz="2600" dirty="0">
                        <a:latin typeface="Times New Roman" panose="02020603050405020304" pitchFamily="18" charset="0"/>
                        <a:cs typeface="Times New Roman" panose="02020603050405020304" pitchFamily="18" charset="0"/>
                      </a:endParaRPr>
                    </a:p>
                    <a:p>
                      <a:pPr algn="just"/>
                      <a:r>
                        <a:rPr lang="vi-VN" sz="2600" dirty="0">
                          <a:latin typeface="Times New Roman" panose="02020603050405020304" pitchFamily="18" charset="0"/>
                          <a:cs typeface="Times New Roman" panose="02020603050405020304" pitchFamily="18" charset="0"/>
                        </a:rPr>
                        <a:t>• Bệnh nặng (suy hô hấp, sốc)</a:t>
                      </a:r>
                      <a:endParaRPr lang="en-GB" sz="2600" dirty="0">
                        <a:latin typeface="Times New Roman" panose="02020603050405020304" pitchFamily="18" charset="0"/>
                        <a:cs typeface="Times New Roman" panose="02020603050405020304" pitchFamily="18" charset="0"/>
                      </a:endParaRPr>
                    </a:p>
                  </a:txBody>
                  <a:tcPr anchor="ctr"/>
                </a:tc>
                <a:tc>
                  <a:txBody>
                    <a:bodyPr/>
                    <a:lstStyle/>
                    <a:p>
                      <a:pPr algn="ctr"/>
                      <a:r>
                        <a:rPr lang="en-GB" sz="2600" dirty="0">
                          <a:latin typeface="Times New Roman" panose="02020603050405020304" pitchFamily="18" charset="0"/>
                          <a:cs typeface="Times New Roman" panose="02020603050405020304" pitchFamily="18" charset="0"/>
                        </a:rPr>
                        <a:t>80.000</a:t>
                      </a:r>
                    </a:p>
                  </a:txBody>
                  <a:tcPr anchor="ctr"/>
                </a:tc>
                <a:extLst>
                  <a:ext uri="{0D108BD9-81ED-4DB2-BD59-A6C34878D82A}">
                    <a16:rowId xmlns:a16="http://schemas.microsoft.com/office/drawing/2014/main" val="3539742573"/>
                  </a:ext>
                </a:extLst>
              </a:tr>
            </a:tbl>
          </a:graphicData>
        </a:graphic>
      </p:graphicFrame>
      <p:sp>
        <p:nvSpPr>
          <p:cNvPr id="12" name="TextBox 11">
            <a:extLst>
              <a:ext uri="{FF2B5EF4-FFF2-40B4-BE49-F238E27FC236}">
                <a16:creationId xmlns:a16="http://schemas.microsoft.com/office/drawing/2014/main" id="{C95C425A-5BE1-2021-2D1F-0C66765F3AA2}"/>
              </a:ext>
            </a:extLst>
          </p:cNvPr>
          <p:cNvSpPr txBox="1"/>
          <p:nvPr/>
        </p:nvSpPr>
        <p:spPr>
          <a:xfrm>
            <a:off x="762000" y="6324600"/>
            <a:ext cx="7086600" cy="369332"/>
          </a:xfrm>
          <a:prstGeom prst="rect">
            <a:avLst/>
          </a:prstGeom>
          <a:noFill/>
        </p:spPr>
        <p:txBody>
          <a:bodyPr wrap="square" rtlCol="0">
            <a:spAutoFit/>
          </a:bodyPr>
          <a:lstStyle/>
          <a:p>
            <a:r>
              <a:rPr lang="en-GB" i="1" dirty="0">
                <a:latin typeface="Times New Roman" panose="02020603050405020304" pitchFamily="18" charset="0"/>
                <a:cs typeface="Times New Roman" panose="02020603050405020304" pitchFamily="18" charset="0"/>
              </a:rPr>
              <a:t>Theo WHO 2024 ( </a:t>
            </a:r>
            <a:r>
              <a:rPr lang="en-GB" i="1" dirty="0" err="1">
                <a:latin typeface="Times New Roman" panose="02020603050405020304" pitchFamily="18" charset="0"/>
                <a:cs typeface="Times New Roman" panose="02020603050405020304" pitchFamily="18" charset="0"/>
              </a:rPr>
              <a:t>khuyến</a:t>
            </a:r>
            <a:r>
              <a:rPr lang="en-GB" i="1" dirty="0">
                <a:latin typeface="Times New Roman" panose="02020603050405020304" pitchFamily="18" charset="0"/>
                <a:cs typeface="Times New Roman" panose="02020603050405020304" pitchFamily="18" charset="0"/>
              </a:rPr>
              <a:t> </a:t>
            </a:r>
            <a:r>
              <a:rPr lang="en-GB" i="1" dirty="0" err="1">
                <a:latin typeface="Times New Roman" panose="02020603050405020304" pitchFamily="18" charset="0"/>
                <a:cs typeface="Times New Roman" panose="02020603050405020304" pitchFamily="18" charset="0"/>
              </a:rPr>
              <a:t>nghị</a:t>
            </a:r>
            <a:r>
              <a:rPr lang="en-GB" i="1" dirty="0">
                <a:latin typeface="Times New Roman" panose="02020603050405020304" pitchFamily="18" charset="0"/>
                <a:cs typeface="Times New Roman" panose="02020603050405020304" pitchFamily="18" charset="0"/>
              </a:rPr>
              <a:t> </a:t>
            </a:r>
            <a:r>
              <a:rPr lang="en-GB" i="1" dirty="0" err="1">
                <a:latin typeface="Times New Roman" panose="02020603050405020304" pitchFamily="18" charset="0"/>
                <a:cs typeface="Times New Roman" panose="02020603050405020304" pitchFamily="18" charset="0"/>
              </a:rPr>
              <a:t>có</a:t>
            </a:r>
            <a:r>
              <a:rPr lang="en-GB" i="1" dirty="0">
                <a:latin typeface="Times New Roman" panose="02020603050405020304" pitchFamily="18" charset="0"/>
                <a:cs typeface="Times New Roman" panose="02020603050405020304" pitchFamily="18" charset="0"/>
              </a:rPr>
              <a:t> </a:t>
            </a:r>
            <a:r>
              <a:rPr lang="en-GB" i="1" dirty="0" err="1">
                <a:latin typeface="Times New Roman" panose="02020603050405020304" pitchFamily="18" charset="0"/>
                <a:cs typeface="Times New Roman" panose="02020603050405020304" pitchFamily="18" charset="0"/>
              </a:rPr>
              <a:t>điều</a:t>
            </a:r>
            <a:r>
              <a:rPr lang="en-GB" i="1" dirty="0">
                <a:latin typeface="Times New Roman" panose="02020603050405020304" pitchFamily="18" charset="0"/>
                <a:cs typeface="Times New Roman" panose="02020603050405020304" pitchFamily="18" charset="0"/>
              </a:rPr>
              <a:t> </a:t>
            </a:r>
            <a:r>
              <a:rPr lang="en-GB" i="1" dirty="0" err="1">
                <a:latin typeface="Times New Roman" panose="02020603050405020304" pitchFamily="18" charset="0"/>
                <a:cs typeface="Times New Roman" panose="02020603050405020304" pitchFamily="18" charset="0"/>
              </a:rPr>
              <a:t>kiện</a:t>
            </a:r>
            <a:r>
              <a:rPr lang="en-GB" i="1" dirty="0">
                <a:latin typeface="Times New Roman" panose="02020603050405020304" pitchFamily="18" charset="0"/>
                <a:cs typeface="Times New Roman" panose="02020603050405020304" pitchFamily="18" charset="0"/>
              </a:rPr>
              <a:t>, </a:t>
            </a:r>
            <a:r>
              <a:rPr lang="en-GB" i="1" dirty="0" err="1">
                <a:latin typeface="Times New Roman" panose="02020603050405020304" pitchFamily="18" charset="0"/>
                <a:cs typeface="Times New Roman" panose="02020603050405020304" pitchFamily="18" charset="0"/>
              </a:rPr>
              <a:t>bằng</a:t>
            </a:r>
            <a:r>
              <a:rPr lang="en-GB" i="1" dirty="0">
                <a:latin typeface="Times New Roman" panose="02020603050405020304" pitchFamily="18" charset="0"/>
                <a:cs typeface="Times New Roman" panose="02020603050405020304" pitchFamily="18" charset="0"/>
              </a:rPr>
              <a:t> </a:t>
            </a:r>
            <a:r>
              <a:rPr lang="en-GB" i="1" dirty="0" err="1">
                <a:latin typeface="Times New Roman" panose="02020603050405020304" pitchFamily="18" charset="0"/>
                <a:cs typeface="Times New Roman" panose="02020603050405020304" pitchFamily="18" charset="0"/>
              </a:rPr>
              <a:t>chứng</a:t>
            </a:r>
            <a:r>
              <a:rPr lang="en-GB" i="1" dirty="0">
                <a:latin typeface="Times New Roman" panose="02020603050405020304" pitchFamily="18" charset="0"/>
                <a:cs typeface="Times New Roman" panose="02020603050405020304" pitchFamily="18" charset="0"/>
              </a:rPr>
              <a:t> </a:t>
            </a:r>
            <a:r>
              <a:rPr lang="en-GB" i="1" dirty="0" err="1">
                <a:latin typeface="Times New Roman" panose="02020603050405020304" pitchFamily="18" charset="0"/>
                <a:cs typeface="Times New Roman" panose="02020603050405020304" pitchFamily="18" charset="0"/>
              </a:rPr>
              <a:t>thấp</a:t>
            </a:r>
            <a:r>
              <a:rPr lang="en-GB" i="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3261674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Times New Roman" panose="02020603050405020304" pitchFamily="18" charset="0"/>
                <a:cs typeface="Times New Roman" panose="02020603050405020304" pitchFamily="18" charset="0"/>
              </a:rPr>
              <a:t>Điều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trị</a:t>
            </a:r>
            <a:endParaRPr lang="en-US" dirty="0"/>
          </a:p>
        </p:txBody>
      </p:sp>
      <p:sp>
        <p:nvSpPr>
          <p:cNvPr id="3" name="Content Placeholder 2"/>
          <p:cNvSpPr>
            <a:spLocks noGrp="1"/>
          </p:cNvSpPr>
          <p:nvPr>
            <p:ph idx="1"/>
          </p:nvPr>
        </p:nvSpPr>
        <p:spPr>
          <a:xfrm>
            <a:off x="152400" y="1600200"/>
            <a:ext cx="8534400" cy="4525963"/>
          </a:xfrm>
        </p:spPr>
        <p:txBody>
          <a:bodyPr>
            <a:normAutofit fontScale="92500" lnSpcReduction="10000"/>
          </a:bodyPr>
          <a:lstStyle/>
          <a:p>
            <a:pPr algn="just" fontAlgn="base"/>
            <a:r>
              <a:rPr lang="en-US" dirty="0" err="1">
                <a:latin typeface="Times New Roman" panose="02020603050405020304" pitchFamily="18" charset="0"/>
                <a:cs typeface="Times New Roman" panose="02020603050405020304" pitchFamily="18" charset="0"/>
              </a:rPr>
              <a:t>Kháng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sinh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điều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trị</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thay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thế</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tố</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nhưng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rất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cần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thiết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chặn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sự</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sản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xuất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tiếp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tục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tố</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vi </a:t>
            </a:r>
            <a:r>
              <a:rPr lang="en-US" dirty="0" err="1">
                <a:latin typeface="Times New Roman" panose="02020603050405020304" pitchFamily="18" charset="0"/>
                <a:cs typeface="Times New Roman" panose="02020603050405020304" pitchFamily="18" charset="0"/>
              </a:rPr>
              <a:t>khuẩn</a:t>
            </a:r>
            <a:r>
              <a:rPr lang="en-US" dirty="0">
                <a:latin typeface="Times New Roman" panose="02020603050405020304" pitchFamily="18" charset="0"/>
                <a:cs typeface="Times New Roman" panose="02020603050405020304" pitchFamily="18" charset="0"/>
              </a:rPr>
              <a:t>.</a:t>
            </a:r>
          </a:p>
          <a:p>
            <a:pPr lvl="0" algn="just"/>
            <a:r>
              <a:rPr lang="vi-VN" dirty="0">
                <a:latin typeface="Times New Roman" panose="02020603050405020304" pitchFamily="18" charset="0"/>
                <a:cs typeface="Times New Roman" panose="02020603050405020304" pitchFamily="18" charset="0"/>
              </a:rPr>
              <a:t>Penicillin G: 50.000 - 100.000 đơn vị/kg/ngày chia 2 lần, tiêm bắp 14 ngày cho đến khi hết giả mạc.</a:t>
            </a:r>
            <a:endParaRPr lang="en-US" dirty="0">
              <a:latin typeface="Times New Roman" panose="02020603050405020304" pitchFamily="18" charset="0"/>
              <a:cs typeface="Times New Roman" panose="02020603050405020304" pitchFamily="18" charset="0"/>
            </a:endParaRPr>
          </a:p>
          <a:p>
            <a:pPr lvl="0" algn="just"/>
            <a:r>
              <a:rPr lang="vi-VN" dirty="0">
                <a:latin typeface="Times New Roman" panose="02020603050405020304" pitchFamily="18" charset="0"/>
                <a:cs typeface="Times New Roman" panose="02020603050405020304" pitchFamily="18" charset="0"/>
              </a:rPr>
              <a:t>Erythromycin uống: trẻ em 30-50mg/kg/ngày; người lớn 500mg x 4 lần/ngày dùng 14 ngày cho đến khi hết giả mạc.</a:t>
            </a:r>
            <a:endParaRPr lang="en-US" dirty="0">
              <a:latin typeface="Times New Roman" panose="02020603050405020304" pitchFamily="18" charset="0"/>
              <a:cs typeface="Times New Roman" panose="02020603050405020304" pitchFamily="18" charset="0"/>
            </a:endParaRPr>
          </a:p>
          <a:p>
            <a:pPr lvl="0" algn="just"/>
            <a:r>
              <a:rPr lang="vi-VN" dirty="0">
                <a:latin typeface="Times New Roman" panose="02020603050405020304" pitchFamily="18" charset="0"/>
                <a:cs typeface="Times New Roman" panose="02020603050405020304" pitchFamily="18" charset="0"/>
              </a:rPr>
              <a:t>Hoặc Azithromycin: trẻ em: 10-12mg/kg/ngày, người lớn: 500mg/ngày x 14 ngày.</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315370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Times New Roman" panose="02020603050405020304" pitchFamily="18" charset="0"/>
                <a:cs typeface="Times New Roman" panose="02020603050405020304" pitchFamily="18" charset="0"/>
              </a:rPr>
              <a:t>Căn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nguyên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gây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bệnh</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81000" y="1371600"/>
            <a:ext cx="8229600" cy="4525963"/>
          </a:xfrm>
        </p:spPr>
        <p:txBody>
          <a:bodyPr>
            <a:noAutofit/>
          </a:bodyPr>
          <a:lstStyle/>
          <a:p>
            <a:pPr algn="just"/>
            <a:r>
              <a:rPr lang="en-US" sz="3000" dirty="0" err="1">
                <a:latin typeface="Times New Roman" panose="02020603050405020304" pitchFamily="18" charset="0"/>
                <a:cs typeface="Times New Roman" panose="02020603050405020304" pitchFamily="18" charset="0"/>
              </a:rPr>
              <a:t>Trực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khuẩn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Bạch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hầu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Corynebacterium</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diphtheriae</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hình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que</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dài</a:t>
            </a:r>
            <a:r>
              <a:rPr lang="en-US" sz="3000" dirty="0">
                <a:latin typeface="Times New Roman" panose="02020603050405020304" pitchFamily="18" charset="0"/>
                <a:cs typeface="Times New Roman" panose="02020603050405020304" pitchFamily="18" charset="0"/>
              </a:rPr>
              <a:t> 1-9 µm, </a:t>
            </a:r>
            <a:r>
              <a:rPr lang="en-US" sz="3000" dirty="0" err="1">
                <a:latin typeface="Times New Roman" panose="02020603050405020304" pitchFamily="18" charset="0"/>
                <a:cs typeface="Times New Roman" panose="02020603050405020304" pitchFamily="18" charset="0"/>
              </a:rPr>
              <a:t>rộng</a:t>
            </a:r>
            <a:r>
              <a:rPr lang="en-US" sz="3000" dirty="0">
                <a:latin typeface="Times New Roman" panose="02020603050405020304" pitchFamily="18" charset="0"/>
                <a:cs typeface="Times New Roman" panose="02020603050405020304" pitchFamily="18" charset="0"/>
              </a:rPr>
              <a:t> 0,3 - 0,8 µm, </a:t>
            </a:r>
            <a:r>
              <a:rPr lang="en-US" sz="3000" dirty="0" err="1">
                <a:latin typeface="Times New Roman" panose="02020603050405020304" pitchFamily="18" charset="0"/>
                <a:cs typeface="Times New Roman" panose="02020603050405020304" pitchFamily="18" charset="0"/>
              </a:rPr>
              <a:t>không</a:t>
            </a:r>
            <a:r>
              <a:rPr lang="en-US" sz="3000" dirty="0">
                <a:latin typeface="Times New Roman" panose="02020603050405020304" pitchFamily="18" charset="0"/>
                <a:cs typeface="Times New Roman" panose="02020603050405020304" pitchFamily="18" charset="0"/>
              </a:rPr>
              <a:t> di </a:t>
            </a:r>
            <a:r>
              <a:rPr lang="en-US" sz="3000" dirty="0" err="1">
                <a:latin typeface="Times New Roman" panose="02020603050405020304" pitchFamily="18" charset="0"/>
                <a:cs typeface="Times New Roman" panose="02020603050405020304" pitchFamily="18" charset="0"/>
              </a:rPr>
              <a:t>động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không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có</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vỏ</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không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tạo</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nha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bào</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trực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khuẩn</a:t>
            </a:r>
            <a:r>
              <a:rPr lang="en-US" sz="3000" dirty="0">
                <a:latin typeface="Times New Roman" panose="02020603050405020304" pitchFamily="18" charset="0"/>
                <a:cs typeface="Times New Roman" panose="02020603050405020304" pitchFamily="18" charset="0"/>
              </a:rPr>
              <a:t> gram </a:t>
            </a:r>
            <a:r>
              <a:rPr lang="en-US" sz="3000" dirty="0" err="1">
                <a:latin typeface="Times New Roman" panose="02020603050405020304" pitchFamily="18" charset="0"/>
                <a:cs typeface="Times New Roman" panose="02020603050405020304" pitchFamily="18" charset="0"/>
              </a:rPr>
              <a:t>dương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Trực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khuẩn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Bạch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hầu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sống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lâu</a:t>
            </a:r>
            <a:r>
              <a:rPr lang="en-US" sz="3000" dirty="0">
                <a:latin typeface="Times New Roman" panose="02020603050405020304" pitchFamily="18" charset="0"/>
                <a:cs typeface="Times New Roman" panose="02020603050405020304" pitchFamily="18" charset="0"/>
              </a:rPr>
              <a:t> ở </a:t>
            </a:r>
            <a:r>
              <a:rPr lang="en-US" sz="3000" dirty="0" err="1">
                <a:latin typeface="Times New Roman" panose="02020603050405020304" pitchFamily="18" charset="0"/>
                <a:cs typeface="Times New Roman" panose="02020603050405020304" pitchFamily="18" charset="0"/>
              </a:rPr>
              <a:t>giả</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mạc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và</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họng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của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bệnh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nhân</a:t>
            </a:r>
            <a:r>
              <a:rPr lang="en-US" sz="3000" dirty="0">
                <a:latin typeface="Times New Roman" panose="02020603050405020304" pitchFamily="18" charset="0"/>
                <a:cs typeface="Times New Roman" panose="02020603050405020304" pitchFamily="18" charset="0"/>
              </a:rPr>
              <a:t>. </a:t>
            </a:r>
          </a:p>
          <a:p>
            <a:pPr algn="just"/>
            <a:r>
              <a:rPr lang="en-US" sz="3000" dirty="0" err="1">
                <a:latin typeface="Times New Roman" panose="02020603050405020304" pitchFamily="18" charset="0"/>
                <a:cs typeface="Times New Roman" panose="02020603050405020304" pitchFamily="18" charset="0"/>
              </a:rPr>
              <a:t>Trong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điều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kiện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thiếu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ánh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sáng</a:t>
            </a:r>
            <a:r>
              <a:rPr lang="en-US" sz="3000" dirty="0">
                <a:latin typeface="Times New Roman" panose="02020603050405020304" pitchFamily="18" charset="0"/>
                <a:cs typeface="Times New Roman" panose="02020603050405020304" pitchFamily="18" charset="0"/>
              </a:rPr>
              <a:t> vi </a:t>
            </a:r>
            <a:r>
              <a:rPr lang="en-US" sz="3000" dirty="0" err="1">
                <a:latin typeface="Times New Roman" panose="02020603050405020304" pitchFamily="18" charset="0"/>
                <a:cs typeface="Times New Roman" panose="02020603050405020304" pitchFamily="18" charset="0"/>
              </a:rPr>
              <a:t>khuẩn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sống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tới</a:t>
            </a:r>
            <a:r>
              <a:rPr lang="en-US" sz="3000" dirty="0">
                <a:latin typeface="Times New Roman" panose="02020603050405020304" pitchFamily="18" charset="0"/>
                <a:cs typeface="Times New Roman" panose="02020603050405020304" pitchFamily="18" charset="0"/>
              </a:rPr>
              <a:t> 6 </a:t>
            </a:r>
            <a:r>
              <a:rPr lang="en-US" sz="3000" dirty="0" err="1">
                <a:latin typeface="Times New Roman" panose="02020603050405020304" pitchFamily="18" charset="0"/>
                <a:cs typeface="Times New Roman" panose="02020603050405020304" pitchFamily="18" charset="0"/>
              </a:rPr>
              <a:t>tháng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và</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tồn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tại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lâu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trên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các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đồ</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chơi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của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trẻ</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bị</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Bạch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hầu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áo</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choàng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của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nhân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viên</a:t>
            </a:r>
            <a:r>
              <a:rPr lang="en-US" sz="3000" dirty="0">
                <a:latin typeface="Times New Roman" panose="02020603050405020304" pitchFamily="18" charset="0"/>
                <a:cs typeface="Times New Roman" panose="02020603050405020304" pitchFamily="18" charset="0"/>
              </a:rPr>
              <a:t> y </a:t>
            </a:r>
            <a:r>
              <a:rPr lang="en-US" sz="3000" dirty="0" err="1">
                <a:latin typeface="Times New Roman" panose="02020603050405020304" pitchFamily="18" charset="0"/>
                <a:cs typeface="Times New Roman" panose="02020603050405020304" pitchFamily="18" charset="0"/>
              </a:rPr>
              <a:t>tế</a:t>
            </a:r>
            <a:r>
              <a:rPr lang="en-US" sz="3000" dirty="0">
                <a:latin typeface="Times New Roman" panose="02020603050405020304" pitchFamily="18" charset="0"/>
                <a:cs typeface="Times New Roman" panose="02020603050405020304" pitchFamily="18" charset="0"/>
              </a:rPr>
              <a:t> ... </a:t>
            </a:r>
            <a:r>
              <a:rPr lang="en-US" sz="3000" dirty="0" err="1">
                <a:latin typeface="Times New Roman" panose="02020603050405020304" pitchFamily="18" charset="0"/>
                <a:cs typeface="Times New Roman" panose="02020603050405020304" pitchFamily="18" charset="0"/>
              </a:rPr>
              <a:t>Trái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lại</a:t>
            </a:r>
            <a:r>
              <a:rPr lang="en-US" sz="3000" dirty="0">
                <a:latin typeface="Times New Roman" panose="02020603050405020304" pitchFamily="18" charset="0"/>
                <a:cs typeface="Times New Roman" panose="02020603050405020304" pitchFamily="18" charset="0"/>
              </a:rPr>
              <a:t>, vi </a:t>
            </a:r>
            <a:r>
              <a:rPr lang="en-US" sz="3000" dirty="0" err="1">
                <a:latin typeface="Times New Roman" panose="02020603050405020304" pitchFamily="18" charset="0"/>
                <a:cs typeface="Times New Roman" panose="02020603050405020304" pitchFamily="18" charset="0"/>
              </a:rPr>
              <a:t>khuẩn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Bạch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hầu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chết</a:t>
            </a:r>
            <a:r>
              <a:rPr lang="en-US" sz="3000" dirty="0">
                <a:latin typeface="Times New Roman" panose="02020603050405020304" pitchFamily="18" charset="0"/>
                <a:cs typeface="Times New Roman" panose="02020603050405020304" pitchFamily="18" charset="0"/>
              </a:rPr>
              <a:t> ở </a:t>
            </a:r>
            <a:r>
              <a:rPr lang="en-US" sz="3000" dirty="0" err="1">
                <a:latin typeface="Times New Roman" panose="02020603050405020304" pitchFamily="18" charset="0"/>
                <a:cs typeface="Times New Roman" panose="02020603050405020304" pitchFamily="18" charset="0"/>
              </a:rPr>
              <a:t>nhiệt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độ</a:t>
            </a:r>
            <a:r>
              <a:rPr lang="en-US" sz="3000" dirty="0">
                <a:latin typeface="Times New Roman" panose="02020603050405020304" pitchFamily="18" charset="0"/>
                <a:cs typeface="Times New Roman" panose="02020603050405020304" pitchFamily="18" charset="0"/>
              </a:rPr>
              <a:t> 58</a:t>
            </a:r>
            <a:r>
              <a:rPr lang="en-US" sz="3000" dirty="0">
                <a:latin typeface="Times New Roman" panose="02020603050405020304" pitchFamily="18" charset="0"/>
                <a:cs typeface="Times New Roman" panose="02020603050405020304" pitchFamily="18" charset="0"/>
                <a:sym typeface="Symbol"/>
              </a:rPr>
              <a:t></a:t>
            </a:r>
            <a:r>
              <a:rPr lang="en-US" sz="3000" dirty="0">
                <a:latin typeface="Times New Roman" panose="02020603050405020304" pitchFamily="18" charset="0"/>
                <a:cs typeface="Times New Roman" panose="02020603050405020304" pitchFamily="18" charset="0"/>
              </a:rPr>
              <a:t>C </a:t>
            </a:r>
            <a:r>
              <a:rPr lang="en-US" sz="3000" dirty="0" err="1">
                <a:latin typeface="Times New Roman" panose="02020603050405020304" pitchFamily="18" charset="0"/>
                <a:cs typeface="Times New Roman" panose="02020603050405020304" pitchFamily="18" charset="0"/>
              </a:rPr>
              <a:t>trong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vòng</a:t>
            </a:r>
            <a:r>
              <a:rPr lang="en-US" sz="3000" dirty="0">
                <a:latin typeface="Times New Roman" panose="02020603050405020304" pitchFamily="18" charset="0"/>
                <a:cs typeface="Times New Roman" panose="02020603050405020304" pitchFamily="18" charset="0"/>
              </a:rPr>
              <a:t> 10 </a:t>
            </a:r>
            <a:r>
              <a:rPr lang="en-US" sz="3000" dirty="0" err="1">
                <a:latin typeface="Times New Roman" panose="02020603050405020304" pitchFamily="18" charset="0"/>
                <a:cs typeface="Times New Roman" panose="02020603050405020304" pitchFamily="18" charset="0"/>
              </a:rPr>
              <a:t>phút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dưới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ánh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sáng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mặt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trời</a:t>
            </a:r>
            <a:r>
              <a:rPr lang="en-US" sz="3000" dirty="0">
                <a:latin typeface="Times New Roman" panose="02020603050405020304" pitchFamily="18" charset="0"/>
                <a:cs typeface="Times New Roman" panose="02020603050405020304" pitchFamily="18" charset="0"/>
              </a:rPr>
              <a:t> vi </a:t>
            </a:r>
            <a:r>
              <a:rPr lang="en-US" sz="3000" dirty="0" err="1">
                <a:latin typeface="Times New Roman" panose="02020603050405020304" pitchFamily="18" charset="0"/>
                <a:cs typeface="Times New Roman" panose="02020603050405020304" pitchFamily="18" charset="0"/>
              </a:rPr>
              <a:t>khuẩn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chết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trong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vài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giờ</a:t>
            </a:r>
            <a:r>
              <a:rPr lang="en-US" sz="3000" dirty="0">
                <a:latin typeface="Times New Roman" panose="02020603050405020304" pitchFamily="18" charset="0"/>
                <a:cs typeface="Times New Roman" panose="02020603050405020304" pitchFamily="18" charset="0"/>
              </a:rPr>
              <a:t>.</a:t>
            </a:r>
          </a:p>
          <a:p>
            <a:pPr algn="just"/>
            <a:endParaRPr lang="en-US" sz="3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48706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Times New Roman" panose="02020603050405020304" pitchFamily="18" charset="0"/>
                <a:cs typeface="Times New Roman" panose="02020603050405020304" pitchFamily="18" charset="0"/>
              </a:rPr>
              <a:t>Điều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trị</a:t>
            </a:r>
            <a:endParaRPr lang="en-US" dirty="0"/>
          </a:p>
        </p:txBody>
      </p:sp>
      <p:sp>
        <p:nvSpPr>
          <p:cNvPr id="3" name="Content Placeholder 2"/>
          <p:cNvSpPr>
            <a:spLocks noGrp="1"/>
          </p:cNvSpPr>
          <p:nvPr>
            <p:ph idx="1"/>
          </p:nvPr>
        </p:nvSpPr>
        <p:spPr/>
        <p:txBody>
          <a:bodyPr>
            <a:normAutofit fontScale="85000" lnSpcReduction="10000"/>
          </a:bodyPr>
          <a:lstStyle/>
          <a:p>
            <a:pPr lvl="0" algn="just"/>
            <a:r>
              <a:rPr lang="vi-VN" dirty="0">
                <a:latin typeface="+mj-lt"/>
              </a:rPr>
              <a:t>Hỗ trợ hô hấp: Thông thoáng đường thở (</a:t>
            </a:r>
            <a:r>
              <a:rPr lang="en-US" dirty="0" err="1">
                <a:latin typeface="Times New Roman" panose="02020603050405020304" pitchFamily="18" charset="0"/>
                <a:cs typeface="Times New Roman" panose="02020603050405020304" pitchFamily="18" charset="0"/>
              </a:rPr>
              <a:t>mở</a:t>
            </a:r>
            <a:r>
              <a:rPr lang="en-US" dirty="0">
                <a:latin typeface="Times New Roman" panose="02020603050405020304" pitchFamily="18" charset="0"/>
                <a:cs typeface="Times New Roman" panose="02020603050405020304" pitchFamily="18" charset="0"/>
              </a:rPr>
              <a:t> KQ </a:t>
            </a:r>
            <a:r>
              <a:rPr lang="en-US" dirty="0" err="1">
                <a:latin typeface="Times New Roman" panose="02020603050405020304" pitchFamily="18" charset="0"/>
                <a:cs typeface="Times New Roman" panose="02020603050405020304" pitchFamily="18" charset="0"/>
              </a:rPr>
              <a:t>khi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cần</a:t>
            </a:r>
            <a:r>
              <a:rPr lang="en-US" dirty="0">
                <a:latin typeface="+mj-lt"/>
              </a:rPr>
              <a:t>)</a:t>
            </a:r>
            <a:r>
              <a:rPr lang="vi-VN" dirty="0">
                <a:latin typeface="+mj-lt"/>
              </a:rPr>
              <a:t>.</a:t>
            </a:r>
            <a:endParaRPr lang="en-US" dirty="0">
              <a:latin typeface="+mj-lt"/>
            </a:endParaRPr>
          </a:p>
          <a:p>
            <a:pPr lvl="0" algn="just"/>
            <a:r>
              <a:rPr lang="vi-VN" dirty="0">
                <a:latin typeface="+mj-lt"/>
              </a:rPr>
              <a:t>Sử dụng Oxy liệu pháp sớm nếu có suy hô hấp, có thể thở máy không xâm nhập/xâm nhập tùy mức độ với trường hợp có suy hô hấp.</a:t>
            </a:r>
            <a:endParaRPr lang="en-US" dirty="0">
              <a:latin typeface="+mj-lt"/>
            </a:endParaRPr>
          </a:p>
          <a:p>
            <a:pPr lvl="0" algn="just"/>
            <a:r>
              <a:rPr lang="vi-VN" dirty="0">
                <a:latin typeface="+mj-lt"/>
              </a:rPr>
              <a:t>Hỗ trợ tuần hoàn: đảm bảo cung cấp đầy đủ nước điện giải theo nhu cầu có tính đến bù trừ nếu sốt cao, khó thở, nôn… Trong những trường hợp có sốc sau bù dịch đủ nên sử dụng thuốc vận mạch để đảm bảo huyết áp trung bình ≥ 65mmHg và Lactat máu &lt; 2 mmol/l. Chú ý đánh giá quá tải dịch.</a:t>
            </a:r>
            <a:endParaRPr lang="en-US" dirty="0">
              <a:latin typeface="+mj-lt"/>
            </a:endParaRPr>
          </a:p>
        </p:txBody>
      </p:sp>
    </p:spTree>
    <p:extLst>
      <p:ext uri="{BB962C8B-B14F-4D97-AF65-F5344CB8AC3E}">
        <p14:creationId xmlns:p14="http://schemas.microsoft.com/office/powerpoint/2010/main" val="39207989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Times New Roman" panose="02020603050405020304" pitchFamily="18" charset="0"/>
                <a:cs typeface="Times New Roman" panose="02020603050405020304" pitchFamily="18" charset="0"/>
              </a:rPr>
              <a:t>Điều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trị</a:t>
            </a:r>
            <a:endParaRPr lang="en-US" dirty="0"/>
          </a:p>
        </p:txBody>
      </p:sp>
      <p:sp>
        <p:nvSpPr>
          <p:cNvPr id="3" name="Content Placeholder 2"/>
          <p:cNvSpPr>
            <a:spLocks noGrp="1"/>
          </p:cNvSpPr>
          <p:nvPr>
            <p:ph idx="1"/>
          </p:nvPr>
        </p:nvSpPr>
        <p:spPr>
          <a:xfrm>
            <a:off x="421105" y="1417638"/>
            <a:ext cx="8229600" cy="4525963"/>
          </a:xfrm>
        </p:spPr>
        <p:txBody>
          <a:bodyPr>
            <a:noAutofit/>
          </a:bodyPr>
          <a:lstStyle/>
          <a:p>
            <a:pPr lvl="0" algn="just"/>
            <a:r>
              <a:rPr lang="vi-VN" sz="2400" dirty="0">
                <a:latin typeface="+mj-lt"/>
              </a:rPr>
              <a:t>Cân bằng nước điện giải.</a:t>
            </a:r>
            <a:endParaRPr lang="en-US" sz="2400" dirty="0">
              <a:latin typeface="+mj-lt"/>
            </a:endParaRPr>
          </a:p>
          <a:p>
            <a:pPr lvl="0" algn="just"/>
            <a:r>
              <a:rPr lang="vi-VN" sz="2400" dirty="0">
                <a:latin typeface="+mj-lt"/>
              </a:rPr>
              <a:t>Nếu bệnh nhân có rối loạn nhịp tim (block nhĩ thất cấp 2 Mobitz II có thể dùng máy tạo nhịp tạm thời Pacemaker ngoài da hoặc qua tĩnh mạch cảnh.</a:t>
            </a:r>
            <a:endParaRPr lang="en-US" sz="2400" dirty="0">
              <a:latin typeface="+mj-lt"/>
            </a:endParaRPr>
          </a:p>
          <a:p>
            <a:pPr lvl="0" algn="just"/>
            <a:r>
              <a:rPr lang="vi-VN" sz="2400" dirty="0">
                <a:latin typeface="+mj-lt"/>
              </a:rPr>
              <a:t>Với trường hợp viêm cơ tim điều trị theo phác đồ viêm cơ tim, nếu viêm cơ tim nặng hoặc có sốc tim không đáp ứng với trợ tim có thể dùng ECMO V-A cho bệnh nhân nếu có điều kiện.</a:t>
            </a:r>
            <a:endParaRPr lang="en-US" sz="2400" dirty="0">
              <a:latin typeface="+mj-lt"/>
            </a:endParaRPr>
          </a:p>
          <a:p>
            <a:pPr lvl="0" algn="just"/>
            <a:r>
              <a:rPr lang="vi-VN" sz="2400" dirty="0">
                <a:latin typeface="+mj-lt"/>
              </a:rPr>
              <a:t>Bệnh nhân có suy đa tạng, suy thận có thể lọc máu liên tục (CVVH) nếu có chỉ định.</a:t>
            </a:r>
            <a:endParaRPr lang="en-US" sz="2400" dirty="0">
              <a:latin typeface="+mj-lt"/>
            </a:endParaRPr>
          </a:p>
          <a:p>
            <a:pPr lvl="0" algn="just"/>
            <a:r>
              <a:rPr lang="vi-VN" sz="2400" dirty="0">
                <a:latin typeface="+mj-lt"/>
              </a:rPr>
              <a:t>Có thể sử dụng corticoid trong trường hợp bạch hầu ác tính, và bạch hầu thanh quản có phù nề nhiều.</a:t>
            </a:r>
            <a:endParaRPr lang="en-US" sz="2400" dirty="0">
              <a:latin typeface="+mj-lt"/>
            </a:endParaRPr>
          </a:p>
          <a:p>
            <a:pPr lvl="0" algn="just"/>
            <a:r>
              <a:rPr lang="vi-VN" sz="2400" dirty="0">
                <a:latin typeface="+mj-lt"/>
              </a:rPr>
              <a:t>Đảm bảo dinh dưỡng: tĩnh mạch hoàn toàn hay kết hợp qua đường tiêu hóa tùy thuộc tình trạng người bệnh.</a:t>
            </a:r>
            <a:endParaRPr lang="en-US" sz="2400" dirty="0">
              <a:latin typeface="+mj-lt"/>
            </a:endParaRPr>
          </a:p>
        </p:txBody>
      </p:sp>
    </p:spTree>
    <p:extLst>
      <p:ext uri="{BB962C8B-B14F-4D97-AF65-F5344CB8AC3E}">
        <p14:creationId xmlns:p14="http://schemas.microsoft.com/office/powerpoint/2010/main" val="16672187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Times New Roman" panose="02020603050405020304" pitchFamily="18" charset="0"/>
                <a:cs typeface="Times New Roman" panose="02020603050405020304" pitchFamily="18" charset="0"/>
              </a:rPr>
              <a:t>Điều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trị</a:t>
            </a:r>
            <a:endParaRPr lang="en-US" dirty="0"/>
          </a:p>
        </p:txBody>
      </p:sp>
      <p:sp>
        <p:nvSpPr>
          <p:cNvPr id="3" name="Content Placeholder 2"/>
          <p:cNvSpPr>
            <a:spLocks noGrp="1"/>
          </p:cNvSpPr>
          <p:nvPr>
            <p:ph idx="1"/>
          </p:nvPr>
        </p:nvSpPr>
        <p:spPr/>
        <p:txBody>
          <a:bodyPr>
            <a:normAutofit/>
          </a:bodyPr>
          <a:lstStyle/>
          <a:p>
            <a:pPr marL="914400" lvl="2" indent="0" algn="just">
              <a:buNone/>
            </a:pPr>
            <a:r>
              <a:rPr lang="vi-VN" sz="3200" b="1" i="1" dirty="0">
                <a:latin typeface="+mj-lt"/>
              </a:rPr>
              <a:t>Tiêu chuẩn xuất viện và theo dõi điều trị</a:t>
            </a:r>
            <a:endParaRPr lang="en-US" sz="3200" b="1" i="1" dirty="0">
              <a:latin typeface="+mj-lt"/>
            </a:endParaRPr>
          </a:p>
          <a:p>
            <a:pPr lvl="0" algn="just"/>
            <a:r>
              <a:rPr lang="vi-VN" dirty="0">
                <a:latin typeface="+mj-lt"/>
              </a:rPr>
              <a:t>Bệnh nhân ổn định sau 2 - 3 tuần điều trị</a:t>
            </a:r>
            <a:endParaRPr lang="en-US" dirty="0">
              <a:latin typeface="+mj-lt"/>
            </a:endParaRPr>
          </a:p>
          <a:p>
            <a:pPr lvl="0" algn="just"/>
            <a:r>
              <a:rPr lang="vi-VN" dirty="0">
                <a:latin typeface="+mj-lt"/>
              </a:rPr>
              <a:t>Soi cấy kiểm tra 2 lần âm tính và không biến chứng.</a:t>
            </a:r>
            <a:endParaRPr lang="en-US" dirty="0">
              <a:latin typeface="+mj-lt"/>
            </a:endParaRPr>
          </a:p>
          <a:p>
            <a:pPr lvl="0" algn="just"/>
            <a:r>
              <a:rPr lang="vi-VN" dirty="0">
                <a:latin typeface="+mj-lt"/>
              </a:rPr>
              <a:t>Phải tiêm phòng bạch hầu sau khi xuất viện</a:t>
            </a:r>
            <a:endParaRPr lang="en-US" dirty="0">
              <a:latin typeface="+mj-lt"/>
            </a:endParaRPr>
          </a:p>
          <a:p>
            <a:pPr lvl="0" algn="just"/>
            <a:r>
              <a:rPr lang="vi-VN" dirty="0">
                <a:latin typeface="+mj-lt"/>
              </a:rPr>
              <a:t>Theo dõi tiếp ngoại trú đủ 60-70 ngày</a:t>
            </a:r>
            <a:endParaRPr lang="en-US" dirty="0">
              <a:latin typeface="+mj-lt"/>
            </a:endParaRPr>
          </a:p>
        </p:txBody>
      </p:sp>
    </p:spTree>
    <p:extLst>
      <p:ext uri="{BB962C8B-B14F-4D97-AF65-F5344CB8AC3E}">
        <p14:creationId xmlns:p14="http://schemas.microsoft.com/office/powerpoint/2010/main" val="195501948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Times New Roman" panose="02020603050405020304" pitchFamily="18" charset="0"/>
                <a:cs typeface="Times New Roman" panose="02020603050405020304" pitchFamily="18" charset="0"/>
              </a:rPr>
              <a:t>Phòng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bệnh</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04800" y="1417638"/>
            <a:ext cx="8534400" cy="4525963"/>
          </a:xfrm>
        </p:spPr>
        <p:txBody>
          <a:bodyPr>
            <a:noAutofit/>
          </a:bodyPr>
          <a:lstStyle/>
          <a:p>
            <a:pPr lvl="0" algn="just">
              <a:lnSpc>
                <a:spcPct val="120000"/>
              </a:lnSpc>
              <a:spcBef>
                <a:spcPts val="0"/>
              </a:spcBef>
            </a:pPr>
            <a:r>
              <a:rPr lang="vi-VN" sz="2800" dirty="0">
                <a:latin typeface="+mj-lt"/>
              </a:rPr>
              <a:t>Tất cả người bệnh nghi bạch hầu phải được vào viện để cách ly cho đến khi có kết quả xét nghiệm vi khuẩn hai lần âm tính. Mỗi mẫu bệnh phẩm được lấy cách nhau 24 giờ và không quá 24 giờ sau khi điều trị kháng sinh. Nếu không có điều kiện làm xét nghiệm thì phải cách ly bệnh nhân sau 14 ngày điều trị kháng sinh.</a:t>
            </a:r>
            <a:endParaRPr lang="en-US" sz="2800" dirty="0">
              <a:latin typeface="+mj-lt"/>
            </a:endParaRPr>
          </a:p>
          <a:p>
            <a:pPr lvl="0" algn="just">
              <a:lnSpc>
                <a:spcPct val="120000"/>
              </a:lnSpc>
              <a:spcBef>
                <a:spcPts val="0"/>
              </a:spcBef>
            </a:pPr>
            <a:r>
              <a:rPr lang="vi-VN" sz="2800" dirty="0">
                <a:latin typeface="+mj-lt"/>
              </a:rPr>
              <a:t>Rửa tay đúng quy cách bằng xà phòng hoặc dung dịch sát khuẩn.</a:t>
            </a:r>
            <a:endParaRPr lang="en-US" sz="2800" dirty="0">
              <a:latin typeface="+mj-lt"/>
            </a:endParaRPr>
          </a:p>
          <a:p>
            <a:pPr lvl="0" algn="just">
              <a:lnSpc>
                <a:spcPct val="120000"/>
              </a:lnSpc>
              <a:spcBef>
                <a:spcPts val="0"/>
              </a:spcBef>
            </a:pPr>
            <a:r>
              <a:rPr lang="vi-VN" sz="2800" dirty="0">
                <a:latin typeface="+mj-lt"/>
              </a:rPr>
              <a:t>Nhà ở của người bệnh, dụng cụ trong phòng, đồ dùng, quần áo của người bệnh phải tẩy uế và sát khuẩn.</a:t>
            </a:r>
            <a:endParaRPr lang="en-US" sz="2800" dirty="0">
              <a:latin typeface="+mj-lt"/>
            </a:endParaRPr>
          </a:p>
        </p:txBody>
      </p:sp>
    </p:spTree>
    <p:extLst>
      <p:ext uri="{BB962C8B-B14F-4D97-AF65-F5344CB8AC3E}">
        <p14:creationId xmlns:p14="http://schemas.microsoft.com/office/powerpoint/2010/main" val="330633283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Times New Roman" panose="02020603050405020304" pitchFamily="18" charset="0"/>
                <a:cs typeface="Times New Roman" panose="02020603050405020304" pitchFamily="18" charset="0"/>
              </a:rPr>
              <a:t>Phòng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bệnh</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Autofit/>
          </a:bodyPr>
          <a:lstStyle/>
          <a:p>
            <a:pPr lvl="0" algn="just">
              <a:lnSpc>
                <a:spcPct val="150000"/>
              </a:lnSpc>
            </a:pPr>
            <a:r>
              <a:rPr lang="vi-VN" sz="2800" dirty="0">
                <a:latin typeface="+mj-lt"/>
              </a:rPr>
              <a:t>Phòng bệnh bằng vắc-xin bạch hầu: trong chương trình tiêm chủng mở rộng quốc gia, dùng vắc-xin đa giá: bạch hầu - ho gà - uốn ván cho trẻ. </a:t>
            </a:r>
            <a:endParaRPr lang="en-US" sz="2800" dirty="0">
              <a:latin typeface="+mj-lt"/>
            </a:endParaRPr>
          </a:p>
          <a:p>
            <a:pPr lvl="0" algn="just">
              <a:lnSpc>
                <a:spcPct val="150000"/>
              </a:lnSpc>
            </a:pPr>
            <a:r>
              <a:rPr lang="vi-VN" sz="2800" dirty="0">
                <a:latin typeface="+mj-lt"/>
              </a:rPr>
              <a:t>Bắt đầu tiêm từ 2-3 tháng tuổi, tiêm 2 lần, mỗi lần 1ml cách nhau 1 tháng. Một năm sau nhắc lại mỗi một năm 1 lần cho đến 5 tuổi.</a:t>
            </a:r>
            <a:endParaRPr lang="en-US" sz="2800" dirty="0">
              <a:latin typeface="+mj-lt"/>
            </a:endParaRPr>
          </a:p>
        </p:txBody>
      </p:sp>
    </p:spTree>
    <p:extLst>
      <p:ext uri="{BB962C8B-B14F-4D97-AF65-F5344CB8AC3E}">
        <p14:creationId xmlns:p14="http://schemas.microsoft.com/office/powerpoint/2010/main" val="779021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171450" y="1199736"/>
            <a:ext cx="1600200" cy="4458529"/>
          </a:xfrm>
        </p:spPr>
        <p:txBody>
          <a:bodyPr>
            <a:normAutofit/>
          </a:bodyPr>
          <a:lstStyle/>
          <a:p>
            <a:pPr eaLnBrk="1" hangingPunct="1">
              <a:lnSpc>
                <a:spcPct val="90000"/>
              </a:lnSpc>
            </a:pPr>
            <a:r>
              <a:rPr lang="en-US" altLang="vi-VN" b="1" dirty="0"/>
              <a:t>LỊCH TIÊM CHỦNG VẮC XIN PHÒNG BỆNH</a:t>
            </a:r>
            <a:endParaRPr lang="en-US" altLang="vi-VN" dirty="0"/>
          </a:p>
        </p:txBody>
      </p:sp>
      <p:pic>
        <p:nvPicPr>
          <p:cNvPr id="5" name="Picture 4">
            <a:extLst>
              <a:ext uri="{FF2B5EF4-FFF2-40B4-BE49-F238E27FC236}">
                <a16:creationId xmlns:a16="http://schemas.microsoft.com/office/drawing/2014/main" id="{D3D7CB5F-04E0-E432-BC02-9A35B3D91A1B}"/>
              </a:ext>
            </a:extLst>
          </p:cNvPr>
          <p:cNvPicPr>
            <a:picLocks noChangeAspect="1"/>
          </p:cNvPicPr>
          <p:nvPr/>
        </p:nvPicPr>
        <p:blipFill>
          <a:blip r:embed="rId2"/>
          <a:stretch>
            <a:fillRect/>
          </a:stretch>
        </p:blipFill>
        <p:spPr>
          <a:xfrm>
            <a:off x="2000251" y="1514475"/>
            <a:ext cx="6807200" cy="3829050"/>
          </a:xfrm>
          <a:prstGeom prst="rect">
            <a:avLst/>
          </a:prstGeom>
        </p:spPr>
      </p:pic>
    </p:spTree>
    <p:extLst>
      <p:ext uri="{BB962C8B-B14F-4D97-AF65-F5344CB8AC3E}">
        <p14:creationId xmlns:p14="http://schemas.microsoft.com/office/powerpoint/2010/main" val="290393511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457200" y="1028073"/>
            <a:ext cx="8229600" cy="629065"/>
          </a:xfrm>
        </p:spPr>
        <p:txBody>
          <a:bodyPr>
            <a:normAutofit/>
          </a:bodyPr>
          <a:lstStyle/>
          <a:p>
            <a:pPr eaLnBrk="1" hangingPunct="1">
              <a:lnSpc>
                <a:spcPct val="90000"/>
              </a:lnSpc>
            </a:pPr>
            <a:r>
              <a:rPr lang="en-US" altLang="vi-VN" b="1" dirty="0"/>
              <a:t>LỊCH TIÊM CHỦNG VẮC XIN PHÒNG BỆNH</a:t>
            </a:r>
            <a:endParaRPr lang="en-US" altLang="vi-VN" dirty="0"/>
          </a:p>
        </p:txBody>
      </p:sp>
      <p:pic>
        <p:nvPicPr>
          <p:cNvPr id="2" name="Picture 1">
            <a:extLst>
              <a:ext uri="{FF2B5EF4-FFF2-40B4-BE49-F238E27FC236}">
                <a16:creationId xmlns:a16="http://schemas.microsoft.com/office/drawing/2014/main" id="{BE0C9112-8CB9-CA51-D349-D780E9650563}"/>
              </a:ext>
            </a:extLst>
          </p:cNvPr>
          <p:cNvPicPr>
            <a:picLocks noChangeAspect="1"/>
          </p:cNvPicPr>
          <p:nvPr/>
        </p:nvPicPr>
        <p:blipFill rotWithShape="1">
          <a:blip r:embed="rId2"/>
          <a:srcRect t="14445" b="40000"/>
          <a:stretch/>
        </p:blipFill>
        <p:spPr>
          <a:xfrm>
            <a:off x="171450" y="2114550"/>
            <a:ext cx="4093553" cy="3045906"/>
          </a:xfrm>
          <a:prstGeom prst="rect">
            <a:avLst/>
          </a:prstGeom>
        </p:spPr>
      </p:pic>
      <p:pic>
        <p:nvPicPr>
          <p:cNvPr id="1026" name="Picture 2" descr="Lịch tiêm vắc xin phòng, chống bệnh bạch hầu cho trẻ trên 1 tuổi và người lớn">
            <a:extLst>
              <a:ext uri="{FF2B5EF4-FFF2-40B4-BE49-F238E27FC236}">
                <a16:creationId xmlns:a16="http://schemas.microsoft.com/office/drawing/2014/main" id="{99F3083A-64AB-B6CC-1B16-6CB49B969F9F}"/>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8889"/>
          <a:stretch/>
        </p:blipFill>
        <p:spPr bwMode="auto">
          <a:xfrm>
            <a:off x="4457700" y="2074356"/>
            <a:ext cx="4596134" cy="3086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163161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9BB0BA7E-D4F8-C57E-49F9-2A1AFA90A7D4}"/>
              </a:ext>
            </a:extLst>
          </p:cNvPr>
          <p:cNvGraphicFramePr>
            <a:graphicFrameLocks noGrp="1"/>
          </p:cNvGraphicFramePr>
          <p:nvPr/>
        </p:nvGraphicFramePr>
        <p:xfrm>
          <a:off x="57680" y="1509866"/>
          <a:ext cx="9028641" cy="3661287"/>
        </p:xfrm>
        <a:graphic>
          <a:graphicData uri="http://schemas.openxmlformats.org/drawingml/2006/table">
            <a:tbl>
              <a:tblPr/>
              <a:tblGrid>
                <a:gridCol w="376085">
                  <a:extLst>
                    <a:ext uri="{9D8B030D-6E8A-4147-A177-3AD203B41FA5}">
                      <a16:colId xmlns:a16="http://schemas.microsoft.com/office/drawing/2014/main" val="3780552326"/>
                    </a:ext>
                  </a:extLst>
                </a:gridCol>
                <a:gridCol w="913339">
                  <a:extLst>
                    <a:ext uri="{9D8B030D-6E8A-4147-A177-3AD203B41FA5}">
                      <a16:colId xmlns:a16="http://schemas.microsoft.com/office/drawing/2014/main" val="4152720703"/>
                    </a:ext>
                  </a:extLst>
                </a:gridCol>
                <a:gridCol w="1814052">
                  <a:extLst>
                    <a:ext uri="{9D8B030D-6E8A-4147-A177-3AD203B41FA5}">
                      <a16:colId xmlns:a16="http://schemas.microsoft.com/office/drawing/2014/main" val="1928225649"/>
                    </a:ext>
                  </a:extLst>
                </a:gridCol>
                <a:gridCol w="1075319">
                  <a:extLst>
                    <a:ext uri="{9D8B030D-6E8A-4147-A177-3AD203B41FA5}">
                      <a16:colId xmlns:a16="http://schemas.microsoft.com/office/drawing/2014/main" val="412750981"/>
                    </a:ext>
                  </a:extLst>
                </a:gridCol>
                <a:gridCol w="1709219">
                  <a:extLst>
                    <a:ext uri="{9D8B030D-6E8A-4147-A177-3AD203B41FA5}">
                      <a16:colId xmlns:a16="http://schemas.microsoft.com/office/drawing/2014/main" val="2411396419"/>
                    </a:ext>
                  </a:extLst>
                </a:gridCol>
                <a:gridCol w="3140627">
                  <a:extLst>
                    <a:ext uri="{9D8B030D-6E8A-4147-A177-3AD203B41FA5}">
                      <a16:colId xmlns:a16="http://schemas.microsoft.com/office/drawing/2014/main" val="1825418486"/>
                    </a:ext>
                  </a:extLst>
                </a:gridCol>
              </a:tblGrid>
              <a:tr h="582920">
                <a:tc>
                  <a:txBody>
                    <a:bodyPr/>
                    <a:lstStyle/>
                    <a:p>
                      <a:pPr algn="ctr" fontAlgn="ctr"/>
                      <a:r>
                        <a:rPr lang="vi-VN" sz="1400" b="1" i="0" u="none" strike="noStrike" dirty="0">
                          <a:solidFill>
                            <a:srgbClr val="000000"/>
                          </a:solidFill>
                          <a:effectLst/>
                          <a:latin typeface="+mn-lt"/>
                        </a:rPr>
                        <a:t>STT</a:t>
                      </a:r>
                    </a:p>
                  </a:txBody>
                  <a:tcPr marL="5696" marR="5696" marT="5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ctr"/>
                      <a:r>
                        <a:rPr lang="vi-VN" sz="1400" b="1" i="0" u="none" strike="noStrike" dirty="0">
                          <a:solidFill>
                            <a:srgbClr val="000000"/>
                          </a:solidFill>
                          <a:effectLst/>
                          <a:latin typeface="+mn-lt"/>
                        </a:rPr>
                        <a:t>Tên vắc xin</a:t>
                      </a:r>
                    </a:p>
                  </a:txBody>
                  <a:tcPr marL="5696" marR="5696" marT="5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ctr"/>
                      <a:r>
                        <a:rPr lang="vi-VN" sz="1400" b="1" i="0" u="none" strike="noStrike" dirty="0">
                          <a:solidFill>
                            <a:srgbClr val="000000"/>
                          </a:solidFill>
                          <a:effectLst/>
                          <a:latin typeface="+mn-lt"/>
                        </a:rPr>
                        <a:t>Phòng các bệnh</a:t>
                      </a:r>
                    </a:p>
                  </a:txBody>
                  <a:tcPr marL="5696" marR="5696" marT="5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ctr"/>
                      <a:r>
                        <a:rPr lang="vi-VN" sz="1400" b="1" i="0" u="none" strike="noStrike" dirty="0">
                          <a:solidFill>
                            <a:srgbClr val="000000"/>
                          </a:solidFill>
                          <a:effectLst/>
                          <a:latin typeface="+mn-lt"/>
                        </a:rPr>
                        <a:t>Hãng sản xuất</a:t>
                      </a:r>
                    </a:p>
                  </a:txBody>
                  <a:tcPr marL="5696" marR="5696" marT="5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ctr"/>
                      <a:r>
                        <a:rPr lang="vi-VN" sz="1400" b="1" i="0" u="none" strike="noStrike" dirty="0">
                          <a:solidFill>
                            <a:srgbClr val="000000"/>
                          </a:solidFill>
                          <a:effectLst/>
                          <a:latin typeface="+mn-lt"/>
                        </a:rPr>
                        <a:t>Đối tượng tiêm</a:t>
                      </a:r>
                    </a:p>
                  </a:txBody>
                  <a:tcPr marL="5696" marR="5696" marT="5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ctr"/>
                      <a:r>
                        <a:rPr lang="vi-VN" sz="1400" b="1" i="0" u="none" strike="noStrike" dirty="0">
                          <a:solidFill>
                            <a:srgbClr val="000000"/>
                          </a:solidFill>
                          <a:effectLst/>
                          <a:latin typeface="+mn-lt"/>
                        </a:rPr>
                        <a:t>Lịch tiêm chủng</a:t>
                      </a:r>
                    </a:p>
                  </a:txBody>
                  <a:tcPr marL="5696" marR="5696" marT="5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374527720"/>
                  </a:ext>
                </a:extLst>
              </a:tr>
              <a:tr h="768723">
                <a:tc>
                  <a:txBody>
                    <a:bodyPr/>
                    <a:lstStyle/>
                    <a:p>
                      <a:pPr algn="ctr" fontAlgn="ctr"/>
                      <a:r>
                        <a:rPr lang="vi-VN" sz="1400" b="0" i="0" u="none" strike="noStrike">
                          <a:solidFill>
                            <a:srgbClr val="000000"/>
                          </a:solidFill>
                          <a:effectLst/>
                          <a:latin typeface="+mn-lt"/>
                        </a:rPr>
                        <a:t>1</a:t>
                      </a:r>
                    </a:p>
                  </a:txBody>
                  <a:tcPr marL="5696" marR="5696" marT="5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dirty="0">
                          <a:solidFill>
                            <a:srgbClr val="000000"/>
                          </a:solidFill>
                          <a:effectLst/>
                          <a:latin typeface="+mn-lt"/>
                        </a:rPr>
                        <a:t>SII</a:t>
                      </a:r>
                    </a:p>
                  </a:txBody>
                  <a:tcPr marL="5696" marR="5696" marT="5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ctr"/>
                      <a:r>
                        <a:rPr lang="vi-VN" sz="1400" b="0" i="0" u="none" strike="noStrike" dirty="0">
                          <a:solidFill>
                            <a:srgbClr val="000000"/>
                          </a:solidFill>
                          <a:effectLst/>
                          <a:latin typeface="+mn-lt"/>
                        </a:rPr>
                        <a:t>5 bệnh: bạch hầu, ho gà, uốn ván, viêm gan B, HiB</a:t>
                      </a:r>
                    </a:p>
                  </a:txBody>
                  <a:tcPr marL="5696" marR="5696" marT="5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dirty="0">
                          <a:solidFill>
                            <a:srgbClr val="000000"/>
                          </a:solidFill>
                          <a:effectLst/>
                          <a:latin typeface="+mn-lt"/>
                        </a:rPr>
                        <a:t>Ấn Độ</a:t>
                      </a:r>
                    </a:p>
                  </a:txBody>
                  <a:tcPr marL="5696" marR="5696" marT="5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dirty="0">
                          <a:solidFill>
                            <a:srgbClr val="000000"/>
                          </a:solidFill>
                          <a:effectLst/>
                          <a:highlight>
                            <a:srgbClr val="CAEDFB"/>
                          </a:highlight>
                          <a:latin typeface="+mn-lt"/>
                        </a:rPr>
                        <a:t>2 tháng đến </a:t>
                      </a:r>
                      <a:br>
                        <a:rPr lang="vi-VN" sz="1400" b="0" i="0" u="none" strike="noStrike" dirty="0">
                          <a:solidFill>
                            <a:srgbClr val="000000"/>
                          </a:solidFill>
                          <a:effectLst/>
                          <a:highlight>
                            <a:srgbClr val="CAEDFB"/>
                          </a:highlight>
                          <a:latin typeface="+mn-lt"/>
                        </a:rPr>
                      </a:br>
                      <a:r>
                        <a:rPr lang="vi-VN" sz="1400" b="0" i="0" u="none" strike="noStrike" dirty="0">
                          <a:solidFill>
                            <a:srgbClr val="000000"/>
                          </a:solidFill>
                          <a:effectLst/>
                          <a:highlight>
                            <a:srgbClr val="CAEDFB"/>
                          </a:highlight>
                          <a:latin typeface="+mn-lt"/>
                        </a:rPr>
                        <a:t>dưới 18 tháng</a:t>
                      </a:r>
                    </a:p>
                  </a:txBody>
                  <a:tcPr marL="5696" marR="5696" marT="5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AEDFB"/>
                    </a:solidFill>
                  </a:tcPr>
                </a:tc>
                <a:tc>
                  <a:txBody>
                    <a:bodyPr/>
                    <a:lstStyle/>
                    <a:p>
                      <a:pPr algn="l" fontAlgn="ctr"/>
                      <a:r>
                        <a:rPr lang="en-US" sz="1400" b="0" i="0" u="none" strike="noStrike" dirty="0">
                          <a:solidFill>
                            <a:srgbClr val="000000"/>
                          </a:solidFill>
                          <a:effectLst/>
                          <a:latin typeface="+mn-lt"/>
                        </a:rPr>
                        <a:t>- </a:t>
                      </a:r>
                      <a:r>
                        <a:rPr lang="vi-VN" sz="1400" b="0" i="0" u="none" strike="noStrike" dirty="0">
                          <a:solidFill>
                            <a:srgbClr val="000000"/>
                          </a:solidFill>
                          <a:effectLst/>
                          <a:latin typeface="+mn-lt"/>
                        </a:rPr>
                        <a:t>Tiêm trong TCMR: 3 mũi cách nhau 1 tháng</a:t>
                      </a:r>
                    </a:p>
                  </a:txBody>
                  <a:tcPr marL="5696" marR="5696" marT="5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39338129"/>
                  </a:ext>
                </a:extLst>
              </a:tr>
              <a:tr h="865980">
                <a:tc>
                  <a:txBody>
                    <a:bodyPr/>
                    <a:lstStyle/>
                    <a:p>
                      <a:pPr algn="ctr" fontAlgn="ctr"/>
                      <a:r>
                        <a:rPr lang="en-US" sz="1400" b="0" i="0" u="none" strike="noStrike" dirty="0">
                          <a:solidFill>
                            <a:srgbClr val="000000"/>
                          </a:solidFill>
                          <a:effectLst/>
                          <a:latin typeface="+mn-lt"/>
                        </a:rPr>
                        <a:t>2</a:t>
                      </a:r>
                      <a:endParaRPr lang="vi-VN" sz="1400" b="0" i="0" u="none" strike="noStrike" dirty="0">
                        <a:solidFill>
                          <a:srgbClr val="000000"/>
                        </a:solidFill>
                        <a:effectLst/>
                        <a:latin typeface="+mn-lt"/>
                      </a:endParaRPr>
                    </a:p>
                  </a:txBody>
                  <a:tcPr marL="5696" marR="5696" marT="5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dirty="0">
                          <a:solidFill>
                            <a:srgbClr val="000000"/>
                          </a:solidFill>
                          <a:effectLst/>
                          <a:latin typeface="+mn-lt"/>
                        </a:rPr>
                        <a:t>DPT</a:t>
                      </a:r>
                    </a:p>
                  </a:txBody>
                  <a:tcPr marL="5696" marR="5696" marT="5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ctr"/>
                      <a:r>
                        <a:rPr lang="vi-VN" sz="1400" b="0" i="0" u="none" strike="noStrike" dirty="0">
                          <a:solidFill>
                            <a:srgbClr val="000000"/>
                          </a:solidFill>
                          <a:effectLst/>
                          <a:latin typeface="+mn-lt"/>
                        </a:rPr>
                        <a:t>3 bệnh: bạch hầu, ho gà, uốn ván</a:t>
                      </a:r>
                    </a:p>
                  </a:txBody>
                  <a:tcPr marL="5696" marR="5696" marT="5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dirty="0">
                          <a:solidFill>
                            <a:srgbClr val="000000"/>
                          </a:solidFill>
                          <a:effectLst/>
                          <a:latin typeface="+mn-lt"/>
                        </a:rPr>
                        <a:t>Việt Nam</a:t>
                      </a:r>
                    </a:p>
                  </a:txBody>
                  <a:tcPr marL="5696" marR="5696" marT="5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dirty="0">
                          <a:solidFill>
                            <a:srgbClr val="000000"/>
                          </a:solidFill>
                          <a:effectLst/>
                          <a:highlight>
                            <a:srgbClr val="CAEDFB"/>
                          </a:highlight>
                          <a:latin typeface="+mn-lt"/>
                        </a:rPr>
                        <a:t>2 tháng </a:t>
                      </a:r>
                      <a:br>
                        <a:rPr lang="vi-VN" sz="1400" b="0" i="0" u="none" strike="noStrike" dirty="0">
                          <a:solidFill>
                            <a:srgbClr val="000000"/>
                          </a:solidFill>
                          <a:effectLst/>
                          <a:highlight>
                            <a:srgbClr val="CAEDFB"/>
                          </a:highlight>
                          <a:latin typeface="+mn-lt"/>
                        </a:rPr>
                      </a:br>
                      <a:r>
                        <a:rPr lang="vi-VN" sz="1400" b="0" i="0" u="none" strike="noStrike" dirty="0">
                          <a:solidFill>
                            <a:srgbClr val="000000"/>
                          </a:solidFill>
                          <a:effectLst/>
                          <a:highlight>
                            <a:srgbClr val="CAEDFB"/>
                          </a:highlight>
                          <a:latin typeface="+mn-lt"/>
                        </a:rPr>
                        <a:t>đến 48 tháng</a:t>
                      </a:r>
                    </a:p>
                  </a:txBody>
                  <a:tcPr marL="5696" marR="5696" marT="5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AEDFB"/>
                    </a:solidFill>
                  </a:tcPr>
                </a:tc>
                <a:tc>
                  <a:txBody>
                    <a:bodyPr/>
                    <a:lstStyle/>
                    <a:p>
                      <a:pPr algn="l" fontAlgn="ctr"/>
                      <a:r>
                        <a:rPr lang="en-US" sz="1400" b="0" i="0" u="none" strike="noStrike" dirty="0">
                          <a:solidFill>
                            <a:srgbClr val="000000"/>
                          </a:solidFill>
                          <a:effectLst/>
                          <a:latin typeface="+mn-lt"/>
                        </a:rPr>
                        <a:t>- </a:t>
                      </a:r>
                      <a:r>
                        <a:rPr lang="vi-VN" sz="1400" b="0" i="0" u="none" strike="noStrike" dirty="0">
                          <a:solidFill>
                            <a:srgbClr val="000000"/>
                          </a:solidFill>
                          <a:effectLst/>
                          <a:latin typeface="+mn-lt"/>
                        </a:rPr>
                        <a:t>Lịch cơ bản: tiêm 3 mũi cách nhau 1 tháng</a:t>
                      </a:r>
                      <a:br>
                        <a:rPr lang="vi-VN" sz="1400" b="0" i="0" u="none" strike="noStrike" dirty="0">
                          <a:solidFill>
                            <a:srgbClr val="000000"/>
                          </a:solidFill>
                          <a:effectLst/>
                          <a:latin typeface="+mn-lt"/>
                        </a:rPr>
                      </a:br>
                      <a:r>
                        <a:rPr lang="en-US" sz="1400" b="0" i="0" u="none" strike="noStrike" dirty="0">
                          <a:solidFill>
                            <a:srgbClr val="000000"/>
                          </a:solidFill>
                          <a:effectLst/>
                          <a:latin typeface="+mn-lt"/>
                        </a:rPr>
                        <a:t>- </a:t>
                      </a:r>
                      <a:r>
                        <a:rPr lang="vi-VN" sz="1400" b="0" i="0" u="none" strike="noStrike" dirty="0">
                          <a:solidFill>
                            <a:srgbClr val="000000"/>
                          </a:solidFill>
                          <a:effectLst/>
                          <a:latin typeface="+mn-lt"/>
                        </a:rPr>
                        <a:t>Nhắc lại: tiêm cách mũi 3 ít nhất 1 năm. </a:t>
                      </a:r>
                    </a:p>
                  </a:txBody>
                  <a:tcPr marL="5696" marR="5696" marT="5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47932601"/>
                  </a:ext>
                </a:extLst>
              </a:tr>
              <a:tr h="1443664">
                <a:tc>
                  <a:txBody>
                    <a:bodyPr/>
                    <a:lstStyle/>
                    <a:p>
                      <a:pPr algn="ctr" fontAlgn="ctr"/>
                      <a:r>
                        <a:rPr lang="en-US" sz="1400" b="0" i="0" u="none" strike="noStrike" dirty="0">
                          <a:solidFill>
                            <a:srgbClr val="000000"/>
                          </a:solidFill>
                          <a:effectLst/>
                          <a:latin typeface="+mn-lt"/>
                        </a:rPr>
                        <a:t>3</a:t>
                      </a:r>
                      <a:endParaRPr lang="vi-VN" sz="1400" b="0" i="0" u="none" strike="noStrike" dirty="0">
                        <a:solidFill>
                          <a:srgbClr val="000000"/>
                        </a:solidFill>
                        <a:effectLst/>
                        <a:latin typeface="+mn-lt"/>
                      </a:endParaRPr>
                    </a:p>
                  </a:txBody>
                  <a:tcPr marL="5696" marR="5696" marT="5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dirty="0">
                          <a:solidFill>
                            <a:srgbClr val="000000"/>
                          </a:solidFill>
                          <a:effectLst/>
                          <a:latin typeface="Arial" panose="020B0604020202020204" pitchFamily="34" charset="0"/>
                          <a:cs typeface="Arial" panose="020B0604020202020204" pitchFamily="34" charset="0"/>
                        </a:rPr>
                        <a:t>Td</a:t>
                      </a:r>
                      <a:endParaRPr lang="vi-VN" sz="1400" b="0" i="0" u="none" strike="noStrike" dirty="0">
                        <a:solidFill>
                          <a:srgbClr val="000000"/>
                        </a:solidFill>
                        <a:effectLst/>
                        <a:latin typeface="Arial" panose="020B0604020202020204" pitchFamily="34" charset="0"/>
                        <a:cs typeface="Arial" panose="020B0604020202020204" pitchFamily="34" charset="0"/>
                      </a:endParaRPr>
                    </a:p>
                  </a:txBody>
                  <a:tcPr marL="5696" marR="5696" marT="5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ctr"/>
                      <a:r>
                        <a:rPr lang="en-US" sz="1400" b="0" i="0" u="none" strike="noStrike" dirty="0">
                          <a:solidFill>
                            <a:srgbClr val="000000"/>
                          </a:solidFill>
                          <a:effectLst/>
                          <a:latin typeface="Arial" panose="020B0604020202020204" pitchFamily="34" charset="0"/>
                          <a:cs typeface="Arial" panose="020B0604020202020204" pitchFamily="34" charset="0"/>
                        </a:rPr>
                        <a:t>2 </a:t>
                      </a:r>
                      <a:r>
                        <a:rPr lang="en-US" sz="1400" b="0" i="0" u="none" strike="noStrike" dirty="0" err="1">
                          <a:solidFill>
                            <a:srgbClr val="000000"/>
                          </a:solidFill>
                          <a:effectLst/>
                          <a:latin typeface="Arial" panose="020B0604020202020204" pitchFamily="34" charset="0"/>
                          <a:cs typeface="Arial" panose="020B0604020202020204" pitchFamily="34" charset="0"/>
                        </a:rPr>
                        <a:t>bệnh</a:t>
                      </a:r>
                      <a:r>
                        <a:rPr lang="en-US" sz="1400" b="0" i="0" u="none" strike="noStrike" dirty="0">
                          <a:solidFill>
                            <a:srgbClr val="000000"/>
                          </a:solidFill>
                          <a:effectLst/>
                          <a:latin typeface="Arial" panose="020B0604020202020204" pitchFamily="34" charset="0"/>
                          <a:cs typeface="Arial" panose="020B0604020202020204" pitchFamily="34" charset="0"/>
                        </a:rPr>
                        <a:t>: </a:t>
                      </a:r>
                      <a:r>
                        <a:rPr lang="vi-VN" sz="1400" b="0" i="0" u="none" strike="noStrike" dirty="0">
                          <a:solidFill>
                            <a:srgbClr val="000000"/>
                          </a:solidFill>
                          <a:effectLst/>
                          <a:latin typeface="Arial" panose="020B0604020202020204" pitchFamily="34" charset="0"/>
                          <a:cs typeface="Arial" panose="020B0604020202020204" pitchFamily="34" charset="0"/>
                        </a:rPr>
                        <a:t>bạch hầu, uốn ván</a:t>
                      </a:r>
                    </a:p>
                  </a:txBody>
                  <a:tcPr marL="5696" marR="5696" marT="5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dirty="0">
                          <a:solidFill>
                            <a:srgbClr val="000000"/>
                          </a:solidFill>
                          <a:effectLst/>
                          <a:latin typeface="Arial" panose="020B0604020202020204" pitchFamily="34" charset="0"/>
                          <a:cs typeface="Arial" panose="020B0604020202020204" pitchFamily="34" charset="0"/>
                        </a:rPr>
                        <a:t>Việt Nam</a:t>
                      </a:r>
                    </a:p>
                  </a:txBody>
                  <a:tcPr marL="5696" marR="5696" marT="5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dirty="0">
                          <a:solidFill>
                            <a:srgbClr val="000000"/>
                          </a:solidFill>
                          <a:effectLst/>
                          <a:highlight>
                            <a:srgbClr val="CAEDFB"/>
                          </a:highlight>
                          <a:latin typeface="Arial" panose="020B0604020202020204" pitchFamily="34" charset="0"/>
                          <a:cs typeface="Arial" panose="020B0604020202020204" pitchFamily="34" charset="0"/>
                        </a:rPr>
                        <a:t>7 </a:t>
                      </a:r>
                      <a:r>
                        <a:rPr lang="en-US" sz="1400" b="0" i="0" u="none" strike="noStrike" dirty="0" err="1">
                          <a:solidFill>
                            <a:srgbClr val="000000"/>
                          </a:solidFill>
                          <a:effectLst/>
                          <a:highlight>
                            <a:srgbClr val="CAEDFB"/>
                          </a:highlight>
                          <a:latin typeface="Arial" panose="020B0604020202020204" pitchFamily="34" charset="0"/>
                          <a:cs typeface="Arial" panose="020B0604020202020204" pitchFamily="34" charset="0"/>
                        </a:rPr>
                        <a:t>tuổi</a:t>
                      </a:r>
                      <a:r>
                        <a:rPr lang="en-US" sz="1400" b="0" i="0" u="none" strike="noStrike" dirty="0">
                          <a:solidFill>
                            <a:srgbClr val="000000"/>
                          </a:solidFill>
                          <a:effectLst/>
                          <a:highlight>
                            <a:srgbClr val="CAEDFB"/>
                          </a:highlight>
                          <a:latin typeface="Arial" panose="020B0604020202020204" pitchFamily="34" charset="0"/>
                          <a:cs typeface="Arial" panose="020B0604020202020204" pitchFamily="34" charset="0"/>
                        </a:rPr>
                        <a:t> </a:t>
                      </a:r>
                      <a:r>
                        <a:rPr lang="en-US" sz="1400" b="0" i="0" u="none" strike="noStrike" dirty="0" err="1">
                          <a:solidFill>
                            <a:srgbClr val="000000"/>
                          </a:solidFill>
                          <a:effectLst/>
                          <a:highlight>
                            <a:srgbClr val="CAEDFB"/>
                          </a:highlight>
                          <a:latin typeface="Arial" panose="020B0604020202020204" pitchFamily="34" charset="0"/>
                          <a:cs typeface="Arial" panose="020B0604020202020204" pitchFamily="34" charset="0"/>
                        </a:rPr>
                        <a:t>đến</a:t>
                      </a:r>
                      <a:r>
                        <a:rPr lang="en-US" sz="1400" b="0" i="0" u="none" strike="noStrike" dirty="0">
                          <a:solidFill>
                            <a:srgbClr val="000000"/>
                          </a:solidFill>
                          <a:effectLst/>
                          <a:highlight>
                            <a:srgbClr val="CAEDFB"/>
                          </a:highlight>
                          <a:latin typeface="Arial" panose="020B0604020202020204" pitchFamily="34" charset="0"/>
                          <a:cs typeface="Arial" panose="020B0604020202020204" pitchFamily="34" charset="0"/>
                        </a:rPr>
                        <a:t> </a:t>
                      </a:r>
                      <a:r>
                        <a:rPr lang="en-US" sz="1400" b="0" i="0" u="none" strike="noStrike" dirty="0" err="1">
                          <a:solidFill>
                            <a:srgbClr val="000000"/>
                          </a:solidFill>
                          <a:effectLst/>
                          <a:highlight>
                            <a:srgbClr val="CAEDFB"/>
                          </a:highlight>
                          <a:latin typeface="Arial" panose="020B0604020202020204" pitchFamily="34" charset="0"/>
                          <a:cs typeface="Arial" panose="020B0604020202020204" pitchFamily="34" charset="0"/>
                        </a:rPr>
                        <a:t>người</a:t>
                      </a:r>
                      <a:r>
                        <a:rPr lang="en-US" sz="1400" b="0" i="0" u="none" strike="noStrike" dirty="0">
                          <a:solidFill>
                            <a:srgbClr val="000000"/>
                          </a:solidFill>
                          <a:effectLst/>
                          <a:highlight>
                            <a:srgbClr val="CAEDFB"/>
                          </a:highlight>
                          <a:latin typeface="Arial" panose="020B0604020202020204" pitchFamily="34" charset="0"/>
                          <a:cs typeface="Arial" panose="020B0604020202020204" pitchFamily="34" charset="0"/>
                        </a:rPr>
                        <a:t> </a:t>
                      </a:r>
                      <a:r>
                        <a:rPr lang="en-US" sz="1400" b="0" i="0" u="none" strike="noStrike" dirty="0" err="1">
                          <a:solidFill>
                            <a:srgbClr val="000000"/>
                          </a:solidFill>
                          <a:effectLst/>
                          <a:highlight>
                            <a:srgbClr val="CAEDFB"/>
                          </a:highlight>
                          <a:latin typeface="Arial" panose="020B0604020202020204" pitchFamily="34" charset="0"/>
                          <a:cs typeface="Arial" panose="020B0604020202020204" pitchFamily="34" charset="0"/>
                        </a:rPr>
                        <a:t>lớn</a:t>
                      </a:r>
                      <a:endParaRPr lang="vi-VN" sz="1400" b="0" i="0" u="none" strike="noStrike" dirty="0">
                        <a:solidFill>
                          <a:srgbClr val="000000"/>
                        </a:solidFill>
                        <a:effectLst/>
                        <a:highlight>
                          <a:srgbClr val="CAEDFB"/>
                        </a:highlight>
                        <a:latin typeface="Arial" panose="020B0604020202020204" pitchFamily="34" charset="0"/>
                        <a:cs typeface="Arial" panose="020B0604020202020204" pitchFamily="34" charset="0"/>
                      </a:endParaRPr>
                    </a:p>
                  </a:txBody>
                  <a:tcPr marL="5696" marR="5696" marT="5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AEDFB"/>
                    </a:solidFill>
                  </a:tcPr>
                </a:tc>
                <a:tc>
                  <a:txBody>
                    <a:bodyPr/>
                    <a:lstStyle/>
                    <a:p>
                      <a:pPr marL="0" indent="0" algn="l" fontAlgn="ctr">
                        <a:buFontTx/>
                        <a:buNone/>
                      </a:pPr>
                      <a:r>
                        <a:rPr lang="en-US" sz="1400" b="0" i="0" u="none" strike="noStrike" dirty="0">
                          <a:solidFill>
                            <a:srgbClr val="000000"/>
                          </a:solidFill>
                          <a:effectLst/>
                          <a:latin typeface="Arial" panose="020B0604020202020204" pitchFamily="34" charset="0"/>
                          <a:cs typeface="Arial" panose="020B0604020202020204" pitchFamily="34" charset="0"/>
                        </a:rPr>
                        <a:t>- </a:t>
                      </a:r>
                      <a:r>
                        <a:rPr lang="en-US" sz="1400" b="0" i="0" u="none" strike="noStrike" dirty="0" err="1">
                          <a:solidFill>
                            <a:srgbClr val="000000"/>
                          </a:solidFill>
                          <a:effectLst/>
                          <a:latin typeface="Arial" panose="020B0604020202020204" pitchFamily="34" charset="0"/>
                          <a:cs typeface="Arial" panose="020B0604020202020204" pitchFamily="34" charset="0"/>
                        </a:rPr>
                        <a:t>Tiêm</a:t>
                      </a:r>
                      <a:r>
                        <a:rPr lang="en-US" sz="1400" b="0" i="0" u="none" strike="noStrike" dirty="0">
                          <a:solidFill>
                            <a:srgbClr val="000000"/>
                          </a:solidFill>
                          <a:effectLst/>
                          <a:latin typeface="Arial" panose="020B0604020202020204" pitchFamily="34" charset="0"/>
                          <a:cs typeface="Arial" panose="020B0604020202020204" pitchFamily="34" charset="0"/>
                        </a:rPr>
                        <a:t> </a:t>
                      </a:r>
                      <a:r>
                        <a:rPr lang="en-US" sz="1400" b="0" i="0" u="none" strike="noStrike" dirty="0" err="1">
                          <a:solidFill>
                            <a:srgbClr val="000000"/>
                          </a:solidFill>
                          <a:effectLst/>
                          <a:latin typeface="Arial" panose="020B0604020202020204" pitchFamily="34" charset="0"/>
                          <a:cs typeface="Arial" panose="020B0604020202020204" pitchFamily="34" charset="0"/>
                        </a:rPr>
                        <a:t>nhắc</a:t>
                      </a:r>
                      <a:r>
                        <a:rPr lang="en-US" sz="1400" b="0" i="0" u="none" strike="noStrike" dirty="0">
                          <a:solidFill>
                            <a:srgbClr val="000000"/>
                          </a:solidFill>
                          <a:effectLst/>
                          <a:latin typeface="Arial" panose="020B0604020202020204" pitchFamily="34" charset="0"/>
                          <a:cs typeface="Arial" panose="020B0604020202020204" pitchFamily="34" charset="0"/>
                        </a:rPr>
                        <a:t> </a:t>
                      </a:r>
                      <a:r>
                        <a:rPr lang="en-US" sz="1400" b="0" i="0" u="none" strike="noStrike" dirty="0" err="1">
                          <a:solidFill>
                            <a:srgbClr val="000000"/>
                          </a:solidFill>
                          <a:effectLst/>
                          <a:latin typeface="Arial" panose="020B0604020202020204" pitchFamily="34" charset="0"/>
                          <a:cs typeface="Arial" panose="020B0604020202020204" pitchFamily="34" charset="0"/>
                        </a:rPr>
                        <a:t>lại</a:t>
                      </a:r>
                      <a:r>
                        <a:rPr lang="en-US" sz="1400" b="0" i="0" u="none" strike="noStrike" dirty="0">
                          <a:solidFill>
                            <a:srgbClr val="000000"/>
                          </a:solidFill>
                          <a:effectLst/>
                          <a:latin typeface="Arial" panose="020B0604020202020204" pitchFamily="34" charset="0"/>
                          <a:cs typeface="Arial" panose="020B0604020202020204" pitchFamily="34" charset="0"/>
                        </a:rPr>
                        <a:t> </a:t>
                      </a:r>
                      <a:r>
                        <a:rPr lang="en-US" sz="1400" b="0" i="0" u="none" strike="noStrike" dirty="0" err="1">
                          <a:solidFill>
                            <a:srgbClr val="000000"/>
                          </a:solidFill>
                          <a:effectLst/>
                          <a:latin typeface="Arial" panose="020B0604020202020204" pitchFamily="34" charset="0"/>
                          <a:cs typeface="Arial" panose="020B0604020202020204" pitchFamily="34" charset="0"/>
                        </a:rPr>
                        <a:t>sau</a:t>
                      </a:r>
                      <a:r>
                        <a:rPr lang="en-US" sz="1400" b="0" i="0" u="none" strike="noStrike" dirty="0">
                          <a:solidFill>
                            <a:srgbClr val="000000"/>
                          </a:solidFill>
                          <a:effectLst/>
                          <a:latin typeface="Arial" panose="020B0604020202020204" pitchFamily="34" charset="0"/>
                          <a:cs typeface="Arial" panose="020B0604020202020204" pitchFamily="34" charset="0"/>
                        </a:rPr>
                        <a:t> </a:t>
                      </a:r>
                      <a:r>
                        <a:rPr lang="en-US" sz="1400" b="0" i="0" u="none" strike="noStrike" dirty="0" err="1">
                          <a:solidFill>
                            <a:srgbClr val="000000"/>
                          </a:solidFill>
                          <a:effectLst/>
                          <a:latin typeface="Arial" panose="020B0604020202020204" pitchFamily="34" charset="0"/>
                          <a:cs typeface="Arial" panose="020B0604020202020204" pitchFamily="34" charset="0"/>
                        </a:rPr>
                        <a:t>liều</a:t>
                      </a:r>
                      <a:r>
                        <a:rPr lang="en-US" sz="1400" b="0" i="0" u="none" strike="noStrike" dirty="0">
                          <a:solidFill>
                            <a:srgbClr val="000000"/>
                          </a:solidFill>
                          <a:effectLst/>
                          <a:latin typeface="Arial" panose="020B0604020202020204" pitchFamily="34" charset="0"/>
                          <a:cs typeface="Arial" panose="020B0604020202020204" pitchFamily="34" charset="0"/>
                        </a:rPr>
                        <a:t> </a:t>
                      </a:r>
                      <a:r>
                        <a:rPr lang="en-US" sz="1400" b="0" i="0" u="none" strike="noStrike" dirty="0" err="1">
                          <a:solidFill>
                            <a:srgbClr val="000000"/>
                          </a:solidFill>
                          <a:effectLst/>
                          <a:latin typeface="Arial" panose="020B0604020202020204" pitchFamily="34" charset="0"/>
                          <a:cs typeface="Arial" panose="020B0604020202020204" pitchFamily="34" charset="0"/>
                        </a:rPr>
                        <a:t>cơ</a:t>
                      </a:r>
                      <a:r>
                        <a:rPr lang="en-US" sz="1400" b="0" i="0" u="none" strike="noStrike" dirty="0">
                          <a:solidFill>
                            <a:srgbClr val="000000"/>
                          </a:solidFill>
                          <a:effectLst/>
                          <a:latin typeface="Arial" panose="020B0604020202020204" pitchFamily="34" charset="0"/>
                          <a:cs typeface="Arial" panose="020B0604020202020204" pitchFamily="34" charset="0"/>
                        </a:rPr>
                        <a:t> </a:t>
                      </a:r>
                      <a:r>
                        <a:rPr lang="en-US" sz="1400" b="0" i="0" u="none" strike="noStrike" dirty="0" err="1">
                          <a:solidFill>
                            <a:srgbClr val="000000"/>
                          </a:solidFill>
                          <a:effectLst/>
                          <a:latin typeface="Arial" panose="020B0604020202020204" pitchFamily="34" charset="0"/>
                          <a:cs typeface="Arial" panose="020B0604020202020204" pitchFamily="34" charset="0"/>
                        </a:rPr>
                        <a:t>bản</a:t>
                      </a:r>
                      <a:r>
                        <a:rPr lang="en-US" sz="1400" b="0" i="0" u="none" strike="noStrike" dirty="0">
                          <a:solidFill>
                            <a:srgbClr val="000000"/>
                          </a:solidFill>
                          <a:effectLst/>
                          <a:latin typeface="Arial" panose="020B0604020202020204" pitchFamily="34" charset="0"/>
                          <a:cs typeface="Arial" panose="020B0604020202020204" pitchFamily="34" charset="0"/>
                        </a:rPr>
                        <a:t> </a:t>
                      </a:r>
                      <a:r>
                        <a:rPr lang="en-US" sz="1400" b="0" i="0" u="none" strike="noStrike" dirty="0" err="1">
                          <a:solidFill>
                            <a:srgbClr val="000000"/>
                          </a:solidFill>
                          <a:effectLst/>
                          <a:latin typeface="Arial" panose="020B0604020202020204" pitchFamily="34" charset="0"/>
                          <a:cs typeface="Arial" panose="020B0604020202020204" pitchFamily="34" charset="0"/>
                        </a:rPr>
                        <a:t>và</a:t>
                      </a:r>
                      <a:r>
                        <a:rPr lang="en-US" sz="1400" b="0" i="0" u="none" strike="noStrike" dirty="0">
                          <a:solidFill>
                            <a:srgbClr val="000000"/>
                          </a:solidFill>
                          <a:effectLst/>
                          <a:latin typeface="Arial" panose="020B0604020202020204" pitchFamily="34" charset="0"/>
                          <a:cs typeface="Arial" panose="020B0604020202020204" pitchFamily="34" charset="0"/>
                        </a:rPr>
                        <a:t>  </a:t>
                      </a:r>
                      <a:r>
                        <a:rPr lang="en-US" sz="1400" b="0" i="0" u="none" strike="noStrike" dirty="0" err="1">
                          <a:solidFill>
                            <a:srgbClr val="000000"/>
                          </a:solidFill>
                          <a:effectLst/>
                          <a:latin typeface="Arial" panose="020B0604020202020204" pitchFamily="34" charset="0"/>
                          <a:cs typeface="Arial" panose="020B0604020202020204" pitchFamily="34" charset="0"/>
                        </a:rPr>
                        <a:t>sau</a:t>
                      </a:r>
                      <a:r>
                        <a:rPr lang="en-US" sz="1400" b="0" i="0" u="none" strike="noStrike" dirty="0">
                          <a:solidFill>
                            <a:srgbClr val="000000"/>
                          </a:solidFill>
                          <a:effectLst/>
                          <a:latin typeface="Arial" panose="020B0604020202020204" pitchFamily="34" charset="0"/>
                          <a:cs typeface="Arial" panose="020B0604020202020204" pitchFamily="34" charset="0"/>
                        </a:rPr>
                        <a:t> </a:t>
                      </a:r>
                      <a:r>
                        <a:rPr lang="en-US" sz="1400" b="0" i="0" u="none" strike="noStrike" dirty="0" err="1">
                          <a:solidFill>
                            <a:srgbClr val="000000"/>
                          </a:solidFill>
                          <a:effectLst/>
                          <a:latin typeface="Arial" panose="020B0604020202020204" pitchFamily="34" charset="0"/>
                          <a:cs typeface="Arial" panose="020B0604020202020204" pitchFamily="34" charset="0"/>
                        </a:rPr>
                        <a:t>đó</a:t>
                      </a:r>
                      <a:r>
                        <a:rPr lang="en-US" sz="1400" b="0" i="0" u="none" strike="noStrike" dirty="0">
                          <a:solidFill>
                            <a:srgbClr val="000000"/>
                          </a:solidFill>
                          <a:effectLst/>
                          <a:latin typeface="Arial" panose="020B0604020202020204" pitchFamily="34" charset="0"/>
                          <a:cs typeface="Arial" panose="020B0604020202020204" pitchFamily="34" charset="0"/>
                        </a:rPr>
                        <a:t> </a:t>
                      </a:r>
                      <a:r>
                        <a:rPr lang="en-US" sz="1400" b="0" i="0" u="none" strike="noStrike" dirty="0" err="1">
                          <a:solidFill>
                            <a:srgbClr val="000000"/>
                          </a:solidFill>
                          <a:effectLst/>
                          <a:latin typeface="Arial" panose="020B0604020202020204" pitchFamily="34" charset="0"/>
                          <a:cs typeface="Arial" panose="020B0604020202020204" pitchFamily="34" charset="0"/>
                        </a:rPr>
                        <a:t>cứ</a:t>
                      </a:r>
                      <a:r>
                        <a:rPr lang="en-US" sz="1400" b="0" i="0" u="none" strike="noStrike" dirty="0">
                          <a:solidFill>
                            <a:srgbClr val="000000"/>
                          </a:solidFill>
                          <a:effectLst/>
                          <a:latin typeface="Arial" panose="020B0604020202020204" pitchFamily="34" charset="0"/>
                          <a:cs typeface="Arial" panose="020B0604020202020204" pitchFamily="34" charset="0"/>
                        </a:rPr>
                        <a:t> 10 </a:t>
                      </a:r>
                      <a:r>
                        <a:rPr lang="en-US" sz="1400" b="0" i="0" u="none" strike="noStrike" dirty="0" err="1">
                          <a:solidFill>
                            <a:srgbClr val="000000"/>
                          </a:solidFill>
                          <a:effectLst/>
                          <a:latin typeface="Arial" panose="020B0604020202020204" pitchFamily="34" charset="0"/>
                          <a:cs typeface="Arial" panose="020B0604020202020204" pitchFamily="34" charset="0"/>
                        </a:rPr>
                        <a:t>năm</a:t>
                      </a:r>
                      <a:r>
                        <a:rPr lang="en-US" sz="1400" b="0" i="0" u="none" strike="noStrike" dirty="0">
                          <a:solidFill>
                            <a:srgbClr val="000000"/>
                          </a:solidFill>
                          <a:effectLst/>
                          <a:latin typeface="Arial" panose="020B0604020202020204" pitchFamily="34" charset="0"/>
                          <a:cs typeface="Arial" panose="020B0604020202020204" pitchFamily="34" charset="0"/>
                        </a:rPr>
                        <a:t> 1 </a:t>
                      </a:r>
                      <a:r>
                        <a:rPr lang="en-US" sz="1400" b="0" i="0" u="none" strike="noStrike" dirty="0" err="1">
                          <a:solidFill>
                            <a:srgbClr val="000000"/>
                          </a:solidFill>
                          <a:effectLst/>
                          <a:latin typeface="Arial" panose="020B0604020202020204" pitchFamily="34" charset="0"/>
                          <a:cs typeface="Arial" panose="020B0604020202020204" pitchFamily="34" charset="0"/>
                        </a:rPr>
                        <a:t>lần</a:t>
                      </a:r>
                      <a:r>
                        <a:rPr lang="en-US" sz="1400" b="0" i="0" u="none" strike="noStrike" dirty="0">
                          <a:solidFill>
                            <a:srgbClr val="000000"/>
                          </a:solidFill>
                          <a:effectLst/>
                          <a:latin typeface="Arial" panose="020B0604020202020204" pitchFamily="34" charset="0"/>
                          <a:cs typeface="Arial" panose="020B0604020202020204" pitchFamily="34" charset="0"/>
                        </a:rPr>
                        <a:t>.</a:t>
                      </a:r>
                      <a:r>
                        <a:rPr lang="vi-VN" sz="1400" b="0" i="0" u="none" strike="noStrike" dirty="0">
                          <a:solidFill>
                            <a:srgbClr val="000000"/>
                          </a:solidFill>
                          <a:effectLst/>
                          <a:latin typeface="Arial" panose="020B0604020202020204" pitchFamily="34" charset="0"/>
                          <a:cs typeface="Arial" panose="020B0604020202020204" pitchFamily="34" charset="0"/>
                        </a:rPr>
                        <a:t> </a:t>
                      </a:r>
                      <a:endParaRPr lang="en-US" sz="1400" b="0" i="0" u="none" strike="noStrike" dirty="0">
                        <a:solidFill>
                          <a:srgbClr val="000000"/>
                        </a:solidFill>
                        <a:effectLst/>
                        <a:latin typeface="Arial" panose="020B0604020202020204" pitchFamily="34" charset="0"/>
                        <a:cs typeface="Arial" panose="020B0604020202020204" pitchFamily="34" charset="0"/>
                      </a:endParaRPr>
                    </a:p>
                    <a:p>
                      <a:pPr marL="0" indent="0" algn="l" fontAlgn="ctr">
                        <a:buFontTx/>
                        <a:buNone/>
                      </a:pPr>
                      <a:r>
                        <a:rPr lang="en-US" sz="1400" b="0" i="0" u="none" strike="noStrike" dirty="0">
                          <a:solidFill>
                            <a:srgbClr val="000000"/>
                          </a:solidFill>
                          <a:effectLst/>
                          <a:latin typeface="Arial" panose="020B0604020202020204" pitchFamily="34" charset="0"/>
                          <a:cs typeface="Arial" panose="020B0604020202020204" pitchFamily="34" charset="0"/>
                        </a:rPr>
                        <a:t>- </a:t>
                      </a:r>
                      <a:r>
                        <a:rPr lang="vi-VN" sz="1400" b="0" i="0" u="none" strike="noStrike" dirty="0">
                          <a:solidFill>
                            <a:srgbClr val="000000"/>
                          </a:solidFill>
                          <a:effectLst/>
                          <a:latin typeface="Arial" panose="020B0604020202020204" pitchFamily="34" charset="0"/>
                          <a:cs typeface="Arial" panose="020B0604020202020204" pitchFamily="34" charset="0"/>
                        </a:rPr>
                        <a:t>Có thể tiêm cho người chưa tiêm đủ liều cơ bản </a:t>
                      </a:r>
                      <a:r>
                        <a:rPr lang="en-US" sz="1400" b="0" i="0" u="none" strike="noStrike" dirty="0" err="1">
                          <a:solidFill>
                            <a:srgbClr val="000000"/>
                          </a:solidFill>
                          <a:effectLst/>
                          <a:latin typeface="Arial" panose="020B0604020202020204" pitchFamily="34" charset="0"/>
                          <a:cs typeface="Arial" panose="020B0604020202020204" pitchFamily="34" charset="0"/>
                        </a:rPr>
                        <a:t>với</a:t>
                      </a:r>
                      <a:r>
                        <a:rPr lang="en-US" sz="1400" b="0" i="0" u="none" strike="noStrike" dirty="0">
                          <a:solidFill>
                            <a:srgbClr val="000000"/>
                          </a:solidFill>
                          <a:effectLst/>
                          <a:latin typeface="Arial" panose="020B0604020202020204" pitchFamily="34" charset="0"/>
                          <a:cs typeface="Arial" panose="020B0604020202020204" pitchFamily="34" charset="0"/>
                        </a:rPr>
                        <a:t> 2 </a:t>
                      </a:r>
                      <a:r>
                        <a:rPr lang="en-US" sz="1400" b="0" i="0" u="none" strike="noStrike" dirty="0" err="1">
                          <a:solidFill>
                            <a:srgbClr val="000000"/>
                          </a:solidFill>
                          <a:effectLst/>
                          <a:latin typeface="Arial" panose="020B0604020202020204" pitchFamily="34" charset="0"/>
                          <a:cs typeface="Arial" panose="020B0604020202020204" pitchFamily="34" charset="0"/>
                        </a:rPr>
                        <a:t>mũi</a:t>
                      </a:r>
                      <a:r>
                        <a:rPr lang="en-US" sz="1400" b="0" i="0" u="none" strike="noStrike" dirty="0">
                          <a:solidFill>
                            <a:srgbClr val="000000"/>
                          </a:solidFill>
                          <a:effectLst/>
                          <a:latin typeface="Arial" panose="020B0604020202020204" pitchFamily="34" charset="0"/>
                          <a:cs typeface="Arial" panose="020B0604020202020204" pitchFamily="34" charset="0"/>
                        </a:rPr>
                        <a:t> </a:t>
                      </a:r>
                      <a:r>
                        <a:rPr lang="en-US" sz="1400" b="0" i="0" u="none" strike="noStrike" dirty="0" err="1">
                          <a:solidFill>
                            <a:srgbClr val="000000"/>
                          </a:solidFill>
                          <a:effectLst/>
                          <a:latin typeface="Arial" panose="020B0604020202020204" pitchFamily="34" charset="0"/>
                          <a:cs typeface="Arial" panose="020B0604020202020204" pitchFamily="34" charset="0"/>
                        </a:rPr>
                        <a:t>cách</a:t>
                      </a:r>
                      <a:r>
                        <a:rPr lang="en-US" sz="1400" b="0" i="0" u="none" strike="noStrike" dirty="0">
                          <a:solidFill>
                            <a:srgbClr val="000000"/>
                          </a:solidFill>
                          <a:effectLst/>
                          <a:latin typeface="Arial" panose="020B0604020202020204" pitchFamily="34" charset="0"/>
                          <a:cs typeface="Arial" panose="020B0604020202020204" pitchFamily="34" charset="0"/>
                        </a:rPr>
                        <a:t> </a:t>
                      </a:r>
                      <a:r>
                        <a:rPr lang="en-US" sz="1400" b="0" i="0" u="none" strike="noStrike" dirty="0" err="1">
                          <a:solidFill>
                            <a:srgbClr val="000000"/>
                          </a:solidFill>
                          <a:effectLst/>
                          <a:latin typeface="Arial" panose="020B0604020202020204" pitchFamily="34" charset="0"/>
                          <a:cs typeface="Arial" panose="020B0604020202020204" pitchFamily="34" charset="0"/>
                        </a:rPr>
                        <a:t>nhau</a:t>
                      </a:r>
                      <a:r>
                        <a:rPr lang="en-US" sz="1400" b="0" i="0" u="none" strike="noStrike" dirty="0">
                          <a:solidFill>
                            <a:srgbClr val="000000"/>
                          </a:solidFill>
                          <a:effectLst/>
                          <a:latin typeface="Arial" panose="020B0604020202020204" pitchFamily="34" charset="0"/>
                          <a:cs typeface="Arial" panose="020B0604020202020204" pitchFamily="34" charset="0"/>
                        </a:rPr>
                        <a:t> 1 </a:t>
                      </a:r>
                      <a:r>
                        <a:rPr lang="en-US" sz="1400" b="0" i="0" u="none" strike="noStrike" dirty="0" err="1">
                          <a:solidFill>
                            <a:srgbClr val="000000"/>
                          </a:solidFill>
                          <a:effectLst/>
                          <a:latin typeface="Arial" panose="020B0604020202020204" pitchFamily="34" charset="0"/>
                          <a:cs typeface="Arial" panose="020B0604020202020204" pitchFamily="34" charset="0"/>
                        </a:rPr>
                        <a:t>tháng</a:t>
                      </a:r>
                      <a:r>
                        <a:rPr lang="en-US" sz="1400" b="0" i="0" u="none" strike="noStrike" dirty="0">
                          <a:solidFill>
                            <a:srgbClr val="000000"/>
                          </a:solidFill>
                          <a:effectLst/>
                          <a:latin typeface="Arial" panose="020B0604020202020204" pitchFamily="34" charset="0"/>
                          <a:cs typeface="Arial" panose="020B0604020202020204" pitchFamily="34" charset="0"/>
                        </a:rPr>
                        <a:t>, </a:t>
                      </a:r>
                      <a:r>
                        <a:rPr lang="en-US" sz="1400" b="0" i="0" u="none" strike="noStrike" dirty="0" err="1">
                          <a:solidFill>
                            <a:srgbClr val="000000"/>
                          </a:solidFill>
                          <a:effectLst/>
                          <a:latin typeface="Arial" panose="020B0604020202020204" pitchFamily="34" charset="0"/>
                          <a:cs typeface="Arial" panose="020B0604020202020204" pitchFamily="34" charset="0"/>
                        </a:rPr>
                        <a:t>sau</a:t>
                      </a:r>
                      <a:r>
                        <a:rPr lang="en-US" sz="1400" b="0" i="0" u="none" strike="noStrike" dirty="0">
                          <a:solidFill>
                            <a:srgbClr val="000000"/>
                          </a:solidFill>
                          <a:effectLst/>
                          <a:latin typeface="Arial" panose="020B0604020202020204" pitchFamily="34" charset="0"/>
                          <a:cs typeface="Arial" panose="020B0604020202020204" pitchFamily="34" charset="0"/>
                        </a:rPr>
                        <a:t> </a:t>
                      </a:r>
                      <a:r>
                        <a:rPr lang="en-US" sz="1400" b="0" i="0" u="none" strike="noStrike" dirty="0" err="1">
                          <a:solidFill>
                            <a:srgbClr val="000000"/>
                          </a:solidFill>
                          <a:effectLst/>
                          <a:latin typeface="Arial" panose="020B0604020202020204" pitchFamily="34" charset="0"/>
                          <a:cs typeface="Arial" panose="020B0604020202020204" pitchFamily="34" charset="0"/>
                        </a:rPr>
                        <a:t>đó</a:t>
                      </a:r>
                      <a:r>
                        <a:rPr lang="en-US" sz="1400" b="0" i="0" u="none" strike="noStrike" dirty="0">
                          <a:solidFill>
                            <a:srgbClr val="000000"/>
                          </a:solidFill>
                          <a:effectLst/>
                          <a:latin typeface="Arial" panose="020B0604020202020204" pitchFamily="34" charset="0"/>
                          <a:cs typeface="Arial" panose="020B0604020202020204" pitchFamily="34" charset="0"/>
                        </a:rPr>
                        <a:t> 6 </a:t>
                      </a:r>
                      <a:r>
                        <a:rPr lang="en-US" sz="1400" b="0" i="0" u="none" strike="noStrike" dirty="0" err="1">
                          <a:solidFill>
                            <a:srgbClr val="000000"/>
                          </a:solidFill>
                          <a:effectLst/>
                          <a:latin typeface="Arial" panose="020B0604020202020204" pitchFamily="34" charset="0"/>
                          <a:cs typeface="Arial" panose="020B0604020202020204" pitchFamily="34" charset="0"/>
                        </a:rPr>
                        <a:t>tháng</a:t>
                      </a:r>
                      <a:r>
                        <a:rPr lang="en-US" sz="1400" b="0" i="0" u="none" strike="noStrike" dirty="0">
                          <a:solidFill>
                            <a:srgbClr val="000000"/>
                          </a:solidFill>
                          <a:effectLst/>
                          <a:latin typeface="Arial" panose="020B0604020202020204" pitchFamily="34" charset="0"/>
                          <a:cs typeface="Arial" panose="020B0604020202020204" pitchFamily="34" charset="0"/>
                        </a:rPr>
                        <a:t> </a:t>
                      </a:r>
                      <a:r>
                        <a:rPr lang="en-US" sz="1400" b="0" i="0" u="none" strike="noStrike" dirty="0" err="1">
                          <a:solidFill>
                            <a:srgbClr val="000000"/>
                          </a:solidFill>
                          <a:effectLst/>
                          <a:latin typeface="Arial" panose="020B0604020202020204" pitchFamily="34" charset="0"/>
                          <a:cs typeface="Arial" panose="020B0604020202020204" pitchFamily="34" charset="0"/>
                        </a:rPr>
                        <a:t>sau</a:t>
                      </a:r>
                      <a:r>
                        <a:rPr lang="en-US" sz="1400" b="0" i="0" u="none" strike="noStrike" dirty="0">
                          <a:solidFill>
                            <a:srgbClr val="000000"/>
                          </a:solidFill>
                          <a:effectLst/>
                          <a:latin typeface="Arial" panose="020B0604020202020204" pitchFamily="34" charset="0"/>
                          <a:cs typeface="Arial" panose="020B0604020202020204" pitchFamily="34" charset="0"/>
                        </a:rPr>
                        <a:t> </a:t>
                      </a:r>
                      <a:r>
                        <a:rPr lang="en-US" sz="1400" b="0" i="0" u="none" strike="noStrike" dirty="0" err="1">
                          <a:solidFill>
                            <a:srgbClr val="000000"/>
                          </a:solidFill>
                          <a:effectLst/>
                          <a:latin typeface="Arial" panose="020B0604020202020204" pitchFamily="34" charset="0"/>
                          <a:cs typeface="Arial" panose="020B0604020202020204" pitchFamily="34" charset="0"/>
                        </a:rPr>
                        <a:t>nhắc</a:t>
                      </a:r>
                      <a:r>
                        <a:rPr lang="en-US" sz="1400" b="0" i="0" u="none" strike="noStrike" dirty="0">
                          <a:solidFill>
                            <a:srgbClr val="000000"/>
                          </a:solidFill>
                          <a:effectLst/>
                          <a:latin typeface="Arial" panose="020B0604020202020204" pitchFamily="34" charset="0"/>
                          <a:cs typeface="Arial" panose="020B0604020202020204" pitchFamily="34" charset="0"/>
                        </a:rPr>
                        <a:t> </a:t>
                      </a:r>
                      <a:r>
                        <a:rPr lang="en-US" sz="1400" b="0" i="0" u="none" strike="noStrike" dirty="0" err="1">
                          <a:solidFill>
                            <a:srgbClr val="000000"/>
                          </a:solidFill>
                          <a:effectLst/>
                          <a:latin typeface="Arial" panose="020B0604020202020204" pitchFamily="34" charset="0"/>
                          <a:cs typeface="Arial" panose="020B0604020202020204" pitchFamily="34" charset="0"/>
                        </a:rPr>
                        <a:t>lại</a:t>
                      </a:r>
                      <a:r>
                        <a:rPr lang="en-US" sz="1400" b="0" i="0" u="none" strike="noStrike" dirty="0">
                          <a:solidFill>
                            <a:srgbClr val="000000"/>
                          </a:solidFill>
                          <a:effectLst/>
                          <a:latin typeface="Arial" panose="020B0604020202020204" pitchFamily="34" charset="0"/>
                          <a:cs typeface="Arial" panose="020B0604020202020204" pitchFamily="34" charset="0"/>
                        </a:rPr>
                        <a:t> </a:t>
                      </a:r>
                      <a:r>
                        <a:rPr lang="en-US" sz="1400" b="0" i="0" u="none" strike="noStrike" dirty="0" err="1">
                          <a:solidFill>
                            <a:srgbClr val="000000"/>
                          </a:solidFill>
                          <a:effectLst/>
                          <a:latin typeface="Arial" panose="020B0604020202020204" pitchFamily="34" charset="0"/>
                          <a:cs typeface="Arial" panose="020B0604020202020204" pitchFamily="34" charset="0"/>
                        </a:rPr>
                        <a:t>và</a:t>
                      </a:r>
                      <a:r>
                        <a:rPr lang="en-US" sz="1400" b="0" i="0" u="none" strike="noStrike" dirty="0">
                          <a:solidFill>
                            <a:srgbClr val="000000"/>
                          </a:solidFill>
                          <a:effectLst/>
                          <a:latin typeface="Arial" panose="020B0604020202020204" pitchFamily="34" charset="0"/>
                          <a:cs typeface="Arial" panose="020B0604020202020204" pitchFamily="34" charset="0"/>
                        </a:rPr>
                        <a:t> </a:t>
                      </a:r>
                      <a:r>
                        <a:rPr lang="en-US" sz="1400" b="0" i="0" u="none" strike="noStrike" dirty="0" err="1">
                          <a:solidFill>
                            <a:srgbClr val="000000"/>
                          </a:solidFill>
                          <a:effectLst/>
                          <a:latin typeface="Arial" panose="020B0604020202020204" pitchFamily="34" charset="0"/>
                          <a:cs typeface="Arial" panose="020B0604020202020204" pitchFamily="34" charset="0"/>
                        </a:rPr>
                        <a:t>cứ</a:t>
                      </a:r>
                      <a:r>
                        <a:rPr lang="en-US" sz="1400" b="0" i="0" u="none" strike="noStrike" dirty="0">
                          <a:solidFill>
                            <a:srgbClr val="000000"/>
                          </a:solidFill>
                          <a:effectLst/>
                          <a:latin typeface="Arial" panose="020B0604020202020204" pitchFamily="34" charset="0"/>
                          <a:cs typeface="Arial" panose="020B0604020202020204" pitchFamily="34" charset="0"/>
                        </a:rPr>
                        <a:t> 10 </a:t>
                      </a:r>
                      <a:r>
                        <a:rPr lang="en-US" sz="1400" b="0" i="0" u="none" strike="noStrike" dirty="0" err="1">
                          <a:solidFill>
                            <a:srgbClr val="000000"/>
                          </a:solidFill>
                          <a:effectLst/>
                          <a:latin typeface="Arial" panose="020B0604020202020204" pitchFamily="34" charset="0"/>
                          <a:cs typeface="Arial" panose="020B0604020202020204" pitchFamily="34" charset="0"/>
                        </a:rPr>
                        <a:t>năm</a:t>
                      </a:r>
                      <a:r>
                        <a:rPr lang="en-US" sz="1400" b="0" i="0" u="none" strike="noStrike" dirty="0">
                          <a:solidFill>
                            <a:srgbClr val="000000"/>
                          </a:solidFill>
                          <a:effectLst/>
                          <a:latin typeface="Arial" panose="020B0604020202020204" pitchFamily="34" charset="0"/>
                          <a:cs typeface="Arial" panose="020B0604020202020204" pitchFamily="34" charset="0"/>
                        </a:rPr>
                        <a:t> 1 </a:t>
                      </a:r>
                      <a:r>
                        <a:rPr lang="en-US" sz="1400" b="0" i="0" u="none" strike="noStrike" dirty="0" err="1">
                          <a:solidFill>
                            <a:srgbClr val="000000"/>
                          </a:solidFill>
                          <a:effectLst/>
                          <a:latin typeface="Arial" panose="020B0604020202020204" pitchFamily="34" charset="0"/>
                          <a:cs typeface="Arial" panose="020B0604020202020204" pitchFamily="34" charset="0"/>
                        </a:rPr>
                        <a:t>lần</a:t>
                      </a:r>
                      <a:endParaRPr lang="vi-VN" sz="1400" b="0" i="0" u="none" strike="noStrike" dirty="0">
                        <a:solidFill>
                          <a:srgbClr val="000000"/>
                        </a:solidFill>
                        <a:effectLst/>
                        <a:latin typeface="Arial" panose="020B0604020202020204" pitchFamily="34" charset="0"/>
                        <a:cs typeface="Arial" panose="020B0604020202020204" pitchFamily="34" charset="0"/>
                      </a:endParaRPr>
                    </a:p>
                  </a:txBody>
                  <a:tcPr marL="5696" marR="5696" marT="5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58259232"/>
                  </a:ext>
                </a:extLst>
              </a:tr>
            </a:tbl>
          </a:graphicData>
        </a:graphic>
      </p:graphicFrame>
      <p:sp>
        <p:nvSpPr>
          <p:cNvPr id="3" name="TextBox 2">
            <a:extLst>
              <a:ext uri="{FF2B5EF4-FFF2-40B4-BE49-F238E27FC236}">
                <a16:creationId xmlns:a16="http://schemas.microsoft.com/office/drawing/2014/main" id="{78E687BE-81E6-CC17-560A-B91506F9A2A1}"/>
              </a:ext>
            </a:extLst>
          </p:cNvPr>
          <p:cNvSpPr txBox="1"/>
          <p:nvPr/>
        </p:nvSpPr>
        <p:spPr>
          <a:xfrm>
            <a:off x="498361" y="932786"/>
            <a:ext cx="8190255" cy="600164"/>
          </a:xfrm>
          <a:prstGeom prst="rect">
            <a:avLst/>
          </a:prstGeom>
          <a:noFill/>
        </p:spPr>
        <p:txBody>
          <a:bodyPr wrap="none" rtlCol="0">
            <a:spAutoFit/>
          </a:bodyPr>
          <a:lstStyle/>
          <a:p>
            <a:pPr defTabSz="685800"/>
            <a:r>
              <a:rPr lang="en-US" sz="1650" b="1" dirty="0">
                <a:solidFill>
                  <a:prstClr val="black"/>
                </a:solidFill>
                <a:latin typeface="Arial" pitchFamily="34" charset="0"/>
                <a:cs typeface="Arial" pitchFamily="34" charset="0"/>
              </a:rPr>
              <a:t>LỊCH TIÊM CHỦNG VẮC XIN CÓ CHỨA THÀNH PHẦN BẠCH HẦU TRONG TCMR</a:t>
            </a:r>
          </a:p>
          <a:p>
            <a:pPr defTabSz="685800"/>
            <a:endParaRPr lang="vi-VN" sz="1650" b="1"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94522429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9BB0BA7E-D4F8-C57E-49F9-2A1AFA90A7D4}"/>
              </a:ext>
            </a:extLst>
          </p:cNvPr>
          <p:cNvGraphicFramePr>
            <a:graphicFrameLocks noGrp="1"/>
          </p:cNvGraphicFramePr>
          <p:nvPr/>
        </p:nvGraphicFramePr>
        <p:xfrm>
          <a:off x="58210" y="1288641"/>
          <a:ext cx="9028640" cy="4613971"/>
        </p:xfrm>
        <a:graphic>
          <a:graphicData uri="http://schemas.openxmlformats.org/drawingml/2006/table">
            <a:tbl>
              <a:tblPr/>
              <a:tblGrid>
                <a:gridCol w="376085">
                  <a:extLst>
                    <a:ext uri="{9D8B030D-6E8A-4147-A177-3AD203B41FA5}">
                      <a16:colId xmlns:a16="http://schemas.microsoft.com/office/drawing/2014/main" val="3780552326"/>
                    </a:ext>
                  </a:extLst>
                </a:gridCol>
                <a:gridCol w="913339">
                  <a:extLst>
                    <a:ext uri="{9D8B030D-6E8A-4147-A177-3AD203B41FA5}">
                      <a16:colId xmlns:a16="http://schemas.microsoft.com/office/drawing/2014/main" val="4152720703"/>
                    </a:ext>
                  </a:extLst>
                </a:gridCol>
                <a:gridCol w="1814052">
                  <a:extLst>
                    <a:ext uri="{9D8B030D-6E8A-4147-A177-3AD203B41FA5}">
                      <a16:colId xmlns:a16="http://schemas.microsoft.com/office/drawing/2014/main" val="1928225649"/>
                    </a:ext>
                  </a:extLst>
                </a:gridCol>
                <a:gridCol w="1172497">
                  <a:extLst>
                    <a:ext uri="{9D8B030D-6E8A-4147-A177-3AD203B41FA5}">
                      <a16:colId xmlns:a16="http://schemas.microsoft.com/office/drawing/2014/main" val="412750981"/>
                    </a:ext>
                  </a:extLst>
                </a:gridCol>
                <a:gridCol w="1612040">
                  <a:extLst>
                    <a:ext uri="{9D8B030D-6E8A-4147-A177-3AD203B41FA5}">
                      <a16:colId xmlns:a16="http://schemas.microsoft.com/office/drawing/2014/main" val="2411396419"/>
                    </a:ext>
                  </a:extLst>
                </a:gridCol>
                <a:gridCol w="3140627">
                  <a:extLst>
                    <a:ext uri="{9D8B030D-6E8A-4147-A177-3AD203B41FA5}">
                      <a16:colId xmlns:a16="http://schemas.microsoft.com/office/drawing/2014/main" val="1825418486"/>
                    </a:ext>
                  </a:extLst>
                </a:gridCol>
              </a:tblGrid>
              <a:tr h="402531">
                <a:tc>
                  <a:txBody>
                    <a:bodyPr/>
                    <a:lstStyle/>
                    <a:p>
                      <a:pPr algn="ctr" fontAlgn="ctr"/>
                      <a:r>
                        <a:rPr lang="vi-VN" sz="1200" b="1" i="0" u="none" strike="noStrike" dirty="0">
                          <a:solidFill>
                            <a:srgbClr val="000000"/>
                          </a:solidFill>
                          <a:effectLst/>
                          <a:latin typeface="+mn-lt"/>
                        </a:rPr>
                        <a:t>STT</a:t>
                      </a:r>
                    </a:p>
                  </a:txBody>
                  <a:tcPr marL="5696" marR="5696" marT="5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vi-VN" sz="1200" b="1" i="0" u="none" strike="noStrike" dirty="0">
                          <a:solidFill>
                            <a:srgbClr val="000000"/>
                          </a:solidFill>
                          <a:effectLst/>
                          <a:latin typeface="+mn-lt"/>
                        </a:rPr>
                        <a:t>Tên vắc xin</a:t>
                      </a:r>
                    </a:p>
                  </a:txBody>
                  <a:tcPr marL="5696" marR="5696" marT="5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vi-VN" sz="1200" b="1" i="0" u="none" strike="noStrike" dirty="0">
                          <a:solidFill>
                            <a:srgbClr val="000000"/>
                          </a:solidFill>
                          <a:effectLst/>
                          <a:latin typeface="+mn-lt"/>
                        </a:rPr>
                        <a:t>Phòng các bệnh</a:t>
                      </a:r>
                    </a:p>
                  </a:txBody>
                  <a:tcPr marL="5696" marR="5696" marT="5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vi-VN" sz="1200" b="1" i="0" u="none" strike="noStrike" dirty="0">
                          <a:solidFill>
                            <a:srgbClr val="000000"/>
                          </a:solidFill>
                          <a:effectLst/>
                          <a:latin typeface="+mn-lt"/>
                        </a:rPr>
                        <a:t>Hãng sản xuất</a:t>
                      </a:r>
                    </a:p>
                  </a:txBody>
                  <a:tcPr marL="5696" marR="5696" marT="5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vi-VN" sz="1200" b="1" i="0" u="none" strike="noStrike" dirty="0">
                          <a:solidFill>
                            <a:srgbClr val="000000"/>
                          </a:solidFill>
                          <a:effectLst/>
                          <a:latin typeface="+mn-lt"/>
                        </a:rPr>
                        <a:t>Đối tượng tiêm</a:t>
                      </a:r>
                    </a:p>
                  </a:txBody>
                  <a:tcPr marL="5696" marR="5696" marT="5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vi-VN" sz="1200" b="1" i="0" u="none" strike="noStrike" dirty="0">
                          <a:solidFill>
                            <a:srgbClr val="000000"/>
                          </a:solidFill>
                          <a:effectLst/>
                          <a:latin typeface="+mn-lt"/>
                        </a:rPr>
                        <a:t>Lịch tiêm chủng</a:t>
                      </a:r>
                    </a:p>
                  </a:txBody>
                  <a:tcPr marL="5696" marR="5696" marT="5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374527720"/>
                  </a:ext>
                </a:extLst>
              </a:tr>
              <a:tr h="602421">
                <a:tc>
                  <a:txBody>
                    <a:bodyPr/>
                    <a:lstStyle/>
                    <a:p>
                      <a:pPr algn="ctr" fontAlgn="ctr"/>
                      <a:r>
                        <a:rPr lang="en-US" sz="1200" b="0" i="0" u="none" strike="noStrike" dirty="0">
                          <a:solidFill>
                            <a:srgbClr val="000000"/>
                          </a:solidFill>
                          <a:effectLst/>
                          <a:latin typeface="+mn-lt"/>
                        </a:rPr>
                        <a:t>1</a:t>
                      </a:r>
                      <a:endParaRPr lang="vi-VN" sz="1200" b="0" i="0" u="none" strike="noStrike" dirty="0">
                        <a:solidFill>
                          <a:srgbClr val="000000"/>
                        </a:solidFill>
                        <a:effectLst/>
                        <a:latin typeface="+mn-lt"/>
                      </a:endParaRPr>
                    </a:p>
                  </a:txBody>
                  <a:tcPr marL="5696" marR="5696" marT="5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dirty="0">
                          <a:solidFill>
                            <a:srgbClr val="000000"/>
                          </a:solidFill>
                          <a:effectLst/>
                          <a:latin typeface="+mn-lt"/>
                        </a:rPr>
                        <a:t>Hexaxim</a:t>
                      </a:r>
                    </a:p>
                  </a:txBody>
                  <a:tcPr marL="5696" marR="5696" marT="5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en-US" sz="1200" b="0" i="0" u="none" strike="noStrike" dirty="0">
                          <a:solidFill>
                            <a:srgbClr val="000000"/>
                          </a:solidFill>
                          <a:effectLst/>
                          <a:latin typeface="+mn-lt"/>
                        </a:rPr>
                        <a:t> </a:t>
                      </a:r>
                      <a:r>
                        <a:rPr lang="vi-VN" sz="1200" b="0" i="0" u="none" strike="noStrike" dirty="0">
                          <a:solidFill>
                            <a:srgbClr val="000000"/>
                          </a:solidFill>
                          <a:effectLst/>
                          <a:latin typeface="+mn-lt"/>
                        </a:rPr>
                        <a:t>6 bệnh: bạch hầu, ho gà, uốn ván, bại liệt, viêm gan B, HiB</a:t>
                      </a:r>
                    </a:p>
                  </a:txBody>
                  <a:tcPr marL="5696" marR="5696" marT="5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dirty="0">
                          <a:solidFill>
                            <a:srgbClr val="000000"/>
                          </a:solidFill>
                          <a:effectLst/>
                          <a:latin typeface="+mn-lt"/>
                        </a:rPr>
                        <a:t>Pháp/Sanofi</a:t>
                      </a:r>
                    </a:p>
                  </a:txBody>
                  <a:tcPr marL="5696" marR="5696" marT="5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dirty="0">
                          <a:solidFill>
                            <a:srgbClr val="000000"/>
                          </a:solidFill>
                          <a:effectLst/>
                          <a:latin typeface="+mn-lt"/>
                        </a:rPr>
                        <a:t>6 tuần đến </a:t>
                      </a:r>
                      <a:br>
                        <a:rPr lang="vi-VN" sz="1200" b="0" i="0" u="none" strike="noStrike" dirty="0">
                          <a:solidFill>
                            <a:srgbClr val="000000"/>
                          </a:solidFill>
                          <a:effectLst/>
                          <a:latin typeface="+mn-lt"/>
                        </a:rPr>
                      </a:br>
                      <a:r>
                        <a:rPr lang="vi-VN" sz="1200" b="0" i="0" u="none" strike="noStrike" dirty="0">
                          <a:solidFill>
                            <a:srgbClr val="000000"/>
                          </a:solidFill>
                          <a:effectLst/>
                          <a:latin typeface="+mn-lt"/>
                        </a:rPr>
                        <a:t>dưới 2 tuổi</a:t>
                      </a:r>
                    </a:p>
                  </a:txBody>
                  <a:tcPr marL="5696" marR="5696" marT="5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l" fontAlgn="ctr"/>
                      <a:r>
                        <a:rPr lang="en-US" sz="1200" b="0" i="0" u="none" strike="noStrike" dirty="0">
                          <a:solidFill>
                            <a:srgbClr val="000000"/>
                          </a:solidFill>
                          <a:effectLst/>
                          <a:latin typeface="+mn-lt"/>
                        </a:rPr>
                        <a:t>-</a:t>
                      </a:r>
                      <a:r>
                        <a:rPr lang="vi-VN" sz="1200" b="0" i="0" u="none" strike="noStrike" dirty="0">
                          <a:solidFill>
                            <a:srgbClr val="000000"/>
                          </a:solidFill>
                          <a:effectLst/>
                          <a:latin typeface="+mn-lt"/>
                        </a:rPr>
                        <a:t>Lịch cơ bản: tiêm 3 mũi cách nhau 1 tháng</a:t>
                      </a:r>
                      <a:br>
                        <a:rPr lang="vi-VN" sz="1200" b="0" i="0" u="none" strike="noStrike" dirty="0">
                          <a:solidFill>
                            <a:srgbClr val="000000"/>
                          </a:solidFill>
                          <a:effectLst/>
                          <a:latin typeface="+mn-lt"/>
                        </a:rPr>
                      </a:br>
                      <a:r>
                        <a:rPr lang="en-US" sz="1200" b="0" i="0" u="none" strike="noStrike" dirty="0">
                          <a:solidFill>
                            <a:srgbClr val="000000"/>
                          </a:solidFill>
                          <a:effectLst/>
                          <a:latin typeface="+mn-lt"/>
                        </a:rPr>
                        <a:t>-</a:t>
                      </a:r>
                      <a:r>
                        <a:rPr lang="vi-VN" sz="1200" b="0" i="0" u="none" strike="noStrike" dirty="0">
                          <a:solidFill>
                            <a:srgbClr val="000000"/>
                          </a:solidFill>
                          <a:effectLst/>
                          <a:latin typeface="+mn-lt"/>
                        </a:rPr>
                        <a:t>Nhắc lại: tiêm cách mũi 3 ít nhất 6 tháng </a:t>
                      </a:r>
                    </a:p>
                  </a:txBody>
                  <a:tcPr marL="5696" marR="5696" marT="5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05839956"/>
                  </a:ext>
                </a:extLst>
              </a:tr>
              <a:tr h="602421">
                <a:tc>
                  <a:txBody>
                    <a:bodyPr/>
                    <a:lstStyle/>
                    <a:p>
                      <a:pPr algn="ctr" fontAlgn="ctr"/>
                      <a:r>
                        <a:rPr lang="en-US" sz="1200" b="0" i="0" u="none" strike="noStrike" dirty="0">
                          <a:solidFill>
                            <a:srgbClr val="000000"/>
                          </a:solidFill>
                          <a:effectLst/>
                          <a:latin typeface="+mn-lt"/>
                        </a:rPr>
                        <a:t>2</a:t>
                      </a:r>
                      <a:endParaRPr lang="vi-VN" sz="1200" b="0" i="0" u="none" strike="noStrike" dirty="0">
                        <a:solidFill>
                          <a:srgbClr val="000000"/>
                        </a:solidFill>
                        <a:effectLst/>
                        <a:latin typeface="+mn-lt"/>
                      </a:endParaRPr>
                    </a:p>
                  </a:txBody>
                  <a:tcPr marL="5696" marR="5696" marT="5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dirty="0">
                          <a:solidFill>
                            <a:srgbClr val="000000"/>
                          </a:solidFill>
                          <a:effectLst/>
                          <a:latin typeface="+mn-lt"/>
                        </a:rPr>
                        <a:t>Pentaxim</a:t>
                      </a:r>
                    </a:p>
                  </a:txBody>
                  <a:tcPr marL="5696" marR="5696" marT="5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vi-VN" sz="1200" b="0" i="0" u="none" strike="noStrike" dirty="0">
                          <a:solidFill>
                            <a:srgbClr val="000000"/>
                          </a:solidFill>
                          <a:effectLst/>
                          <a:latin typeface="+mn-lt"/>
                        </a:rPr>
                        <a:t>5 bệnh: bạch hầu, ho gà, uốn ván, bại liệt, HiB</a:t>
                      </a:r>
                    </a:p>
                  </a:txBody>
                  <a:tcPr marL="5696" marR="5696" marT="5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dirty="0">
                          <a:solidFill>
                            <a:srgbClr val="000000"/>
                          </a:solidFill>
                          <a:effectLst/>
                          <a:latin typeface="+mn-lt"/>
                        </a:rPr>
                        <a:t>Pháp/Sanofi</a:t>
                      </a:r>
                    </a:p>
                  </a:txBody>
                  <a:tcPr marL="5696" marR="5696" marT="5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dirty="0">
                          <a:solidFill>
                            <a:srgbClr val="000000"/>
                          </a:solidFill>
                          <a:effectLst/>
                          <a:latin typeface="+mn-lt"/>
                        </a:rPr>
                        <a:t>2 tháng đến </a:t>
                      </a:r>
                      <a:br>
                        <a:rPr lang="vi-VN" sz="1200" b="0" i="0" u="none" strike="noStrike" dirty="0">
                          <a:solidFill>
                            <a:srgbClr val="000000"/>
                          </a:solidFill>
                          <a:effectLst/>
                          <a:latin typeface="+mn-lt"/>
                        </a:rPr>
                      </a:br>
                      <a:r>
                        <a:rPr lang="vi-VN" sz="1200" b="0" i="0" u="none" strike="noStrike" dirty="0">
                          <a:solidFill>
                            <a:srgbClr val="000000"/>
                          </a:solidFill>
                          <a:effectLst/>
                          <a:latin typeface="+mn-lt"/>
                        </a:rPr>
                        <a:t>2 tuổi</a:t>
                      </a:r>
                    </a:p>
                  </a:txBody>
                  <a:tcPr marL="5696" marR="5696" marT="5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l" fontAlgn="ctr"/>
                      <a:r>
                        <a:rPr lang="en-US" sz="1200" b="0" i="0" u="none" strike="noStrike" dirty="0">
                          <a:solidFill>
                            <a:srgbClr val="000000"/>
                          </a:solidFill>
                          <a:effectLst/>
                          <a:latin typeface="+mn-lt"/>
                        </a:rPr>
                        <a:t>-</a:t>
                      </a:r>
                      <a:r>
                        <a:rPr lang="vi-VN" sz="1200" b="0" i="0" u="none" strike="noStrike" dirty="0">
                          <a:solidFill>
                            <a:srgbClr val="000000"/>
                          </a:solidFill>
                          <a:effectLst/>
                          <a:latin typeface="+mn-lt"/>
                        </a:rPr>
                        <a:t>Lịch cơ bản: tiêm 3 mũi cách nhau 1 tháng</a:t>
                      </a:r>
                      <a:br>
                        <a:rPr lang="vi-VN" sz="1200" b="0" i="0" u="none" strike="noStrike" dirty="0">
                          <a:solidFill>
                            <a:srgbClr val="000000"/>
                          </a:solidFill>
                          <a:effectLst/>
                          <a:latin typeface="+mn-lt"/>
                        </a:rPr>
                      </a:br>
                      <a:r>
                        <a:rPr lang="en-US" sz="1200" b="0" i="0" u="none" strike="noStrike" dirty="0">
                          <a:solidFill>
                            <a:srgbClr val="000000"/>
                          </a:solidFill>
                          <a:effectLst/>
                          <a:latin typeface="+mn-lt"/>
                        </a:rPr>
                        <a:t>-</a:t>
                      </a:r>
                      <a:r>
                        <a:rPr lang="vi-VN" sz="1200" b="0" i="0" u="none" strike="noStrike" dirty="0">
                          <a:solidFill>
                            <a:srgbClr val="000000"/>
                          </a:solidFill>
                          <a:effectLst/>
                          <a:latin typeface="+mn-lt"/>
                        </a:rPr>
                        <a:t>Nhắc lại: tiêm trong năm tuổi thứ 2.</a:t>
                      </a:r>
                    </a:p>
                  </a:txBody>
                  <a:tcPr marL="5696" marR="5696" marT="5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99418426"/>
                  </a:ext>
                </a:extLst>
              </a:tr>
              <a:tr h="602421">
                <a:tc>
                  <a:txBody>
                    <a:bodyPr/>
                    <a:lstStyle/>
                    <a:p>
                      <a:pPr algn="ctr" fontAlgn="ctr"/>
                      <a:r>
                        <a:rPr lang="en-US" sz="1200" b="0" i="0" u="none" strike="noStrike" dirty="0">
                          <a:solidFill>
                            <a:srgbClr val="000000"/>
                          </a:solidFill>
                          <a:effectLst/>
                          <a:latin typeface="+mn-lt"/>
                        </a:rPr>
                        <a:t>3</a:t>
                      </a:r>
                      <a:endParaRPr lang="vi-VN" sz="1200" b="0" i="0" u="none" strike="noStrike" dirty="0">
                        <a:solidFill>
                          <a:srgbClr val="000000"/>
                        </a:solidFill>
                        <a:effectLst/>
                        <a:latin typeface="+mn-lt"/>
                      </a:endParaRPr>
                    </a:p>
                  </a:txBody>
                  <a:tcPr marL="5696" marR="5696" marT="5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dirty="0">
                          <a:solidFill>
                            <a:srgbClr val="000000"/>
                          </a:solidFill>
                          <a:effectLst/>
                          <a:latin typeface="+mn-lt"/>
                        </a:rPr>
                        <a:t>Infanrix Hexa</a:t>
                      </a:r>
                    </a:p>
                  </a:txBody>
                  <a:tcPr marL="5696" marR="5696" marT="5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b"/>
                      <a:r>
                        <a:rPr lang="en-US" sz="1200" b="0" i="0" u="none" strike="noStrike" dirty="0">
                          <a:solidFill>
                            <a:srgbClr val="000000"/>
                          </a:solidFill>
                          <a:effectLst/>
                          <a:latin typeface="+mn-lt"/>
                        </a:rPr>
                        <a:t> </a:t>
                      </a:r>
                      <a:r>
                        <a:rPr lang="vi-VN" sz="1200" b="0" i="0" u="none" strike="noStrike" dirty="0">
                          <a:solidFill>
                            <a:srgbClr val="000000"/>
                          </a:solidFill>
                          <a:effectLst/>
                          <a:latin typeface="+mn-lt"/>
                        </a:rPr>
                        <a:t>6 bệnh: bạch hầu, ho gà, uốn ván, bại liệt, viêm gan B, HiB</a:t>
                      </a:r>
                    </a:p>
                  </a:txBody>
                  <a:tcPr marL="5696" marR="5696" marT="56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dirty="0">
                          <a:solidFill>
                            <a:srgbClr val="000000"/>
                          </a:solidFill>
                          <a:effectLst/>
                          <a:latin typeface="+mn-lt"/>
                        </a:rPr>
                        <a:t>BỈ/GSK</a:t>
                      </a:r>
                    </a:p>
                  </a:txBody>
                  <a:tcPr marL="5696" marR="5696" marT="5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dirty="0">
                          <a:solidFill>
                            <a:srgbClr val="000000"/>
                          </a:solidFill>
                          <a:effectLst/>
                          <a:latin typeface="+mn-lt"/>
                        </a:rPr>
                        <a:t>6 tuần đến</a:t>
                      </a:r>
                      <a:br>
                        <a:rPr lang="vi-VN" sz="1200" b="0" i="0" u="none" strike="noStrike" dirty="0">
                          <a:solidFill>
                            <a:srgbClr val="000000"/>
                          </a:solidFill>
                          <a:effectLst/>
                          <a:latin typeface="+mn-lt"/>
                        </a:rPr>
                      </a:br>
                      <a:r>
                        <a:rPr lang="vi-VN" sz="1200" b="0" i="0" u="none" strike="noStrike" dirty="0">
                          <a:solidFill>
                            <a:srgbClr val="000000"/>
                          </a:solidFill>
                          <a:effectLst/>
                          <a:latin typeface="+mn-lt"/>
                        </a:rPr>
                        <a:t>dưới 2 tuổi</a:t>
                      </a:r>
                    </a:p>
                  </a:txBody>
                  <a:tcPr marL="5696" marR="5696" marT="5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l" fontAlgn="ctr"/>
                      <a:r>
                        <a:rPr lang="en-US" sz="1200" b="0" i="0" u="none" strike="noStrike" dirty="0">
                          <a:solidFill>
                            <a:srgbClr val="000000"/>
                          </a:solidFill>
                          <a:effectLst/>
                          <a:latin typeface="+mn-lt"/>
                        </a:rPr>
                        <a:t>-</a:t>
                      </a:r>
                      <a:r>
                        <a:rPr lang="vi-VN" sz="1200" b="0" i="0" u="none" strike="noStrike" dirty="0">
                          <a:solidFill>
                            <a:srgbClr val="000000"/>
                          </a:solidFill>
                          <a:effectLst/>
                          <a:latin typeface="+mn-lt"/>
                        </a:rPr>
                        <a:t>Lịch cơ bản: tiêm 3 mũi cách nhau 1 tháng</a:t>
                      </a:r>
                      <a:br>
                        <a:rPr lang="vi-VN" sz="1200" b="0" i="0" u="none" strike="noStrike" dirty="0">
                          <a:solidFill>
                            <a:srgbClr val="000000"/>
                          </a:solidFill>
                          <a:effectLst/>
                          <a:latin typeface="+mn-lt"/>
                        </a:rPr>
                      </a:br>
                      <a:r>
                        <a:rPr lang="en-US" sz="1200" b="0" i="0" u="none" strike="noStrike" dirty="0">
                          <a:solidFill>
                            <a:srgbClr val="000000"/>
                          </a:solidFill>
                          <a:effectLst/>
                          <a:latin typeface="+mn-lt"/>
                        </a:rPr>
                        <a:t>-</a:t>
                      </a:r>
                      <a:r>
                        <a:rPr lang="vi-VN" sz="1200" b="0" i="0" u="none" strike="noStrike" dirty="0">
                          <a:solidFill>
                            <a:srgbClr val="000000"/>
                          </a:solidFill>
                          <a:effectLst/>
                          <a:latin typeface="+mn-lt"/>
                        </a:rPr>
                        <a:t>Nhắc lại: tiêm cách mũi 3 ít nhất 6 tháng </a:t>
                      </a:r>
                    </a:p>
                  </a:txBody>
                  <a:tcPr marL="5696" marR="5696" marT="5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97661009"/>
                  </a:ext>
                </a:extLst>
              </a:tr>
              <a:tr h="602421">
                <a:tc>
                  <a:txBody>
                    <a:bodyPr/>
                    <a:lstStyle/>
                    <a:p>
                      <a:pPr algn="ctr" fontAlgn="ctr"/>
                      <a:r>
                        <a:rPr lang="en-US" sz="1200" b="0" i="0" u="none" strike="noStrike" dirty="0">
                          <a:solidFill>
                            <a:srgbClr val="000000"/>
                          </a:solidFill>
                          <a:effectLst/>
                          <a:latin typeface="+mn-lt"/>
                        </a:rPr>
                        <a:t>4</a:t>
                      </a:r>
                      <a:endParaRPr lang="vi-VN" sz="1200" b="0" i="0" u="none" strike="noStrike" dirty="0">
                        <a:solidFill>
                          <a:srgbClr val="000000"/>
                        </a:solidFill>
                        <a:effectLst/>
                        <a:latin typeface="+mn-lt"/>
                      </a:endParaRPr>
                    </a:p>
                  </a:txBody>
                  <a:tcPr marL="5696" marR="5696" marT="5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dirty="0">
                          <a:solidFill>
                            <a:srgbClr val="000000"/>
                          </a:solidFill>
                          <a:effectLst/>
                          <a:latin typeface="+mn-lt"/>
                        </a:rPr>
                        <a:t>Tetraxim</a:t>
                      </a:r>
                    </a:p>
                  </a:txBody>
                  <a:tcPr marL="5696" marR="5696" marT="5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vi-VN" sz="1200" b="0" i="0" u="none" strike="noStrike" dirty="0">
                          <a:solidFill>
                            <a:srgbClr val="000000"/>
                          </a:solidFill>
                          <a:effectLst/>
                          <a:latin typeface="+mn-lt"/>
                        </a:rPr>
                        <a:t>4 bệnh: bạch hầu, ho gà, uốn ván, bại liệt</a:t>
                      </a:r>
                    </a:p>
                  </a:txBody>
                  <a:tcPr marL="5696" marR="5696" marT="5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dirty="0">
                          <a:solidFill>
                            <a:srgbClr val="000000"/>
                          </a:solidFill>
                          <a:effectLst/>
                          <a:latin typeface="+mn-lt"/>
                        </a:rPr>
                        <a:t>Pháp/Sanofi</a:t>
                      </a:r>
                    </a:p>
                  </a:txBody>
                  <a:tcPr marL="5696" marR="5696" marT="5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dirty="0">
                          <a:solidFill>
                            <a:srgbClr val="000000"/>
                          </a:solidFill>
                          <a:effectLst/>
                          <a:latin typeface="+mn-lt"/>
                        </a:rPr>
                        <a:t>2 tháng đến 13 tuổi</a:t>
                      </a:r>
                    </a:p>
                  </a:txBody>
                  <a:tcPr marL="5696" marR="5696" marT="5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l" fontAlgn="ctr"/>
                      <a:r>
                        <a:rPr lang="en-US" sz="1200" b="0" i="0" u="none" strike="noStrike" dirty="0">
                          <a:solidFill>
                            <a:srgbClr val="000000"/>
                          </a:solidFill>
                          <a:effectLst/>
                          <a:latin typeface="+mn-lt"/>
                        </a:rPr>
                        <a:t>-</a:t>
                      </a:r>
                      <a:r>
                        <a:rPr lang="vi-VN" sz="1200" b="0" i="0" u="none" strike="noStrike" dirty="0">
                          <a:solidFill>
                            <a:srgbClr val="000000"/>
                          </a:solidFill>
                          <a:effectLst/>
                          <a:latin typeface="+mn-lt"/>
                        </a:rPr>
                        <a:t>Lịch cơ bản: tiêm 3 mũi cách nhau 1 tháng</a:t>
                      </a:r>
                      <a:br>
                        <a:rPr lang="vi-VN" sz="1200" b="0" i="0" u="none" strike="noStrike" dirty="0">
                          <a:solidFill>
                            <a:srgbClr val="000000"/>
                          </a:solidFill>
                          <a:effectLst/>
                          <a:latin typeface="+mn-lt"/>
                        </a:rPr>
                      </a:br>
                      <a:r>
                        <a:rPr lang="en-US" sz="1200" b="0" i="0" u="none" strike="noStrike" dirty="0">
                          <a:solidFill>
                            <a:srgbClr val="000000"/>
                          </a:solidFill>
                          <a:effectLst/>
                          <a:latin typeface="+mn-lt"/>
                        </a:rPr>
                        <a:t>-</a:t>
                      </a:r>
                      <a:r>
                        <a:rPr lang="vi-VN" sz="1200" b="0" i="0" u="none" strike="noStrike" dirty="0">
                          <a:solidFill>
                            <a:srgbClr val="000000"/>
                          </a:solidFill>
                          <a:effectLst/>
                          <a:latin typeface="+mn-lt"/>
                        </a:rPr>
                        <a:t>Nhắc lại: tiêm cách mũi 3 ít nhất 1 năm </a:t>
                      </a:r>
                    </a:p>
                  </a:txBody>
                  <a:tcPr marL="5696" marR="5696" marT="5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24688910"/>
                  </a:ext>
                </a:extLst>
              </a:tr>
              <a:tr h="602421">
                <a:tc>
                  <a:txBody>
                    <a:bodyPr/>
                    <a:lstStyle/>
                    <a:p>
                      <a:pPr algn="ctr" fontAlgn="ctr"/>
                      <a:r>
                        <a:rPr lang="en-US" sz="1200" b="0" i="0" u="none" strike="noStrike" dirty="0">
                          <a:solidFill>
                            <a:srgbClr val="000000"/>
                          </a:solidFill>
                          <a:effectLst/>
                          <a:latin typeface="+mn-lt"/>
                        </a:rPr>
                        <a:t>5</a:t>
                      </a:r>
                      <a:endParaRPr lang="vi-VN" sz="1200" b="0" i="0" u="none" strike="noStrike" dirty="0">
                        <a:solidFill>
                          <a:srgbClr val="000000"/>
                        </a:solidFill>
                        <a:effectLst/>
                        <a:latin typeface="+mn-lt"/>
                      </a:endParaRPr>
                    </a:p>
                  </a:txBody>
                  <a:tcPr marL="5696" marR="5696" marT="5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dirty="0">
                          <a:solidFill>
                            <a:srgbClr val="000000"/>
                          </a:solidFill>
                          <a:effectLst/>
                          <a:latin typeface="+mn-lt"/>
                        </a:rPr>
                        <a:t>Adacel</a:t>
                      </a:r>
                    </a:p>
                  </a:txBody>
                  <a:tcPr marL="5696" marR="5696" marT="5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vi-VN" sz="1200" b="0" i="0" u="none" strike="noStrike" dirty="0">
                          <a:solidFill>
                            <a:srgbClr val="000000"/>
                          </a:solidFill>
                          <a:effectLst/>
                          <a:latin typeface="+mn-lt"/>
                        </a:rPr>
                        <a:t>3 bệnh: bạch hầu, ho gà, uốn ván</a:t>
                      </a:r>
                    </a:p>
                  </a:txBody>
                  <a:tcPr marL="5696" marR="5696" marT="5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dirty="0">
                          <a:solidFill>
                            <a:srgbClr val="000000"/>
                          </a:solidFill>
                          <a:effectLst/>
                          <a:latin typeface="+mn-lt"/>
                        </a:rPr>
                        <a:t>Canada/Sanofi</a:t>
                      </a:r>
                    </a:p>
                  </a:txBody>
                  <a:tcPr marL="5696" marR="5696" marT="5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dirty="0">
                          <a:solidFill>
                            <a:srgbClr val="000000"/>
                          </a:solidFill>
                          <a:effectLst/>
                          <a:latin typeface="+mn-lt"/>
                        </a:rPr>
                        <a:t>4 tuổi đến </a:t>
                      </a:r>
                      <a:br>
                        <a:rPr lang="vi-VN" sz="1200" b="0" i="0" u="none" strike="noStrike" dirty="0">
                          <a:solidFill>
                            <a:srgbClr val="000000"/>
                          </a:solidFill>
                          <a:effectLst/>
                          <a:latin typeface="+mn-lt"/>
                        </a:rPr>
                      </a:br>
                      <a:r>
                        <a:rPr lang="vi-VN" sz="1200" b="0" i="0" u="none" strike="noStrike" dirty="0">
                          <a:solidFill>
                            <a:srgbClr val="000000"/>
                          </a:solidFill>
                          <a:effectLst/>
                          <a:latin typeface="+mn-lt"/>
                        </a:rPr>
                        <a:t>64 tuổi</a:t>
                      </a:r>
                    </a:p>
                  </a:txBody>
                  <a:tcPr marL="5696" marR="5696" marT="5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l" fontAlgn="ctr"/>
                      <a:r>
                        <a:rPr lang="en-US" sz="1200" b="0" i="0" u="none" strike="noStrike" dirty="0">
                          <a:solidFill>
                            <a:srgbClr val="000000"/>
                          </a:solidFill>
                          <a:effectLst/>
                          <a:latin typeface="+mn-lt"/>
                        </a:rPr>
                        <a:t>-</a:t>
                      </a:r>
                      <a:r>
                        <a:rPr lang="vi-VN" sz="1200" b="0" i="0" u="none" strike="noStrike" dirty="0">
                          <a:solidFill>
                            <a:srgbClr val="000000"/>
                          </a:solidFill>
                          <a:effectLst/>
                          <a:latin typeface="+mn-lt"/>
                        </a:rPr>
                        <a:t>Tiêm mũi nhắc lại sau lịch cơ bản </a:t>
                      </a:r>
                      <a:br>
                        <a:rPr lang="vi-VN" sz="1200" b="0" i="0" u="none" strike="noStrike" dirty="0">
                          <a:solidFill>
                            <a:srgbClr val="000000"/>
                          </a:solidFill>
                          <a:effectLst/>
                          <a:latin typeface="+mn-lt"/>
                        </a:rPr>
                      </a:br>
                      <a:r>
                        <a:rPr lang="en-US" sz="1200" b="0" i="0" u="none" strike="noStrike" dirty="0">
                          <a:solidFill>
                            <a:srgbClr val="000000"/>
                          </a:solidFill>
                          <a:effectLst/>
                          <a:latin typeface="+mn-lt"/>
                        </a:rPr>
                        <a:t>-N</a:t>
                      </a:r>
                      <a:r>
                        <a:rPr lang="vi-VN" sz="1200" b="0" i="0" u="none" strike="noStrike" dirty="0">
                          <a:solidFill>
                            <a:srgbClr val="000000"/>
                          </a:solidFill>
                          <a:effectLst/>
                          <a:latin typeface="+mn-lt"/>
                        </a:rPr>
                        <a:t>hắc lại tăng cường miễm dịch sau 5-10 năm</a:t>
                      </a:r>
                    </a:p>
                  </a:txBody>
                  <a:tcPr marL="5696" marR="5696" marT="5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04662322"/>
                  </a:ext>
                </a:extLst>
              </a:tr>
              <a:tr h="1199335">
                <a:tc>
                  <a:txBody>
                    <a:bodyPr/>
                    <a:lstStyle/>
                    <a:p>
                      <a:pPr algn="ctr" fontAlgn="ctr"/>
                      <a:r>
                        <a:rPr lang="en-US" sz="1200" b="0" i="0" u="none" strike="noStrike" dirty="0">
                          <a:solidFill>
                            <a:srgbClr val="000000"/>
                          </a:solidFill>
                          <a:effectLst/>
                          <a:latin typeface="+mn-lt"/>
                        </a:rPr>
                        <a:t>6</a:t>
                      </a:r>
                      <a:endParaRPr lang="vi-VN" sz="1200" b="0" i="0" u="none" strike="noStrike" dirty="0">
                        <a:solidFill>
                          <a:srgbClr val="000000"/>
                        </a:solidFill>
                        <a:effectLst/>
                        <a:latin typeface="+mn-lt"/>
                      </a:endParaRPr>
                    </a:p>
                  </a:txBody>
                  <a:tcPr marL="5696" marR="5696" marT="5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dirty="0">
                          <a:solidFill>
                            <a:srgbClr val="000000"/>
                          </a:solidFill>
                          <a:effectLst/>
                          <a:latin typeface="+mn-lt"/>
                        </a:rPr>
                        <a:t>Boostrix</a:t>
                      </a:r>
                    </a:p>
                  </a:txBody>
                  <a:tcPr marL="5696" marR="5696" marT="5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vi-VN" sz="1200" b="0" i="0" u="none" strike="noStrike" dirty="0">
                          <a:solidFill>
                            <a:srgbClr val="000000"/>
                          </a:solidFill>
                          <a:effectLst/>
                          <a:latin typeface="+mn-lt"/>
                        </a:rPr>
                        <a:t>3 bệnh: bạch hầu, ho gà, uốn ván</a:t>
                      </a:r>
                    </a:p>
                  </a:txBody>
                  <a:tcPr marL="5696" marR="5696" marT="5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dirty="0">
                          <a:solidFill>
                            <a:srgbClr val="000000"/>
                          </a:solidFill>
                          <a:effectLst/>
                          <a:latin typeface="+mn-lt"/>
                        </a:rPr>
                        <a:t>BỈ/GSK</a:t>
                      </a:r>
                    </a:p>
                  </a:txBody>
                  <a:tcPr marL="5696" marR="5696" marT="5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dirty="0">
                          <a:solidFill>
                            <a:srgbClr val="000000"/>
                          </a:solidFill>
                          <a:effectLst/>
                          <a:latin typeface="+mn-lt"/>
                        </a:rPr>
                        <a:t>4 tuổi trở đi</a:t>
                      </a:r>
                    </a:p>
                  </a:txBody>
                  <a:tcPr marL="5696" marR="5696" marT="5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l" fontAlgn="ctr"/>
                      <a:r>
                        <a:rPr lang="en-US" sz="1200" b="0" i="0" u="none" strike="noStrike" dirty="0">
                          <a:solidFill>
                            <a:srgbClr val="000000"/>
                          </a:solidFill>
                          <a:effectLst/>
                          <a:latin typeface="+mn-lt"/>
                        </a:rPr>
                        <a:t>-</a:t>
                      </a:r>
                      <a:r>
                        <a:rPr lang="vi-VN" sz="1200" b="0" i="0" u="none" strike="noStrike" dirty="0">
                          <a:solidFill>
                            <a:srgbClr val="000000"/>
                          </a:solidFill>
                          <a:effectLst/>
                          <a:latin typeface="+mn-lt"/>
                        </a:rPr>
                        <a:t>Tiêm mũi nhắc lại sau liều cơ bản</a:t>
                      </a:r>
                      <a:br>
                        <a:rPr lang="vi-VN" sz="1200" b="0" i="0" u="none" strike="noStrike" dirty="0">
                          <a:solidFill>
                            <a:srgbClr val="000000"/>
                          </a:solidFill>
                          <a:effectLst/>
                          <a:latin typeface="+mn-lt"/>
                        </a:rPr>
                      </a:br>
                      <a:r>
                        <a:rPr lang="en-US" sz="1200" b="0" i="0" u="none" strike="noStrike" dirty="0">
                          <a:solidFill>
                            <a:srgbClr val="000000"/>
                          </a:solidFill>
                          <a:effectLst/>
                          <a:latin typeface="+mn-lt"/>
                        </a:rPr>
                        <a:t>- </a:t>
                      </a:r>
                      <a:r>
                        <a:rPr lang="vi-VN" sz="1200" b="0" i="0" u="none" strike="noStrike" dirty="0">
                          <a:solidFill>
                            <a:srgbClr val="000000"/>
                          </a:solidFill>
                          <a:effectLst/>
                          <a:latin typeface="+mn-lt"/>
                        </a:rPr>
                        <a:t>Nhắc lại tăng cường miễm dịch sau 10 năm</a:t>
                      </a:r>
                      <a:br>
                        <a:rPr lang="vi-VN" sz="1200" b="0" i="0" u="none" strike="noStrike" dirty="0">
                          <a:solidFill>
                            <a:srgbClr val="000000"/>
                          </a:solidFill>
                          <a:effectLst/>
                          <a:latin typeface="+mn-lt"/>
                        </a:rPr>
                      </a:br>
                      <a:r>
                        <a:rPr lang="vi-VN" sz="1200" b="0" i="0" u="none" strike="noStrike" dirty="0">
                          <a:solidFill>
                            <a:srgbClr val="000000"/>
                          </a:solidFill>
                          <a:effectLst/>
                          <a:latin typeface="+mn-lt"/>
                        </a:rPr>
                        <a:t>Có thể tiêm cho người chưa tiêm đủ liều cơ bản hoặc không rõ lịch tiêm chủng với lịch 0-1-6</a:t>
                      </a:r>
                    </a:p>
                  </a:txBody>
                  <a:tcPr marL="5696" marR="5696" marT="56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27424384"/>
                  </a:ext>
                </a:extLst>
              </a:tr>
            </a:tbl>
          </a:graphicData>
        </a:graphic>
      </p:graphicFrame>
      <p:sp>
        <p:nvSpPr>
          <p:cNvPr id="4" name="TextBox 3">
            <a:extLst>
              <a:ext uri="{FF2B5EF4-FFF2-40B4-BE49-F238E27FC236}">
                <a16:creationId xmlns:a16="http://schemas.microsoft.com/office/drawing/2014/main" id="{06A54C01-E6F8-C566-3C5C-ECC737821904}"/>
              </a:ext>
            </a:extLst>
          </p:cNvPr>
          <p:cNvSpPr txBox="1"/>
          <p:nvPr/>
        </p:nvSpPr>
        <p:spPr>
          <a:xfrm>
            <a:off x="409870" y="955388"/>
            <a:ext cx="8494469" cy="600164"/>
          </a:xfrm>
          <a:prstGeom prst="rect">
            <a:avLst/>
          </a:prstGeom>
          <a:noFill/>
        </p:spPr>
        <p:txBody>
          <a:bodyPr wrap="square" rtlCol="0">
            <a:spAutoFit/>
          </a:bodyPr>
          <a:lstStyle/>
          <a:p>
            <a:pPr defTabSz="685800"/>
            <a:r>
              <a:rPr lang="en-US" sz="1650" b="1" dirty="0">
                <a:solidFill>
                  <a:prstClr val="black"/>
                </a:solidFill>
                <a:latin typeface="Arial" pitchFamily="34" charset="0"/>
                <a:cs typeface="Arial" pitchFamily="34" charset="0"/>
              </a:rPr>
              <a:t>CÁC VẮC XIN CÓ CHỨA THÀNH PHẦN BẠCH HẦU TRONG TIÊM CHỦNG THU PHÍ</a:t>
            </a:r>
          </a:p>
          <a:p>
            <a:pPr defTabSz="685800"/>
            <a:endParaRPr lang="vi-VN" sz="1650" b="1"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214563957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Times New Roman" panose="02020603050405020304" pitchFamily="18" charset="0"/>
                <a:cs typeface="Times New Roman" panose="02020603050405020304" pitchFamily="18" charset="0"/>
              </a:rPr>
              <a:t>Phòng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bệnh</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Autofit/>
          </a:bodyPr>
          <a:lstStyle/>
          <a:p>
            <a:pPr lvl="0" algn="just"/>
            <a:r>
              <a:rPr lang="vi-VN" sz="2600" dirty="0">
                <a:latin typeface="+mj-lt"/>
              </a:rPr>
              <a:t>Với người tiếp xúc: Xét nghiệm vi khuẩn và theo dõi trong vòng 7 ngày.</a:t>
            </a:r>
            <a:endParaRPr lang="en-US" sz="2600" dirty="0">
              <a:latin typeface="+mj-lt"/>
            </a:endParaRPr>
          </a:p>
          <a:p>
            <a:pPr marL="0" indent="0" algn="just">
              <a:buNone/>
            </a:pPr>
            <a:r>
              <a:rPr lang="vi-VN" sz="2600" dirty="0">
                <a:latin typeface="+mj-lt"/>
              </a:rPr>
              <a:t>+ Tiêm 1 liều đơn benzathine penicillin (trẻ ≤ 5 tuổi 600.000 đơn vị; trẻ &gt; 5 tuổi 1.200.000 đơn vị).</a:t>
            </a:r>
            <a:endParaRPr lang="en-US" sz="2600" dirty="0">
              <a:latin typeface="+mj-lt"/>
            </a:endParaRPr>
          </a:p>
          <a:p>
            <a:pPr marL="0" indent="0" algn="just">
              <a:buNone/>
            </a:pPr>
            <a:r>
              <a:rPr lang="vi-VN" sz="2600" dirty="0">
                <a:latin typeface="+mj-lt"/>
              </a:rPr>
              <a:t>+ Hoặc uống Erythromycin (trẻ em 40mg/kg/ngày, 10mg/lần cách 6 giờ) trong 7 ngày. Người lớn 1g/ngày, 250mg/lần mỗi 6 giờ.</a:t>
            </a:r>
            <a:endParaRPr lang="en-US" sz="2600" dirty="0">
              <a:latin typeface="+mj-lt"/>
            </a:endParaRPr>
          </a:p>
          <a:p>
            <a:pPr marL="0" indent="0" algn="just">
              <a:buNone/>
            </a:pPr>
            <a:r>
              <a:rPr lang="vi-VN" sz="2600" dirty="0">
                <a:latin typeface="+mj-lt"/>
              </a:rPr>
              <a:t>+ Hoặc Azithromycin: trẻ em 10-12mg/kg 1 lần/ngày, tối đa 500mg/ngày.</a:t>
            </a:r>
            <a:r>
              <a:rPr lang="en-US" sz="2600" dirty="0">
                <a:latin typeface="+mj-lt"/>
              </a:rPr>
              <a:t> </a:t>
            </a:r>
            <a:r>
              <a:rPr lang="vi-VN" sz="2600" dirty="0">
                <a:latin typeface="+mj-lt"/>
              </a:rPr>
              <a:t>Điều trị trong 7 ngày. Người lớn: 500mg/ngày</a:t>
            </a:r>
            <a:r>
              <a:rPr lang="en-US" sz="2600" dirty="0">
                <a:latin typeface="+mj-lt"/>
              </a:rPr>
              <a:t> x</a:t>
            </a:r>
            <a:r>
              <a:rPr lang="vi-VN" sz="2600" dirty="0">
                <a:latin typeface="+mj-lt"/>
              </a:rPr>
              <a:t>7 ngày.</a:t>
            </a:r>
            <a:endParaRPr lang="en-US" sz="2600" dirty="0">
              <a:latin typeface="+mj-lt"/>
            </a:endParaRPr>
          </a:p>
        </p:txBody>
      </p:sp>
    </p:spTree>
    <p:extLst>
      <p:ext uri="{BB962C8B-B14F-4D97-AF65-F5344CB8AC3E}">
        <p14:creationId xmlns:p14="http://schemas.microsoft.com/office/powerpoint/2010/main" val="35124842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168" y="304800"/>
            <a:ext cx="9114832" cy="6234545"/>
          </a:xfrm>
        </p:spPr>
      </p:pic>
    </p:spTree>
    <p:extLst>
      <p:ext uri="{BB962C8B-B14F-4D97-AF65-F5344CB8AC3E}">
        <p14:creationId xmlns:p14="http://schemas.microsoft.com/office/powerpoint/2010/main" val="224158847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358271" y="1076430"/>
            <a:ext cx="8427459" cy="571500"/>
          </a:xfrm>
        </p:spPr>
        <p:txBody>
          <a:bodyPr>
            <a:normAutofit/>
          </a:bodyPr>
          <a:lstStyle/>
          <a:p>
            <a:pPr eaLnBrk="1" hangingPunct="1">
              <a:lnSpc>
                <a:spcPct val="90000"/>
              </a:lnSpc>
            </a:pPr>
            <a:r>
              <a:rPr lang="en-US" altLang="vi-VN" b="1" dirty="0"/>
              <a:t>2. CÁC BIỆN PHÁP PHÒNG BỆNH KHÁC</a:t>
            </a:r>
            <a:endParaRPr lang="en-US" altLang="vi-VN" dirty="0"/>
          </a:p>
        </p:txBody>
      </p:sp>
      <p:pic>
        <p:nvPicPr>
          <p:cNvPr id="4" name="Picture 3">
            <a:extLst>
              <a:ext uri="{FF2B5EF4-FFF2-40B4-BE49-F238E27FC236}">
                <a16:creationId xmlns:a16="http://schemas.microsoft.com/office/drawing/2014/main" id="{CA2333DE-8845-6495-6684-8BABFE9A2537}"/>
              </a:ext>
            </a:extLst>
          </p:cNvPr>
          <p:cNvPicPr>
            <a:picLocks noChangeAspect="1"/>
          </p:cNvPicPr>
          <p:nvPr/>
        </p:nvPicPr>
        <p:blipFill rotWithShape="1">
          <a:blip r:embed="rId2"/>
          <a:srcRect b="42418"/>
          <a:stretch/>
        </p:blipFill>
        <p:spPr>
          <a:xfrm>
            <a:off x="107942" y="1647931"/>
            <a:ext cx="3906275" cy="3851972"/>
          </a:xfrm>
          <a:prstGeom prst="rect">
            <a:avLst/>
          </a:prstGeom>
        </p:spPr>
      </p:pic>
      <p:pic>
        <p:nvPicPr>
          <p:cNvPr id="3074" name="Picture 2" descr="Phòng, chống bệnh bạch hầu">
            <a:extLst>
              <a:ext uri="{FF2B5EF4-FFF2-40B4-BE49-F238E27FC236}">
                <a16:creationId xmlns:a16="http://schemas.microsoft.com/office/drawing/2014/main" id="{FEB82028-A526-7EEC-E3E2-08EEEDE3719A}"/>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6398"/>
          <a:stretch/>
        </p:blipFill>
        <p:spPr bwMode="auto">
          <a:xfrm>
            <a:off x="4171950" y="1828801"/>
            <a:ext cx="4917270" cy="36711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876824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b="1" dirty="0">
                <a:solidFill>
                  <a:srgbClr val="FF0000"/>
                </a:solidFill>
              </a:rPr>
              <a:t>XIN CHÂN THÀNH CẢM ƠN</a:t>
            </a:r>
          </a:p>
        </p:txBody>
      </p:sp>
      <p:sp>
        <p:nvSpPr>
          <p:cNvPr id="8" name="Right Triangle 7">
            <a:extLst>
              <a:ext uri="{FF2B5EF4-FFF2-40B4-BE49-F238E27FC236}">
                <a16:creationId xmlns:a16="http://schemas.microsoft.com/office/drawing/2014/main" id="{173F6088-15E0-DCFB-2937-D94E92E7ACC2}"/>
              </a:ext>
            </a:extLst>
          </p:cNvPr>
          <p:cNvSpPr/>
          <p:nvPr/>
        </p:nvSpPr>
        <p:spPr>
          <a:xfrm>
            <a:off x="19664" y="6044590"/>
            <a:ext cx="9124335" cy="737214"/>
          </a:xfrm>
          <a:prstGeom prst="rtTriangle">
            <a:avLst/>
          </a:prstGeom>
          <a:solidFill>
            <a:srgbClr val="FF0000"/>
          </a:solidFill>
          <a:ln>
            <a:solidFill>
              <a:srgbClr val="FF000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831427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20782"/>
            <a:ext cx="9042400" cy="6781800"/>
          </a:xfrm>
        </p:spPr>
      </p:pic>
    </p:spTree>
    <p:extLst>
      <p:ext uri="{BB962C8B-B14F-4D97-AF65-F5344CB8AC3E}">
        <p14:creationId xmlns:p14="http://schemas.microsoft.com/office/powerpoint/2010/main" val="10348943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Times New Roman" panose="02020603050405020304" pitchFamily="18" charset="0"/>
                <a:cs typeface="Times New Roman" panose="02020603050405020304" pitchFamily="18" charset="0"/>
              </a:rPr>
              <a:t>Đại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cương</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28600" y="1600200"/>
            <a:ext cx="8815137" cy="4525963"/>
          </a:xfrm>
        </p:spPr>
        <p:txBody>
          <a:bodyPr>
            <a:normAutofit lnSpcReduction="10000"/>
          </a:bodyPr>
          <a:lstStyle/>
          <a:p>
            <a:pPr marL="0" indent="0" algn="just">
              <a:lnSpc>
                <a:spcPct val="150000"/>
              </a:lnSpc>
              <a:buNone/>
            </a:pPr>
            <a:r>
              <a:rPr lang="en-US" dirty="0" err="1">
                <a:latin typeface="Times New Roman" panose="02020603050405020304" pitchFamily="18" charset="0"/>
                <a:cs typeface="Times New Roman" panose="02020603050405020304" pitchFamily="18" charset="0"/>
              </a:rPr>
              <a:t>Lâm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sàng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hai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biểu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hiện</a:t>
            </a:r>
            <a:r>
              <a:rPr lang="en-US" dirty="0">
                <a:latin typeface="Times New Roman" panose="02020603050405020304" pitchFamily="18" charset="0"/>
                <a:cs typeface="Times New Roman" panose="02020603050405020304" pitchFamily="18" charset="0"/>
              </a:rPr>
              <a:t>:</a:t>
            </a:r>
          </a:p>
          <a:p>
            <a:pPr marL="0" indent="0" algn="just">
              <a:lnSpc>
                <a:spcPct val="150000"/>
              </a:lnSpc>
              <a:buNone/>
            </a:pP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chỗ</a:t>
            </a:r>
            <a:r>
              <a:rPr lang="en-US" dirty="0">
                <a:latin typeface="Times New Roman" panose="02020603050405020304" pitchFamily="18" charset="0"/>
                <a:cs typeface="Times New Roman" panose="02020603050405020304" pitchFamily="18" charset="0"/>
              </a:rPr>
              <a:t>: do </a:t>
            </a:r>
            <a:r>
              <a:rPr lang="en-US" u="sng" dirty="0" err="1">
                <a:latin typeface="Times New Roman" panose="02020603050405020304" pitchFamily="18" charset="0"/>
                <a:cs typeface="Times New Roman" panose="02020603050405020304" pitchFamily="18" charset="0"/>
              </a:rPr>
              <a:t>ngoại</a:t>
            </a:r>
            <a:r>
              <a:rPr lang="en-US" u="sng" dirty="0">
                <a:latin typeface="Times New Roman" panose="02020603050405020304" pitchFamily="18" charset="0"/>
                <a:cs typeface="Times New Roman" panose="02020603050405020304" pitchFamily="18" charset="0"/>
              </a:rPr>
              <a:t> </a:t>
            </a:r>
            <a:r>
              <a:rPr lang="en-US" u="sng" dirty="0" err="1">
                <a:latin typeface="Times New Roman" panose="02020603050405020304" pitchFamily="18" charset="0"/>
                <a:cs typeface="Times New Roman" panose="02020603050405020304" pitchFamily="18" charset="0"/>
              </a:rPr>
              <a:t>độc</a:t>
            </a:r>
            <a:r>
              <a:rPr lang="en-US" u="sng" dirty="0">
                <a:latin typeface="Times New Roman" panose="02020603050405020304" pitchFamily="18" charset="0"/>
                <a:cs typeface="Times New Roman" panose="02020603050405020304" pitchFamily="18" charset="0"/>
              </a:rPr>
              <a:t> </a:t>
            </a:r>
            <a:r>
              <a:rPr lang="en-US" u="sng" dirty="0" err="1">
                <a:latin typeface="Times New Roman" panose="02020603050405020304" pitchFamily="18" charset="0"/>
                <a:cs typeface="Times New Roman" panose="02020603050405020304" pitchFamily="18" charset="0"/>
              </a:rPr>
              <a:t>tố</a:t>
            </a:r>
            <a:r>
              <a:rPr lang="en-US" u="sng"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vi </a:t>
            </a:r>
            <a:r>
              <a:rPr lang="en-US" dirty="0" err="1">
                <a:latin typeface="Times New Roman" panose="02020603050405020304" pitchFamily="18" charset="0"/>
                <a:cs typeface="Times New Roman" panose="02020603050405020304" pitchFamily="18" charset="0"/>
              </a:rPr>
              <a:t>khuẩn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gây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phản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ứng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tạo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đường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hô</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hấp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trên</a:t>
            </a:r>
            <a:r>
              <a:rPr lang="en-US" dirty="0">
                <a:latin typeface="Times New Roman" panose="02020603050405020304" pitchFamily="18" charset="0"/>
                <a:cs typeface="Times New Roman" panose="02020603050405020304" pitchFamily="18" charset="0"/>
              </a:rPr>
              <a:t>. </a:t>
            </a:r>
          </a:p>
          <a:p>
            <a:pPr marL="0" indent="0" algn="just">
              <a:lnSpc>
                <a:spcPct val="150000"/>
              </a:lnSpc>
              <a:buNone/>
            </a:pP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Toàn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ngoại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tố</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vi </a:t>
            </a:r>
            <a:r>
              <a:rPr lang="en-US" dirty="0" err="1">
                <a:latin typeface="Times New Roman" panose="02020603050405020304" pitchFamily="18" charset="0"/>
                <a:cs typeface="Times New Roman" panose="02020603050405020304" pitchFamily="18" charset="0"/>
              </a:rPr>
              <a:t>khuẩn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Bạch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hầu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gây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nhiễm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nhiều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như</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thần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kinh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liệt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thận</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nguy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cao</a:t>
            </a:r>
            <a:endParaRPr lang="en-US" dirty="0">
              <a:latin typeface="Times New Roman" panose="02020603050405020304" pitchFamily="18" charset="0"/>
              <a:cs typeface="Times New Roman" panose="02020603050405020304" pitchFamily="18" charset="0"/>
            </a:endParaRPr>
          </a:p>
          <a:p>
            <a:pPr algn="just">
              <a:lnSpc>
                <a:spcPct val="150000"/>
              </a:lnSpc>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691544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Times New Roman" panose="02020603050405020304" pitchFamily="18" charset="0"/>
                <a:cs typeface="Times New Roman" panose="02020603050405020304" pitchFamily="18" charset="0"/>
              </a:rPr>
              <a:t>Đại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cương</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algn="just">
              <a:lnSpc>
                <a:spcPct val="150000"/>
              </a:lnSpc>
            </a:pPr>
            <a:r>
              <a:rPr lang="en-US" dirty="0" err="1">
                <a:latin typeface="Times New Roman" panose="02020603050405020304" pitchFamily="18" charset="0"/>
                <a:cs typeface="Times New Roman" panose="02020603050405020304" pitchFamily="18" charset="0"/>
              </a:rPr>
              <a:t>Một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số</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chủng</a:t>
            </a:r>
            <a:r>
              <a:rPr lang="en-US" dirty="0">
                <a:latin typeface="Times New Roman" panose="02020603050405020304" pitchFamily="18" charset="0"/>
                <a:cs typeface="Times New Roman" panose="02020603050405020304" pitchFamily="18" charset="0"/>
              </a:rPr>
              <a:t> vi </a:t>
            </a:r>
            <a:r>
              <a:rPr lang="en-US" dirty="0" err="1">
                <a:latin typeface="Times New Roman" panose="02020603050405020304" pitchFamily="18" charset="0"/>
                <a:cs typeface="Times New Roman" panose="02020603050405020304" pitchFamily="18" charset="0"/>
              </a:rPr>
              <a:t>khuẩn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tạo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tố</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gây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viêm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viêm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dây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thần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kinh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ngoại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biên</a:t>
            </a:r>
            <a:r>
              <a:rPr lang="en-US" dirty="0">
                <a:latin typeface="Times New Roman" panose="02020603050405020304" pitchFamily="18" charset="0"/>
                <a:cs typeface="Times New Roman" panose="02020603050405020304" pitchFamily="18" charset="0"/>
              </a:rPr>
              <a:t>.</a:t>
            </a:r>
          </a:p>
          <a:p>
            <a:pPr algn="just">
              <a:lnSpc>
                <a:spcPct val="150000"/>
              </a:lnSpc>
            </a:pPr>
            <a:r>
              <a:rPr lang="en-US" dirty="0" err="1">
                <a:latin typeface="Times New Roman" panose="02020603050405020304" pitchFamily="18" charset="0"/>
                <a:cs typeface="Times New Roman" panose="02020603050405020304" pitchFamily="18" charset="0"/>
              </a:rPr>
              <a:t>Thông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thường</a:t>
            </a:r>
            <a:r>
              <a:rPr lang="en-US" dirty="0">
                <a:latin typeface="Times New Roman" panose="02020603050405020304" pitchFamily="18" charset="0"/>
                <a:cs typeface="Times New Roman" panose="02020603050405020304" pitchFamily="18" charset="0"/>
              </a:rPr>
              <a:t> vi </a:t>
            </a:r>
            <a:r>
              <a:rPr lang="en-US" dirty="0" err="1">
                <a:latin typeface="Times New Roman" panose="02020603050405020304" pitchFamily="18" charset="0"/>
                <a:cs typeface="Times New Roman" panose="02020603050405020304" pitchFamily="18" charset="0"/>
              </a:rPr>
              <a:t>khuẩn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Bạch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hầu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gây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bệnh</a:t>
            </a:r>
            <a:r>
              <a:rPr lang="en-US" dirty="0">
                <a:latin typeface="Times New Roman" panose="02020603050405020304" pitchFamily="18" charset="0"/>
                <a:cs typeface="Times New Roman" panose="02020603050405020304" pitchFamily="18" charset="0"/>
              </a:rPr>
              <a:t> ở </a:t>
            </a:r>
            <a:r>
              <a:rPr lang="en-US" dirty="0" err="1">
                <a:latin typeface="Times New Roman" panose="02020603050405020304" pitchFamily="18" charset="0"/>
                <a:cs typeface="Times New Roman" panose="02020603050405020304" pitchFamily="18" charset="0"/>
              </a:rPr>
              <a:t>đường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hô</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hấp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loại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tố</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tox</a:t>
            </a:r>
            <a:r>
              <a:rPr lang="en-US" dirty="0">
                <a:latin typeface="Times New Roman" panose="02020603050405020304" pitchFamily="18" charset="0"/>
                <a:cs typeface="Times New Roman" panose="02020603050405020304" pitchFamily="18" charset="0"/>
              </a:rPr>
              <a:t> + ), </a:t>
            </a:r>
            <a:r>
              <a:rPr lang="en-US" dirty="0" err="1">
                <a:latin typeface="Times New Roman" panose="02020603050405020304" pitchFamily="18" charset="0"/>
                <a:cs typeface="Times New Roman" panose="02020603050405020304" pitchFamily="18" charset="0"/>
              </a:rPr>
              <a:t>loại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gây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bệnh</a:t>
            </a:r>
            <a:r>
              <a:rPr lang="en-US" dirty="0">
                <a:latin typeface="Times New Roman" panose="02020603050405020304" pitchFamily="18" charset="0"/>
                <a:cs typeface="Times New Roman" panose="02020603050405020304" pitchFamily="18" charset="0"/>
              </a:rPr>
              <a:t> ở da </a:t>
            </a:r>
            <a:r>
              <a:rPr lang="en-US" dirty="0" err="1">
                <a:latin typeface="Times New Roman" panose="02020603050405020304" pitchFamily="18" charset="0"/>
                <a:cs typeface="Times New Roman" panose="02020603050405020304" pitchFamily="18" charset="0"/>
              </a:rPr>
              <a:t>thường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vi </a:t>
            </a:r>
            <a:r>
              <a:rPr lang="en-US" dirty="0" err="1">
                <a:latin typeface="Times New Roman" panose="02020603050405020304" pitchFamily="18" charset="0"/>
                <a:cs typeface="Times New Roman" panose="02020603050405020304" pitchFamily="18" charset="0"/>
              </a:rPr>
              <a:t>khuẩn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tố</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tox</a:t>
            </a:r>
            <a:r>
              <a:rPr lang="en-US" dirty="0">
                <a:latin typeface="Times New Roman" panose="02020603050405020304" pitchFamily="18" charset="0"/>
                <a:cs typeface="Times New Roman" panose="02020603050405020304" pitchFamily="18" charset="0"/>
              </a:rPr>
              <a:t> - ).</a:t>
            </a:r>
          </a:p>
        </p:txBody>
      </p:sp>
    </p:spTree>
    <p:extLst>
      <p:ext uri="{BB962C8B-B14F-4D97-AF65-F5344CB8AC3E}">
        <p14:creationId xmlns:p14="http://schemas.microsoft.com/office/powerpoint/2010/main" val="35362335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Times New Roman" panose="02020603050405020304" pitchFamily="18" charset="0"/>
                <a:cs typeface="Times New Roman" panose="02020603050405020304" pitchFamily="18" charset="0"/>
              </a:rPr>
              <a:t>Đại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cương</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Autofit/>
          </a:bodyPr>
          <a:lstStyle/>
          <a:p>
            <a:pPr algn="just" fontAlgn="base">
              <a:lnSpc>
                <a:spcPct val="150000"/>
              </a:lnSpc>
            </a:pPr>
            <a:r>
              <a:rPr lang="en-US" sz="2800" dirty="0" err="1">
                <a:latin typeface="Times New Roman" panose="02020603050405020304" pitchFamily="18" charset="0"/>
                <a:cs typeface="Times New Roman" panose="02020603050405020304" pitchFamily="18" charset="0"/>
              </a:rPr>
              <a:t>Độc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trung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bởi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còn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lưu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máu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tổng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hợp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phụ</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thuộc</a:t>
            </a:r>
            <a:r>
              <a:rPr lang="en-US" sz="2800" dirty="0">
                <a:latin typeface="Times New Roman" panose="02020603050405020304" pitchFamily="18" charset="0"/>
                <a:cs typeface="Times New Roman" panose="02020603050405020304" pitchFamily="18" charset="0"/>
              </a:rPr>
              <a:t> 2 </a:t>
            </a:r>
            <a:r>
              <a:rPr lang="en-US" sz="2800" dirty="0" err="1">
                <a:latin typeface="Times New Roman" panose="02020603050405020304" pitchFamily="18" charset="0"/>
                <a:cs typeface="Times New Roman" panose="02020603050405020304" pitchFamily="18" charset="0"/>
              </a:rPr>
              <a:t>yếu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tố</a:t>
            </a:r>
            <a:r>
              <a:rPr lang="en-US" sz="2800" dirty="0">
                <a:latin typeface="Times New Roman" panose="02020603050405020304" pitchFamily="18" charset="0"/>
                <a:cs typeface="Times New Roman" panose="02020603050405020304" pitchFamily="18" charset="0"/>
              </a:rPr>
              <a:t>: Vi </a:t>
            </a:r>
            <a:r>
              <a:rPr lang="en-US" sz="2800" dirty="0" err="1">
                <a:latin typeface="Times New Roman" panose="02020603050405020304" pitchFamily="18" charset="0"/>
                <a:cs typeface="Times New Roman" panose="02020603050405020304" pitchFamily="18" charset="0"/>
              </a:rPr>
              <a:t>khuẩn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mang</a:t>
            </a:r>
            <a:r>
              <a:rPr lang="en-US" sz="2800" dirty="0">
                <a:latin typeface="Times New Roman" panose="02020603050405020304" pitchFamily="18" charset="0"/>
                <a:cs typeface="Times New Roman" panose="02020603050405020304" pitchFamily="18" charset="0"/>
              </a:rPr>
              <a:t> gen </a:t>
            </a:r>
            <a:r>
              <a:rPr lang="en-US" sz="2800" dirty="0" err="1">
                <a:latin typeface="Times New Roman" panose="02020603050405020304" pitchFamily="18" charset="0"/>
                <a:cs typeface="Times New Roman" panose="02020603050405020304" pitchFamily="18" charset="0"/>
              </a:rPr>
              <a:t>Tox</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dưỡng</a:t>
            </a:r>
            <a:r>
              <a:rPr lang="en-US" sz="2800" dirty="0">
                <a:latin typeface="Times New Roman" panose="02020603050405020304" pitchFamily="18" charset="0"/>
                <a:cs typeface="Times New Roman" panose="02020603050405020304" pitchFamily="18" charset="0"/>
              </a:rPr>
              <a:t>.</a:t>
            </a:r>
          </a:p>
          <a:p>
            <a:pPr algn="just" fontAlgn="base">
              <a:lnSpc>
                <a:spcPct val="150000"/>
              </a:lnSpc>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a:t>
            </a:r>
            <a:r>
              <a:rPr lang="en-US" sz="2800" dirty="0">
                <a:latin typeface="Times New Roman" panose="02020603050405020304" pitchFamily="18" charset="0"/>
                <a:cs typeface="Times New Roman" panose="02020603050405020304" pitchFamily="18" charset="0"/>
              </a:rPr>
              <a:t> 2 </a:t>
            </a:r>
            <a:r>
              <a:rPr lang="en-US" sz="2800" dirty="0" err="1">
                <a:latin typeface="Times New Roman" panose="02020603050405020304" pitchFamily="18" charset="0"/>
                <a:cs typeface="Times New Roman" panose="02020603050405020304" pitchFamily="18" charset="0"/>
              </a:rPr>
              <a:t>chủng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xuất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xuất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bệnh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chỉ</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riêng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chủng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xuất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viêm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viêm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kinh</a:t>
            </a:r>
            <a:r>
              <a:rPr lang="en-US" sz="2800" dirty="0">
                <a:latin typeface="Times New Roman" panose="02020603050405020304" pitchFamily="18" charset="0"/>
                <a:cs typeface="Times New Roman" panose="02020603050405020304" pitchFamily="18" charset="0"/>
              </a:rPr>
              <a:t>.</a:t>
            </a:r>
          </a:p>
          <a:p>
            <a:pPr algn="just">
              <a:lnSpc>
                <a:spcPct val="150000"/>
              </a:lnSpc>
            </a:pP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267511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369</TotalTime>
  <Words>4258</Words>
  <Application>Microsoft Office PowerPoint</Application>
  <PresentationFormat>On-screen Show (4:3)</PresentationFormat>
  <Paragraphs>275</Paragraphs>
  <Slides>51</Slides>
  <Notes>11</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51</vt:i4>
      </vt:variant>
    </vt:vector>
  </HeadingPairs>
  <TitlesOfParts>
    <vt:vector size="59" baseType="lpstr">
      <vt:lpstr>Aptos</vt:lpstr>
      <vt:lpstr>Aptos Display</vt:lpstr>
      <vt:lpstr>Arial</vt:lpstr>
      <vt:lpstr>Calibri</vt:lpstr>
      <vt:lpstr>Times New Roman</vt:lpstr>
      <vt:lpstr>Office Theme</vt:lpstr>
      <vt:lpstr>1_Office Theme</vt:lpstr>
      <vt:lpstr>3_Office Theme</vt:lpstr>
      <vt:lpstr>Chẩn đoán, điều trị và phòng bệnh Bạch hầu</vt:lpstr>
      <vt:lpstr>NỘI DUNG</vt:lpstr>
      <vt:lpstr>Đại cương</vt:lpstr>
      <vt:lpstr>Căn nguyên gây bệnh</vt:lpstr>
      <vt:lpstr>PowerPoint Presentation</vt:lpstr>
      <vt:lpstr>PowerPoint Presentation</vt:lpstr>
      <vt:lpstr>Đại cương</vt:lpstr>
      <vt:lpstr>Đại cương</vt:lpstr>
      <vt:lpstr>Đại cương</vt:lpstr>
      <vt:lpstr>Đại cương</vt:lpstr>
      <vt:lpstr>Đại cương</vt:lpstr>
      <vt:lpstr>Đại cương</vt:lpstr>
      <vt:lpstr>Bệnh sinh</vt:lpstr>
      <vt:lpstr>Cách làm phản ứng Schick </vt:lpstr>
      <vt:lpstr>Cách làm phản ứng Schick </vt:lpstr>
      <vt:lpstr>PowerPoint Presentation</vt:lpstr>
      <vt:lpstr>Cơ chế bệnh sinh</vt:lpstr>
      <vt:lpstr>Cơ chế bệnh sinh</vt:lpstr>
      <vt:lpstr>Cơ chế bệnh sinh</vt:lpstr>
      <vt:lpstr>PowerPoint Presentation</vt:lpstr>
      <vt:lpstr>Cơ chế bệnh sinh</vt:lpstr>
      <vt:lpstr>Cơ chế bệnh sinh</vt:lpstr>
      <vt:lpstr>Lâm sàng</vt:lpstr>
      <vt:lpstr>Bạch hầu họng thể thông thường</vt:lpstr>
      <vt:lpstr>Bạch hầu họng thể thông thường</vt:lpstr>
      <vt:lpstr>PowerPoint Presentation</vt:lpstr>
      <vt:lpstr>Bạch hầu họng thể thông thường</vt:lpstr>
      <vt:lpstr>Các thể lâm sàng</vt:lpstr>
      <vt:lpstr>Các thể lâm sàng</vt:lpstr>
      <vt:lpstr>Các thể lâm sàng</vt:lpstr>
      <vt:lpstr>Chẩn đoán xác định</vt:lpstr>
      <vt:lpstr>Chẩn đoán phân biệt</vt:lpstr>
      <vt:lpstr>Chẩn đoán phân biệt</vt:lpstr>
      <vt:lpstr>Chẩn đoán phân biệt</vt:lpstr>
      <vt:lpstr>PowerPoint Presentation</vt:lpstr>
      <vt:lpstr>Điều trị</vt:lpstr>
      <vt:lpstr>Điều trị</vt:lpstr>
      <vt:lpstr>Điều trị</vt:lpstr>
      <vt:lpstr>Điều trị</vt:lpstr>
      <vt:lpstr>Điều trị</vt:lpstr>
      <vt:lpstr>Điều trị</vt:lpstr>
      <vt:lpstr>Điều trị</vt:lpstr>
      <vt:lpstr>Phòng bệnh</vt:lpstr>
      <vt:lpstr>Phòng bệnh</vt:lpstr>
      <vt:lpstr>LỊCH TIÊM CHỦNG VẮC XIN PHÒNG BỆNH</vt:lpstr>
      <vt:lpstr>LỊCH TIÊM CHỦNG VẮC XIN PHÒNG BỆNH</vt:lpstr>
      <vt:lpstr>PowerPoint Presentation</vt:lpstr>
      <vt:lpstr>PowerPoint Presentation</vt:lpstr>
      <vt:lpstr>Phòng bệnh</vt:lpstr>
      <vt:lpstr>2. CÁC BIỆN PHÁP PHÒNG BỆNH KHÁC</vt:lpstr>
      <vt:lpstr>XIN CHÂN THÀNH CẢM ƠN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Chẩn đoán, điều trị và  phòng bệnh bạch hầu</dc:title>
  <dc:creator>BS Khoa Lay</dc:creator>
  <cp:lastModifiedBy>Administrator</cp:lastModifiedBy>
  <cp:revision>44</cp:revision>
  <dcterms:created xsi:type="dcterms:W3CDTF">2006-08-16T00:00:00Z</dcterms:created>
  <dcterms:modified xsi:type="dcterms:W3CDTF">2024-07-18T23:52:24Z</dcterms:modified>
</cp:coreProperties>
</file>